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8" r:id="rId3"/>
    <p:sldId id="269" r:id="rId4"/>
  </p:sldIdLst>
  <p:sldSz cx="12192000" cy="6858000"/>
  <p:notesSz cx="6858000" cy="9144000"/>
  <p:custDataLst>
    <p:tags r:id="rId6"/>
  </p:custDataLst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A2B18BA6-5964-4635-8E95-59697B7A609E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6F57B79A-3B02-41E9-8D39-CC842046156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90511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20028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93048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1137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580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3984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6245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5540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4625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27993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1142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8350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FEFDB-ADCB-4E31-BCA6-390FF4BBD3D9}" type="datetimeFigureOut">
              <a:rPr lang="he-IL" smtClean="0"/>
              <a:t>א'/סיון/תשע"ח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1288D-FE3A-4A66-B10F-F7D4FD6F38C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9999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2/29/Signal_transduction_v1.png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57582"/>
          </a:xfrm>
        </p:spPr>
        <p:txBody>
          <a:bodyPr/>
          <a:lstStyle/>
          <a:p>
            <a:r>
              <a:rPr lang="he-IL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העברת אותות בתא</a:t>
            </a:r>
            <a:endParaRPr lang="he-IL" dirty="0"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rtl="1"/>
            <a:r>
              <a:rPr lang="he-IL" dirty="0" smtClean="0"/>
              <a:t>עריכה ד"ר קרין הלוי – </a:t>
            </a:r>
            <a:r>
              <a:rPr lang="he-IL" dirty="0" err="1" smtClean="0"/>
              <a:t>טוביאס</a:t>
            </a:r>
            <a:endParaRPr lang="he-IL" dirty="0" smtClean="0"/>
          </a:p>
          <a:p>
            <a:pPr algn="r" rtl="1"/>
            <a:r>
              <a:rPr lang="he-IL" dirty="0" smtClean="0"/>
              <a:t>במסגרת פרויקט:</a:t>
            </a:r>
            <a:r>
              <a:rPr lang="en-US" dirty="0" smtClean="0"/>
              <a:t> </a:t>
            </a:r>
            <a:r>
              <a:rPr lang="he-IL" dirty="0" smtClean="0"/>
              <a:t>פריצות </a:t>
            </a:r>
            <a:r>
              <a:rPr lang="he-IL" smtClean="0"/>
              <a:t>דרך בביולוגיה </a:t>
            </a:r>
            <a:r>
              <a:rPr lang="he-IL" dirty="0" smtClean="0"/>
              <a:t>ב</a:t>
            </a:r>
            <a:r>
              <a:rPr lang="en-US" dirty="0" smtClean="0"/>
              <a:t>-</a:t>
            </a:r>
            <a:r>
              <a:rPr lang="he-IL" dirty="0" smtClean="0"/>
              <a:t> 70 שנות המדינה </a:t>
            </a:r>
            <a:endParaRPr lang="he-IL" dirty="0"/>
          </a:p>
        </p:txBody>
      </p:sp>
      <p:pic>
        <p:nvPicPr>
          <p:cNvPr id="4" name="Picture 3" descr="D:\my doc\downloads\Untitled-1.png"/>
          <p:cNvPicPr/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644" y="197102"/>
            <a:ext cx="5603396" cy="5544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484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9"/>
          <p:cNvSpPr>
            <a:spLocks noChangeShapeType="1"/>
          </p:cNvSpPr>
          <p:nvPr/>
        </p:nvSpPr>
        <p:spPr bwMode="auto">
          <a:xfrm>
            <a:off x="1524000" y="685800"/>
            <a:ext cx="9144000" cy="0"/>
          </a:xfrm>
          <a:prstGeom prst="line">
            <a:avLst/>
          </a:prstGeom>
          <a:noFill/>
          <a:ln w="76200" cmpd="tri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8196" name="TextBox 2"/>
          <p:cNvSpPr txBox="1">
            <a:spLocks noChangeArrowheads="1"/>
          </p:cNvSpPr>
          <p:nvPr/>
        </p:nvSpPr>
        <p:spPr bwMode="auto">
          <a:xfrm>
            <a:off x="4495800" y="762000"/>
            <a:ext cx="6096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he-IL" b="1" dirty="0">
                <a:latin typeface="Arial" pitchFamily="34" charset="0"/>
                <a:cs typeface="Arial" pitchFamily="34" charset="0"/>
              </a:rPr>
              <a:t>תא בריא קולט גירויים/אותות </a:t>
            </a:r>
            <a:r>
              <a:rPr lang="he-IL" b="1" dirty="0" smtClean="0">
                <a:latin typeface="Arial" pitchFamily="34" charset="0"/>
                <a:cs typeface="Arial" pitchFamily="34" charset="0"/>
              </a:rPr>
              <a:t>מהסביבה החיצונית לו </a:t>
            </a:r>
            <a:r>
              <a:rPr lang="he-IL" b="1" dirty="0">
                <a:latin typeface="Arial" pitchFamily="34" charset="0"/>
                <a:cs typeface="Arial" pitchFamily="34" charset="0"/>
              </a:rPr>
              <a:t>ומגיב להם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95400" y="1295400"/>
            <a:ext cx="9258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he-IL" dirty="0">
                <a:latin typeface="Arial" pitchFamily="34" charset="0"/>
                <a:cs typeface="Arial" pitchFamily="34" charset="0"/>
              </a:rPr>
              <a:t>1. קליטת האותות נעשית ע"י קולטנים המצויים בקרום התא, או בתוך התא.</a:t>
            </a:r>
          </a:p>
        </p:txBody>
      </p:sp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1737361" y="1828800"/>
            <a:ext cx="88163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/>
            <a:r>
              <a:rPr lang="he-IL" dirty="0">
                <a:latin typeface="Arial" pitchFamily="34" charset="0"/>
                <a:cs typeface="Arial" pitchFamily="34" charset="0"/>
              </a:rPr>
              <a:t>2. העברת האותות בתא נעשית ע"י </a:t>
            </a:r>
            <a:r>
              <a:rPr lang="he-IL" dirty="0" smtClean="0">
                <a:latin typeface="Arial" pitchFamily="34" charset="0"/>
                <a:cs typeface="Arial" pitchFamily="34" charset="0"/>
              </a:rPr>
              <a:t>תקשורת </a:t>
            </a:r>
            <a:r>
              <a:rPr lang="he-IL" dirty="0">
                <a:latin typeface="Arial" pitchFamily="34" charset="0"/>
                <a:cs typeface="Arial" pitchFamily="34" charset="0"/>
              </a:rPr>
              <a:t>מורכבת </a:t>
            </a:r>
            <a:r>
              <a:rPr lang="he-IL" dirty="0" smtClean="0">
                <a:latin typeface="Arial" pitchFamily="34" charset="0"/>
                <a:cs typeface="Arial" pitchFamily="34" charset="0"/>
              </a:rPr>
              <a:t>בין חלבוני העברה המצויים בציטופלסמה.</a:t>
            </a:r>
            <a:endParaRPr lang="he-I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9" name="TextBox 11"/>
          <p:cNvSpPr txBox="1">
            <a:spLocks noChangeArrowheads="1"/>
          </p:cNvSpPr>
          <p:nvPr/>
        </p:nvSpPr>
        <p:spPr bwMode="auto">
          <a:xfrm>
            <a:off x="1295400" y="2362200"/>
            <a:ext cx="927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/>
            <a:r>
              <a:rPr lang="he-IL" dirty="0">
                <a:latin typeface="Arial" pitchFamily="34" charset="0"/>
                <a:cs typeface="Arial" pitchFamily="34" charset="0"/>
              </a:rPr>
              <a:t>3. האותות המועברים מקרום </a:t>
            </a:r>
            <a:r>
              <a:rPr lang="he-IL" dirty="0" smtClean="0">
                <a:latin typeface="Arial" pitchFamily="34" charset="0"/>
                <a:cs typeface="Arial" pitchFamily="34" charset="0"/>
              </a:rPr>
              <a:t>התא, דרך חלבוני העברה לתוך גרעין התא מובילים </a:t>
            </a:r>
            <a:r>
              <a:rPr lang="he-IL" dirty="0">
                <a:latin typeface="Arial" pitchFamily="34" charset="0"/>
                <a:cs typeface="Arial" pitchFamily="34" charset="0"/>
              </a:rPr>
              <a:t>לשינוי בביטוי של גנים.</a:t>
            </a:r>
          </a:p>
        </p:txBody>
      </p:sp>
      <p:sp>
        <p:nvSpPr>
          <p:cNvPr id="8200" name="TextBox 12"/>
          <p:cNvSpPr txBox="1">
            <a:spLocks noChangeArrowheads="1"/>
          </p:cNvSpPr>
          <p:nvPr/>
        </p:nvSpPr>
        <p:spPr bwMode="auto">
          <a:xfrm>
            <a:off x="1644650" y="2908300"/>
            <a:ext cx="8934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he-IL" dirty="0">
                <a:latin typeface="Arial" pitchFamily="34" charset="0"/>
                <a:cs typeface="Arial" pitchFamily="34" charset="0"/>
              </a:rPr>
              <a:t>4. התגובה מתבטאת בהגברה או עיכוב של ייצור חלבונים.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01" name="TextBox 6"/>
          <p:cNvSpPr txBox="1">
            <a:spLocks noChangeArrowheads="1"/>
          </p:cNvSpPr>
          <p:nvPr/>
        </p:nvSpPr>
        <p:spPr bwMode="auto">
          <a:xfrm>
            <a:off x="1096463" y="5313661"/>
            <a:ext cx="41939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1"/>
            <a:r>
              <a:rPr lang="he-IL" b="1" dirty="0">
                <a:solidFill>
                  <a:srgbClr val="EE161B"/>
                </a:solidFill>
                <a:latin typeface="Arial" pitchFamily="34" charset="0"/>
                <a:cs typeface="Arial" pitchFamily="34" charset="0"/>
              </a:rPr>
              <a:t>ע"י כך מתקיים </a:t>
            </a:r>
            <a:r>
              <a:rPr lang="he-IL" b="1" dirty="0" err="1">
                <a:solidFill>
                  <a:srgbClr val="EE161B"/>
                </a:solidFill>
                <a:latin typeface="Arial" pitchFamily="34" charset="0"/>
                <a:cs typeface="Arial" pitchFamily="34" charset="0"/>
              </a:rPr>
              <a:t>הומיאוסטאזיס</a:t>
            </a:r>
            <a:r>
              <a:rPr lang="he-IL" b="1" dirty="0">
                <a:solidFill>
                  <a:srgbClr val="EE161B"/>
                </a:solidFill>
                <a:latin typeface="Arial" pitchFamily="34" charset="0"/>
                <a:cs typeface="Arial" pitchFamily="34" charset="0"/>
              </a:rPr>
              <a:t> ברמת התא</a:t>
            </a:r>
            <a:endParaRPr lang="en-US" b="1" dirty="0">
              <a:solidFill>
                <a:srgbClr val="EE161B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23" name="Block Arc 22"/>
          <p:cNvSpPr/>
          <p:nvPr/>
        </p:nvSpPr>
        <p:spPr>
          <a:xfrm rot="6901989">
            <a:off x="6470650" y="4030663"/>
            <a:ext cx="323850" cy="450850"/>
          </a:xfrm>
          <a:prstGeom prst="blockArc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 rot="1715597">
            <a:off x="5942014" y="3913189"/>
            <a:ext cx="434975" cy="20002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7010400" y="3713164"/>
            <a:ext cx="3048000" cy="3119437"/>
            <a:chOff x="5486400" y="3713163"/>
            <a:chExt cx="3048000" cy="3119437"/>
          </a:xfrm>
        </p:grpSpPr>
        <p:sp>
          <p:nvSpPr>
            <p:cNvPr id="9" name="Oval 8"/>
            <p:cNvSpPr/>
            <p:nvPr/>
          </p:nvSpPr>
          <p:spPr>
            <a:xfrm>
              <a:off x="5486400" y="3713163"/>
              <a:ext cx="3048000" cy="3119437"/>
            </a:xfrm>
            <a:prstGeom prst="ellipse">
              <a:avLst/>
            </a:prstGeom>
            <a:solidFill>
              <a:srgbClr val="EFEFFB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629400" y="5273675"/>
              <a:ext cx="1066800" cy="10668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" name="Freeform 1"/>
            <p:cNvSpPr/>
            <p:nvPr/>
          </p:nvSpPr>
          <p:spPr>
            <a:xfrm>
              <a:off x="6781800" y="5775325"/>
              <a:ext cx="800100" cy="130175"/>
            </a:xfrm>
            <a:custGeom>
              <a:avLst/>
              <a:gdLst>
                <a:gd name="connsiteX0" fmla="*/ 0 w 901700"/>
                <a:gd name="connsiteY0" fmla="*/ 177888 h 254188"/>
                <a:gd name="connsiteX1" fmla="*/ 114300 w 901700"/>
                <a:gd name="connsiteY1" fmla="*/ 88 h 254188"/>
                <a:gd name="connsiteX2" fmla="*/ 152400 w 901700"/>
                <a:gd name="connsiteY2" fmla="*/ 152488 h 254188"/>
                <a:gd name="connsiteX3" fmla="*/ 342900 w 901700"/>
                <a:gd name="connsiteY3" fmla="*/ 50888 h 254188"/>
                <a:gd name="connsiteX4" fmla="*/ 368300 w 901700"/>
                <a:gd name="connsiteY4" fmla="*/ 203288 h 254188"/>
                <a:gd name="connsiteX5" fmla="*/ 546100 w 901700"/>
                <a:gd name="connsiteY5" fmla="*/ 76288 h 254188"/>
                <a:gd name="connsiteX6" fmla="*/ 571500 w 901700"/>
                <a:gd name="connsiteY6" fmla="*/ 241388 h 254188"/>
                <a:gd name="connsiteX7" fmla="*/ 685800 w 901700"/>
                <a:gd name="connsiteY7" fmla="*/ 101688 h 254188"/>
                <a:gd name="connsiteX8" fmla="*/ 787400 w 901700"/>
                <a:gd name="connsiteY8" fmla="*/ 254088 h 254188"/>
                <a:gd name="connsiteX9" fmla="*/ 889000 w 901700"/>
                <a:gd name="connsiteY9" fmla="*/ 127088 h 254188"/>
                <a:gd name="connsiteX10" fmla="*/ 889000 w 901700"/>
                <a:gd name="connsiteY10" fmla="*/ 127088 h 254188"/>
                <a:gd name="connsiteX11" fmla="*/ 901700 w 901700"/>
                <a:gd name="connsiteY11" fmla="*/ 101688 h 25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1700" h="254188">
                  <a:moveTo>
                    <a:pt x="0" y="177888"/>
                  </a:moveTo>
                  <a:cubicBezTo>
                    <a:pt x="44450" y="91104"/>
                    <a:pt x="88900" y="4321"/>
                    <a:pt x="114300" y="88"/>
                  </a:cubicBezTo>
                  <a:cubicBezTo>
                    <a:pt x="139700" y="-4145"/>
                    <a:pt x="114300" y="144021"/>
                    <a:pt x="152400" y="152488"/>
                  </a:cubicBezTo>
                  <a:cubicBezTo>
                    <a:pt x="190500" y="160955"/>
                    <a:pt x="306917" y="42421"/>
                    <a:pt x="342900" y="50888"/>
                  </a:cubicBezTo>
                  <a:cubicBezTo>
                    <a:pt x="378883" y="59355"/>
                    <a:pt x="334433" y="199055"/>
                    <a:pt x="368300" y="203288"/>
                  </a:cubicBezTo>
                  <a:cubicBezTo>
                    <a:pt x="402167" y="207521"/>
                    <a:pt x="512233" y="69938"/>
                    <a:pt x="546100" y="76288"/>
                  </a:cubicBezTo>
                  <a:cubicBezTo>
                    <a:pt x="579967" y="82638"/>
                    <a:pt x="548217" y="237155"/>
                    <a:pt x="571500" y="241388"/>
                  </a:cubicBezTo>
                  <a:cubicBezTo>
                    <a:pt x="594783" y="245621"/>
                    <a:pt x="649817" y="99571"/>
                    <a:pt x="685800" y="101688"/>
                  </a:cubicBezTo>
                  <a:cubicBezTo>
                    <a:pt x="721783" y="103805"/>
                    <a:pt x="753533" y="249855"/>
                    <a:pt x="787400" y="254088"/>
                  </a:cubicBezTo>
                  <a:cubicBezTo>
                    <a:pt x="821267" y="258321"/>
                    <a:pt x="889000" y="127088"/>
                    <a:pt x="889000" y="127088"/>
                  </a:cubicBezTo>
                  <a:lnTo>
                    <a:pt x="889000" y="127088"/>
                  </a:lnTo>
                  <a:lnTo>
                    <a:pt x="901700" y="101688"/>
                  </a:lnTo>
                </a:path>
              </a:pathLst>
            </a:custGeom>
            <a:noFill/>
            <a:ln>
              <a:solidFill>
                <a:schemeClr val="tx2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 flipV="1">
              <a:off x="6781800" y="5815013"/>
              <a:ext cx="800100" cy="128587"/>
            </a:xfrm>
            <a:custGeom>
              <a:avLst/>
              <a:gdLst>
                <a:gd name="connsiteX0" fmla="*/ 0 w 901700"/>
                <a:gd name="connsiteY0" fmla="*/ 177888 h 254188"/>
                <a:gd name="connsiteX1" fmla="*/ 114300 w 901700"/>
                <a:gd name="connsiteY1" fmla="*/ 88 h 254188"/>
                <a:gd name="connsiteX2" fmla="*/ 152400 w 901700"/>
                <a:gd name="connsiteY2" fmla="*/ 152488 h 254188"/>
                <a:gd name="connsiteX3" fmla="*/ 342900 w 901700"/>
                <a:gd name="connsiteY3" fmla="*/ 50888 h 254188"/>
                <a:gd name="connsiteX4" fmla="*/ 368300 w 901700"/>
                <a:gd name="connsiteY4" fmla="*/ 203288 h 254188"/>
                <a:gd name="connsiteX5" fmla="*/ 546100 w 901700"/>
                <a:gd name="connsiteY5" fmla="*/ 76288 h 254188"/>
                <a:gd name="connsiteX6" fmla="*/ 571500 w 901700"/>
                <a:gd name="connsiteY6" fmla="*/ 241388 h 254188"/>
                <a:gd name="connsiteX7" fmla="*/ 685800 w 901700"/>
                <a:gd name="connsiteY7" fmla="*/ 101688 h 254188"/>
                <a:gd name="connsiteX8" fmla="*/ 787400 w 901700"/>
                <a:gd name="connsiteY8" fmla="*/ 254088 h 254188"/>
                <a:gd name="connsiteX9" fmla="*/ 889000 w 901700"/>
                <a:gd name="connsiteY9" fmla="*/ 127088 h 254188"/>
                <a:gd name="connsiteX10" fmla="*/ 889000 w 901700"/>
                <a:gd name="connsiteY10" fmla="*/ 127088 h 254188"/>
                <a:gd name="connsiteX11" fmla="*/ 901700 w 901700"/>
                <a:gd name="connsiteY11" fmla="*/ 101688 h 25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1700" h="254188">
                  <a:moveTo>
                    <a:pt x="0" y="177888"/>
                  </a:moveTo>
                  <a:cubicBezTo>
                    <a:pt x="44450" y="91104"/>
                    <a:pt x="88900" y="4321"/>
                    <a:pt x="114300" y="88"/>
                  </a:cubicBezTo>
                  <a:cubicBezTo>
                    <a:pt x="139700" y="-4145"/>
                    <a:pt x="114300" y="144021"/>
                    <a:pt x="152400" y="152488"/>
                  </a:cubicBezTo>
                  <a:cubicBezTo>
                    <a:pt x="190500" y="160955"/>
                    <a:pt x="306917" y="42421"/>
                    <a:pt x="342900" y="50888"/>
                  </a:cubicBezTo>
                  <a:cubicBezTo>
                    <a:pt x="378883" y="59355"/>
                    <a:pt x="334433" y="199055"/>
                    <a:pt x="368300" y="203288"/>
                  </a:cubicBezTo>
                  <a:cubicBezTo>
                    <a:pt x="402167" y="207521"/>
                    <a:pt x="512233" y="69938"/>
                    <a:pt x="546100" y="76288"/>
                  </a:cubicBezTo>
                  <a:cubicBezTo>
                    <a:pt x="579967" y="82638"/>
                    <a:pt x="548217" y="237155"/>
                    <a:pt x="571500" y="241388"/>
                  </a:cubicBezTo>
                  <a:cubicBezTo>
                    <a:pt x="594783" y="245621"/>
                    <a:pt x="649817" y="99571"/>
                    <a:pt x="685800" y="101688"/>
                  </a:cubicBezTo>
                  <a:cubicBezTo>
                    <a:pt x="721783" y="103805"/>
                    <a:pt x="753533" y="249855"/>
                    <a:pt x="787400" y="254088"/>
                  </a:cubicBezTo>
                  <a:cubicBezTo>
                    <a:pt x="821267" y="258321"/>
                    <a:pt x="889000" y="127088"/>
                    <a:pt x="889000" y="127088"/>
                  </a:cubicBezTo>
                  <a:lnTo>
                    <a:pt x="889000" y="127088"/>
                  </a:lnTo>
                  <a:lnTo>
                    <a:pt x="901700" y="101688"/>
                  </a:lnTo>
                </a:path>
              </a:pathLst>
            </a:custGeom>
            <a:noFill/>
            <a:ln>
              <a:solidFill>
                <a:schemeClr val="accent4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6819901" y="4343400"/>
            <a:ext cx="479425" cy="292100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Isosceles Triangle 9"/>
          <p:cNvSpPr/>
          <p:nvPr/>
        </p:nvSpPr>
        <p:spPr>
          <a:xfrm>
            <a:off x="7561264" y="4384676"/>
            <a:ext cx="244475" cy="303213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467600" y="5029201"/>
            <a:ext cx="215900" cy="244475"/>
          </a:xfrm>
          <a:prstGeom prst="ellipse">
            <a:avLst/>
          </a:prstGeom>
          <a:solidFill>
            <a:srgbClr val="FFCC66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Flowchart: Punched Tape 11"/>
          <p:cNvSpPr/>
          <p:nvPr/>
        </p:nvSpPr>
        <p:spPr>
          <a:xfrm>
            <a:off x="7924800" y="4953000"/>
            <a:ext cx="228600" cy="198438"/>
          </a:xfrm>
          <a:prstGeom prst="flowChartPunchedTape">
            <a:avLst/>
          </a:prstGeom>
          <a:solidFill>
            <a:srgbClr val="FF9999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Flowchart: Stored Data 12"/>
          <p:cNvSpPr/>
          <p:nvPr/>
        </p:nvSpPr>
        <p:spPr>
          <a:xfrm rot="5400000" flipV="1">
            <a:off x="8351838" y="4694238"/>
            <a:ext cx="317500" cy="200025"/>
          </a:xfrm>
          <a:prstGeom prst="flowChartOnlineStorage">
            <a:avLst/>
          </a:prstGeom>
          <a:solidFill>
            <a:srgbClr val="777777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8597900" y="5626101"/>
            <a:ext cx="304800" cy="231775"/>
            <a:chOff x="8534400" y="4152900"/>
            <a:chExt cx="304800" cy="232185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8534400" y="4205381"/>
              <a:ext cx="0" cy="17970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ight Arrow 18"/>
            <p:cNvSpPr/>
            <p:nvPr/>
          </p:nvSpPr>
          <p:spPr>
            <a:xfrm>
              <a:off x="8534400" y="4152900"/>
              <a:ext cx="304800" cy="10178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2" name="Donut 21"/>
          <p:cNvSpPr/>
          <p:nvPr/>
        </p:nvSpPr>
        <p:spPr>
          <a:xfrm flipH="1">
            <a:off x="9220200" y="5151438"/>
            <a:ext cx="95250" cy="246062"/>
          </a:xfrm>
          <a:prstGeom prst="don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B125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 flipH="1">
            <a:off x="9410700" y="5303838"/>
            <a:ext cx="95250" cy="246062"/>
          </a:xfrm>
          <a:prstGeom prst="don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B125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 flipH="1">
            <a:off x="9429750" y="4935538"/>
            <a:ext cx="95250" cy="246062"/>
          </a:xfrm>
          <a:prstGeom prst="don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B125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24000" y="1"/>
            <a:ext cx="9067800" cy="647699"/>
          </a:xfrm>
        </p:spPr>
        <p:txBody>
          <a:bodyPr>
            <a:normAutofit fontScale="90000"/>
          </a:bodyPr>
          <a:lstStyle/>
          <a:p>
            <a:pPr algn="r" rtl="1"/>
            <a:r>
              <a:rPr lang="he-IL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העברת אותות </a:t>
            </a:r>
            <a:r>
              <a:rPr lang="he-IL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בתא</a:t>
            </a:r>
            <a:endParaRPr lang="he-I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523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47 -0.01297 L 0.03841 0.0337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L -0.04027 0.0275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64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3.7037E-6 L -0.00348 -0.0511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0.0044 L -0.0507 0.0145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" y="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8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0.0044 L -0.10226 0.05209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00" y="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5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25 0.05209 L -0.05434 0.05209 C -0.03264 0.05209 -0.00573 0.07709 -0.00573 0.09861 L -0.00573 0.14537 " pathEditMode="relative" rAng="0" ptsTypes="FfFF">
                                      <p:cBhvr>
                                        <p:cTn id="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3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198" grpId="0"/>
      <p:bldP spid="8199" grpId="0"/>
      <p:bldP spid="8200" grpId="0"/>
      <p:bldP spid="8201" grpId="0"/>
      <p:bldP spid="24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9"/>
          <p:cNvSpPr>
            <a:spLocks noChangeShapeType="1"/>
          </p:cNvSpPr>
          <p:nvPr/>
        </p:nvSpPr>
        <p:spPr bwMode="auto">
          <a:xfrm>
            <a:off x="1524000" y="685800"/>
            <a:ext cx="9144000" cy="0"/>
          </a:xfrm>
          <a:prstGeom prst="line">
            <a:avLst/>
          </a:prstGeom>
          <a:noFill/>
          <a:ln w="76200" cmpd="tri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pic>
        <p:nvPicPr>
          <p:cNvPr id="9220" name="Picture 4" title="איור סכמתי של מסלולי מעבר האותות העיקריים בתוך תאי יונקים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45" y="1045029"/>
            <a:ext cx="7168995" cy="526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14362" y="6356730"/>
            <a:ext cx="676656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he-IL" sz="1400" dirty="0" smtClean="0"/>
              <a:t>איור סכמתי של מסלולי מעבר האותות העיקריים בתוך תאי יונקים</a:t>
            </a:r>
            <a:endParaRPr lang="he-IL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7994469" y="1071154"/>
            <a:ext cx="3958045" cy="61863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 smtClean="0"/>
              <a:t>בתאים מספר רב של מסלולי מעבר אותות המקשרים את הקולטנים שבקרום התא לבקרת ביטוי גנים בגרעין התא.</a:t>
            </a:r>
          </a:p>
          <a:p>
            <a:pPr algn="r" rtl="1"/>
            <a:endParaRPr lang="he-IL" dirty="0"/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 smtClean="0"/>
              <a:t>חלבון </a:t>
            </a:r>
            <a:r>
              <a:rPr lang="he-IL" dirty="0"/>
              <a:t>העברה אחד יכול להיות מעורב במסלולי העברת אותות </a:t>
            </a:r>
            <a:r>
              <a:rPr lang="he-IL" dirty="0" smtClean="0"/>
              <a:t>שונים וכך למעשה נוצרים קשרים בין מסלולי העברה השונים.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he-IL" dirty="0" smtClean="0"/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 smtClean="0"/>
              <a:t>הפעלתם המשולבת של מסלולי העברת האותות השונים, היא שתקבע את תגובת התא לאותות מהסביבה החיצונית לו.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he-IL" dirty="0"/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 smtClean="0"/>
              <a:t>שיבוש בפעילות או ברמת הביטוי של כל אחד מהחלבונים המעורבים במעבר האותות בתא, יכול להוביל ל</a:t>
            </a:r>
            <a:r>
              <a:rPr lang="he-IL" dirty="0"/>
              <a:t>היווצרות תאים </a:t>
            </a:r>
            <a:r>
              <a:rPr lang="he-IL" dirty="0" smtClean="0"/>
              <a:t>סרטניים אשר להם חלוקת תאים לא מבוקרת.</a:t>
            </a:r>
            <a:endParaRPr lang="he-IL" dirty="0"/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he-IL" dirty="0"/>
          </a:p>
          <a:p>
            <a:pPr algn="r" rtl="1"/>
            <a:endParaRPr lang="he-IL" dirty="0"/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1524000" y="1"/>
            <a:ext cx="9067800" cy="647699"/>
          </a:xfrm>
        </p:spPr>
        <p:txBody>
          <a:bodyPr>
            <a:normAutofit fontScale="90000"/>
          </a:bodyPr>
          <a:lstStyle/>
          <a:p>
            <a:pPr algn="r" rtl="1"/>
            <a:r>
              <a:rPr lang="he-IL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העברת אותות </a:t>
            </a:r>
            <a:r>
              <a:rPr lang="he-IL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בתא</a:t>
            </a:r>
            <a:endParaRPr lang="he-I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847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"/>
  <p:tag name="ARTICULATE_DESIGN_ID_OFFICE THEME" val="N32QvP6z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192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העברת אותות בתא</vt:lpstr>
      <vt:lpstr>העברת אותות בתא</vt:lpstr>
      <vt:lpstr>העברת אותות בתא</vt:lpstr>
    </vt:vector>
  </TitlesOfParts>
  <Company>Weizmann Institute of Science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WICC</dc:creator>
  <cp:lastModifiedBy>Windows User</cp:lastModifiedBy>
  <cp:revision>38</cp:revision>
  <dcterms:created xsi:type="dcterms:W3CDTF">2018-04-17T10:28:58Z</dcterms:created>
  <dcterms:modified xsi:type="dcterms:W3CDTF">2018-05-15T09:18:27Z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1FEBCD15-6312-4B1D-9363-9B24E75441E7</vt:lpwstr>
  </property>
  <property fmtid="{D5CDD505-2E9C-101B-9397-08002B2CF9AE}" pid="3" name="ArticulatePath">
    <vt:lpwstr>העברת אותות בתא</vt:lpwstr>
  </property>
</Properties>
</file>