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6" r:id="rId3"/>
    <p:sldId id="267" r:id="rId4"/>
    <p:sldId id="268" r:id="rId5"/>
    <p:sldId id="269" r:id="rId6"/>
    <p:sldId id="273" r:id="rId7"/>
    <p:sldId id="272" r:id="rId8"/>
    <p:sldId id="274" r:id="rId9"/>
    <p:sldId id="275" r:id="rId10"/>
    <p:sldId id="276" r:id="rId11"/>
  </p:sldIdLst>
  <p:sldSz cx="12192000" cy="6858000"/>
  <p:notesSz cx="6858000" cy="9144000"/>
  <p:defaultTextStyle>
    <a:defPPr>
      <a:defRPr lang="he-I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9" autoAdjust="0"/>
    <p:restoredTop sz="86395" autoAdjust="0"/>
  </p:normalViewPr>
  <p:slideViewPr>
    <p:cSldViewPr snapToGrid="0">
      <p:cViewPr varScale="1">
        <p:scale>
          <a:sx n="65" d="100"/>
          <a:sy n="65" d="100"/>
        </p:scale>
        <p:origin x="84" y="756"/>
      </p:cViewPr>
      <p:guideLst/>
    </p:cSldViewPr>
  </p:slideViewPr>
  <p:outlineViewPr>
    <p:cViewPr>
      <p:scale>
        <a:sx n="33" d="100"/>
        <a:sy n="33" d="100"/>
      </p:scale>
      <p:origin x="0" y="-506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he-I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A2B18BA6-5964-4635-8E95-59697B7A609E}" type="datetimeFigureOut">
              <a:rPr lang="he-IL" smtClean="0"/>
              <a:t>כ"א/אייר/תשע"ח</a:t>
            </a:fld>
            <a:endParaRPr lang="he-I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e-I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he-I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6F57B79A-3B02-41E9-8D39-CC8420461561}" type="slidenum">
              <a:rPr lang="he-IL" smtClean="0"/>
              <a:t>‹#›</a:t>
            </a:fld>
            <a:endParaRPr lang="he-IL"/>
          </a:p>
        </p:txBody>
      </p:sp>
    </p:spTree>
    <p:extLst>
      <p:ext uri="{BB962C8B-B14F-4D97-AF65-F5344CB8AC3E}">
        <p14:creationId xmlns:p14="http://schemas.microsoft.com/office/powerpoint/2010/main" val="2390511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he-IL"/>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2720028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3793048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he-IL"/>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1811377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295801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he-IL"/>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2339847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5" name="Date Placeholder 4"/>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1662459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he-IL"/>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7" name="Date Placeholder 6"/>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1555406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Date Placeholder 2"/>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546253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2527993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he-IL"/>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3211420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he-IL"/>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2AFEFDB-ADCB-4E31-BCA6-390FF4BBD3D9}" type="datetimeFigureOut">
              <a:rPr lang="he-IL" smtClean="0"/>
              <a:t>כ"א/אייר/תשע"ח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C121288D-FE3A-4A66-B10F-F7D4FD6F38C2}" type="slidenum">
              <a:rPr lang="he-IL" smtClean="0"/>
              <a:t>‹#›</a:t>
            </a:fld>
            <a:endParaRPr lang="he-IL"/>
          </a:p>
        </p:txBody>
      </p:sp>
    </p:spTree>
    <p:extLst>
      <p:ext uri="{BB962C8B-B14F-4D97-AF65-F5344CB8AC3E}">
        <p14:creationId xmlns:p14="http://schemas.microsoft.com/office/powerpoint/2010/main" val="4183509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he-IL"/>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FEFDB-ADCB-4E31-BCA6-390FF4BBD3D9}" type="datetimeFigureOut">
              <a:rPr lang="he-IL" smtClean="0"/>
              <a:t>כ"א/אייר/תשע"ח</a:t>
            </a:fld>
            <a:endParaRPr lang="he-I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e-I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21288D-FE3A-4A66-B10F-F7D4FD6F38C2}" type="slidenum">
              <a:rPr lang="he-IL" smtClean="0"/>
              <a:t>‹#›</a:t>
            </a:fld>
            <a:endParaRPr lang="he-IL"/>
          </a:p>
        </p:txBody>
      </p:sp>
    </p:spTree>
    <p:extLst>
      <p:ext uri="{BB962C8B-B14F-4D97-AF65-F5344CB8AC3E}">
        <p14:creationId xmlns:p14="http://schemas.microsoft.com/office/powerpoint/2010/main" val="2199996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pdluRRaEQ0Y&amp;feature=youtu.be&amp;t=87"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673244" cy="1257582"/>
          </a:xfrm>
        </p:spPr>
        <p:txBody>
          <a:bodyPr>
            <a:noAutofit/>
          </a:bodyPr>
          <a:lstStyle/>
          <a:p>
            <a:r>
              <a:rPr lang="he-IL" sz="5400" dirty="0">
                <a:solidFill>
                  <a:srgbClr val="002060"/>
                </a:solidFill>
                <a:latin typeface="Arial" panose="020B0604020202020204" pitchFamily="34" charset="0"/>
                <a:cs typeface="Arial" panose="020B0604020202020204" pitchFamily="34" charset="0"/>
              </a:rPr>
              <a:t>יצור חיסון נגד שיתוק ילדים בישראל</a:t>
            </a:r>
            <a:endParaRPr lang="he-IL" sz="54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lstStyle/>
          <a:p>
            <a:pPr algn="r" rtl="1"/>
            <a:r>
              <a:rPr lang="he-IL" dirty="0" smtClean="0"/>
              <a:t>עריכה ד"ר קרין הלוי – </a:t>
            </a:r>
            <a:r>
              <a:rPr lang="he-IL" dirty="0" err="1" smtClean="0"/>
              <a:t>טוביאס</a:t>
            </a:r>
            <a:endParaRPr lang="he-IL" dirty="0" smtClean="0"/>
          </a:p>
          <a:p>
            <a:pPr algn="r" rtl="1"/>
            <a:r>
              <a:rPr lang="he-IL" dirty="0" smtClean="0"/>
              <a:t>במסגרת פרויקט:</a:t>
            </a:r>
            <a:r>
              <a:rPr lang="en-US" dirty="0" smtClean="0"/>
              <a:t> </a:t>
            </a:r>
            <a:r>
              <a:rPr lang="he-IL" dirty="0" smtClean="0"/>
              <a:t>פריצות דרך ביולוגיה ב</a:t>
            </a:r>
            <a:r>
              <a:rPr lang="en-US" dirty="0" smtClean="0"/>
              <a:t>-</a:t>
            </a:r>
            <a:r>
              <a:rPr lang="he-IL" dirty="0" smtClean="0"/>
              <a:t> 70 שנות המדינה </a:t>
            </a:r>
            <a:endParaRPr lang="he-IL" dirty="0"/>
          </a:p>
        </p:txBody>
      </p:sp>
      <p:pic>
        <p:nvPicPr>
          <p:cNvPr id="4" name="Picture 3" descr="המרכדז הארצי למורי ביולוגיה ולמורי מדעי הסביבה&#10;המחלקה להוראת המדעים&#10;מינהלת מל&quot;מ&#10;משרד החינוך" title="שורת לוגיים"/>
          <p:cNvPicPr/>
          <p:nvPr/>
        </p:nvPicPr>
        <p:blipFill>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saturation sat="49000"/>
                    </a14:imgEffect>
                  </a14:imgLayer>
                </a14:imgProps>
              </a:ext>
              <a:ext uri="{28A0092B-C50C-407E-A947-70E740481C1C}">
                <a14:useLocalDpi xmlns:a14="http://schemas.microsoft.com/office/drawing/2010/main" val="0"/>
              </a:ext>
            </a:extLst>
          </a:blip>
          <a:srcRect/>
          <a:stretch>
            <a:fillRect/>
          </a:stretch>
        </p:blipFill>
        <p:spPr bwMode="auto">
          <a:xfrm>
            <a:off x="6325644" y="197102"/>
            <a:ext cx="5603396" cy="554460"/>
          </a:xfrm>
          <a:prstGeom prst="rect">
            <a:avLst/>
          </a:prstGeom>
          <a:noFill/>
          <a:ln>
            <a:noFill/>
          </a:ln>
        </p:spPr>
      </p:pic>
    </p:spTree>
    <p:extLst>
      <p:ext uri="{BB962C8B-B14F-4D97-AF65-F5344CB8AC3E}">
        <p14:creationId xmlns:p14="http://schemas.microsoft.com/office/powerpoint/2010/main" val="948417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title="טבלת מועדי חיסונים בתקופת הילדות"/>
          <p:cNvPicPr/>
          <p:nvPr/>
        </p:nvPicPr>
        <p:blipFill rotWithShape="1">
          <a:blip r:embed="rId2"/>
          <a:srcRect l="22754" t="13485" r="36251" b="18227"/>
          <a:stretch/>
        </p:blipFill>
        <p:spPr bwMode="auto">
          <a:xfrm>
            <a:off x="101165" y="1496290"/>
            <a:ext cx="5514543" cy="5024583"/>
          </a:xfrm>
          <a:prstGeom prst="rect">
            <a:avLst/>
          </a:prstGeom>
          <a:ln>
            <a:solidFill>
              <a:schemeClr val="tx1">
                <a:lumMod val="95000"/>
                <a:lumOff val="5000"/>
              </a:schemeClr>
            </a:solidFill>
          </a:ln>
          <a:extLst>
            <a:ext uri="{53640926-AAD7-44D8-BBD7-CCE9431645EC}">
              <a14:shadowObscured xmlns:a14="http://schemas.microsoft.com/office/drawing/2010/main"/>
            </a:ext>
          </a:extLst>
        </p:spPr>
      </p:pic>
      <p:sp>
        <p:nvSpPr>
          <p:cNvPr id="7" name="TextBox 6"/>
          <p:cNvSpPr txBox="1"/>
          <p:nvPr/>
        </p:nvSpPr>
        <p:spPr>
          <a:xfrm>
            <a:off x="1648392" y="6520873"/>
            <a:ext cx="3629892" cy="307777"/>
          </a:xfrm>
          <a:prstGeom prst="rect">
            <a:avLst/>
          </a:prstGeom>
          <a:noFill/>
        </p:spPr>
        <p:txBody>
          <a:bodyPr wrap="square" rtlCol="1">
            <a:spAutoFit/>
          </a:bodyPr>
          <a:lstStyle/>
          <a:p>
            <a:r>
              <a:rPr lang="he-IL" sz="1400" dirty="0" smtClean="0"/>
              <a:t>מתוך אתר משרד הבריאות 2018</a:t>
            </a:r>
            <a:endParaRPr lang="he-IL" sz="1400" dirty="0"/>
          </a:p>
        </p:txBody>
      </p:sp>
      <p:sp>
        <p:nvSpPr>
          <p:cNvPr id="10" name="Title 9"/>
          <p:cNvSpPr>
            <a:spLocks noGrp="1"/>
          </p:cNvSpPr>
          <p:nvPr>
            <p:ph type="title"/>
          </p:nvPr>
        </p:nvSpPr>
        <p:spPr>
          <a:xfrm>
            <a:off x="1206909" y="87057"/>
            <a:ext cx="10515600" cy="556138"/>
          </a:xfrm>
        </p:spPr>
        <p:txBody>
          <a:bodyPr>
            <a:noAutofit/>
          </a:bodyPr>
          <a:lstStyle/>
          <a:p>
            <a:pPr algn="r" rtl="1"/>
            <a:r>
              <a:rPr lang="he-IL" sz="2400" b="1" u="sng" dirty="0">
                <a:latin typeface="Arial" panose="020B0604020202020204" pitchFamily="34" charset="0"/>
                <a:cs typeface="Arial" panose="020B0604020202020204" pitchFamily="34" charset="0"/>
              </a:rPr>
              <a:t>מדיניות החיסון לשיתוק ילדים בישראל </a:t>
            </a:r>
            <a:endParaRPr lang="he-IL" sz="3200" dirty="0"/>
          </a:p>
        </p:txBody>
      </p:sp>
      <p:sp>
        <p:nvSpPr>
          <p:cNvPr id="11" name="Content Placeholder 10"/>
          <p:cNvSpPr>
            <a:spLocks noGrp="1"/>
          </p:cNvSpPr>
          <p:nvPr>
            <p:ph idx="1"/>
          </p:nvPr>
        </p:nvSpPr>
        <p:spPr>
          <a:xfrm>
            <a:off x="1450584" y="643195"/>
            <a:ext cx="10515600" cy="5302652"/>
          </a:xfrm>
        </p:spPr>
        <p:txBody>
          <a:bodyPr>
            <a:normAutofit/>
          </a:bodyPr>
          <a:lstStyle/>
          <a:p>
            <a:pPr algn="r" rtl="1"/>
            <a:r>
              <a:rPr lang="he-IL" dirty="0">
                <a:latin typeface="Arial" panose="020B0604020202020204" pitchFamily="34" charset="0"/>
              </a:rPr>
              <a:t>היום תכנית החיסון השגרתית נגד שיתוק ילדים בישראל מבוססת על:</a:t>
            </a:r>
            <a:br>
              <a:rPr lang="he-IL" dirty="0">
                <a:latin typeface="Arial" panose="020B0604020202020204" pitchFamily="34" charset="0"/>
              </a:rPr>
            </a:br>
            <a:endParaRPr lang="he-IL" dirty="0" smtClean="0">
              <a:latin typeface="Arial" panose="020B0604020202020204" pitchFamily="34" charset="0"/>
            </a:endParaRPr>
          </a:p>
          <a:p>
            <a:pPr marL="0" indent="0" algn="r" rtl="1">
              <a:buNone/>
            </a:pPr>
            <a:r>
              <a:rPr lang="he-IL" dirty="0" smtClean="0">
                <a:latin typeface="Arial" panose="020B0604020202020204" pitchFamily="34" charset="0"/>
              </a:rPr>
              <a:t>א</a:t>
            </a:r>
            <a:r>
              <a:rPr lang="he-IL" dirty="0">
                <a:latin typeface="Arial" panose="020B0604020202020204" pitchFamily="34" charset="0"/>
              </a:rPr>
              <a:t>. מתן תרכיב </a:t>
            </a:r>
            <a:r>
              <a:rPr lang="he-IL" u="sng" dirty="0">
                <a:latin typeface="Arial" panose="020B0604020202020204" pitchFamily="34" charset="0"/>
              </a:rPr>
              <a:t>חיסון מומת </a:t>
            </a:r>
            <a:r>
              <a:rPr lang="he-IL" dirty="0">
                <a:latin typeface="Arial" panose="020B0604020202020204" pitchFamily="34" charset="0"/>
              </a:rPr>
              <a:t>(</a:t>
            </a:r>
            <a:r>
              <a:rPr lang="en-US" dirty="0">
                <a:latin typeface="Arial" panose="020B0604020202020204" pitchFamily="34" charset="0"/>
              </a:rPr>
              <a:t>(IPV</a:t>
            </a:r>
            <a:r>
              <a:rPr lang="he-IL" dirty="0">
                <a:latin typeface="Arial" panose="020B0604020202020204" pitchFamily="34" charset="0"/>
              </a:rPr>
              <a:t> בסדרת </a:t>
            </a:r>
            <a:r>
              <a:rPr lang="en-US" dirty="0" smtClean="0">
                <a:latin typeface="Arial" panose="020B0604020202020204" pitchFamily="34" charset="0"/>
              </a:rPr>
              <a:t/>
            </a:r>
            <a:br>
              <a:rPr lang="en-US" dirty="0" smtClean="0">
                <a:latin typeface="Arial" panose="020B0604020202020204" pitchFamily="34" charset="0"/>
              </a:rPr>
            </a:br>
            <a:r>
              <a:rPr lang="he-IL" dirty="0" smtClean="0">
                <a:latin typeface="Arial" panose="020B0604020202020204" pitchFamily="34" charset="0"/>
              </a:rPr>
              <a:t>חיסונים </a:t>
            </a:r>
            <a:r>
              <a:rPr lang="he-IL" dirty="0">
                <a:latin typeface="Arial" panose="020B0604020202020204" pitchFamily="34" charset="0"/>
              </a:rPr>
              <a:t>מגיל חודשיים ועד גיל שנה </a:t>
            </a:r>
            <a:r>
              <a:rPr lang="he-IL" dirty="0" smtClean="0">
                <a:latin typeface="Arial" panose="020B0604020202020204" pitchFamily="34" charset="0"/>
              </a:rPr>
              <a:t>ומנת</a:t>
            </a:r>
            <a:r>
              <a:rPr lang="en-US" dirty="0" smtClean="0">
                <a:latin typeface="Arial" panose="020B0604020202020204" pitchFamily="34" charset="0"/>
              </a:rPr>
              <a:t/>
            </a:r>
            <a:br>
              <a:rPr lang="en-US" dirty="0" smtClean="0">
                <a:latin typeface="Arial" panose="020B0604020202020204" pitchFamily="34" charset="0"/>
              </a:rPr>
            </a:br>
            <a:r>
              <a:rPr lang="he-IL" dirty="0" smtClean="0">
                <a:latin typeface="Arial" panose="020B0604020202020204" pitchFamily="34" charset="0"/>
              </a:rPr>
              <a:t> </a:t>
            </a:r>
            <a:r>
              <a:rPr lang="he-IL" dirty="0">
                <a:latin typeface="Arial" panose="020B0604020202020204" pitchFamily="34" charset="0"/>
              </a:rPr>
              <a:t>דחף בכיתה ב'.</a:t>
            </a:r>
            <a:br>
              <a:rPr lang="he-IL" dirty="0">
                <a:latin typeface="Arial" panose="020B0604020202020204" pitchFamily="34" charset="0"/>
              </a:rPr>
            </a:br>
            <a:r>
              <a:rPr lang="he-IL" dirty="0">
                <a:latin typeface="Arial" panose="020B0604020202020204" pitchFamily="34" charset="0"/>
              </a:rPr>
              <a:t/>
            </a:r>
            <a:br>
              <a:rPr lang="he-IL" dirty="0">
                <a:latin typeface="Arial" panose="020B0604020202020204" pitchFamily="34" charset="0"/>
              </a:rPr>
            </a:br>
            <a:r>
              <a:rPr lang="he-IL" dirty="0">
                <a:latin typeface="Arial" panose="020B0604020202020204" pitchFamily="34" charset="0"/>
              </a:rPr>
              <a:t>ב. מתן תרכיב </a:t>
            </a:r>
            <a:r>
              <a:rPr lang="he-IL" u="sng" dirty="0">
                <a:latin typeface="Arial" panose="020B0604020202020204" pitchFamily="34" charset="0"/>
              </a:rPr>
              <a:t>חי-מוחלש</a:t>
            </a:r>
            <a:r>
              <a:rPr lang="he-IL" dirty="0">
                <a:latin typeface="Arial" panose="020B0604020202020204" pitchFamily="34" charset="0"/>
              </a:rPr>
              <a:t> </a:t>
            </a:r>
            <a:r>
              <a:rPr lang="en-US" dirty="0">
                <a:latin typeface="Arial" panose="020B0604020202020204" pitchFamily="34" charset="0"/>
              </a:rPr>
              <a:t>(</a:t>
            </a:r>
            <a:r>
              <a:rPr lang="en-US" dirty="0" err="1">
                <a:latin typeface="Arial" panose="020B0604020202020204" pitchFamily="34" charset="0"/>
              </a:rPr>
              <a:t>bOPV</a:t>
            </a:r>
            <a:r>
              <a:rPr lang="en-US" dirty="0">
                <a:latin typeface="Arial" panose="020B0604020202020204" pitchFamily="34" charset="0"/>
              </a:rPr>
              <a:t>)</a:t>
            </a:r>
            <a:r>
              <a:rPr lang="he-IL" dirty="0">
                <a:latin typeface="Arial" panose="020B0604020202020204" pitchFamily="34" charset="0"/>
              </a:rPr>
              <a:t> בגיל </a:t>
            </a:r>
            <a:r>
              <a:rPr lang="he-IL" dirty="0" smtClean="0">
                <a:latin typeface="Arial" panose="020B0604020202020204" pitchFamily="34" charset="0"/>
              </a:rPr>
              <a:t>6</a:t>
            </a:r>
            <a:r>
              <a:rPr lang="en-US" dirty="0" smtClean="0">
                <a:latin typeface="Arial" panose="020B0604020202020204" pitchFamily="34" charset="0"/>
              </a:rPr>
              <a:t/>
            </a:r>
            <a:br>
              <a:rPr lang="en-US" dirty="0" smtClean="0">
                <a:latin typeface="Arial" panose="020B0604020202020204" pitchFamily="34" charset="0"/>
              </a:rPr>
            </a:br>
            <a:r>
              <a:rPr lang="he-IL" dirty="0" smtClean="0">
                <a:latin typeface="Arial" panose="020B0604020202020204" pitchFamily="34" charset="0"/>
              </a:rPr>
              <a:t> </a:t>
            </a:r>
            <a:r>
              <a:rPr lang="he-IL" dirty="0">
                <a:latin typeface="Arial" panose="020B0604020202020204" pitchFamily="34" charset="0"/>
              </a:rPr>
              <a:t>חודשים ובגיל 18 חודשים. התרכיב ניתן </a:t>
            </a:r>
            <a:r>
              <a:rPr lang="he-IL" dirty="0" smtClean="0">
                <a:latin typeface="Arial" panose="020B0604020202020204" pitchFamily="34" charset="0"/>
              </a:rPr>
              <a:t>לשם</a:t>
            </a:r>
            <a:r>
              <a:rPr lang="en-US" dirty="0" smtClean="0">
                <a:latin typeface="Arial" panose="020B0604020202020204" pitchFamily="34" charset="0"/>
              </a:rPr>
              <a:t/>
            </a:r>
            <a:br>
              <a:rPr lang="en-US" dirty="0" smtClean="0">
                <a:latin typeface="Arial" panose="020B0604020202020204" pitchFamily="34" charset="0"/>
              </a:rPr>
            </a:br>
            <a:r>
              <a:rPr lang="he-IL" dirty="0" smtClean="0">
                <a:latin typeface="Arial" panose="020B0604020202020204" pitchFamily="34" charset="0"/>
              </a:rPr>
              <a:t> </a:t>
            </a:r>
            <a:r>
              <a:rPr lang="he-IL" dirty="0">
                <a:latin typeface="Arial" panose="020B0604020202020204" pitchFamily="34" charset="0"/>
              </a:rPr>
              <a:t>חסינות מעיים אופטימלית </a:t>
            </a:r>
            <a:r>
              <a:rPr lang="he-IL" dirty="0"/>
              <a:t>וצמצום העברת </a:t>
            </a:r>
            <a:r>
              <a:rPr lang="en-US" dirty="0" smtClean="0"/>
              <a:t/>
            </a:r>
            <a:br>
              <a:rPr lang="en-US" dirty="0" smtClean="0"/>
            </a:br>
            <a:r>
              <a:rPr lang="he-IL" dirty="0" smtClean="0"/>
              <a:t>הנגיף </a:t>
            </a:r>
            <a:r>
              <a:rPr lang="he-IL" dirty="0"/>
              <a:t>בקהילה. </a:t>
            </a:r>
          </a:p>
        </p:txBody>
      </p:sp>
    </p:spTree>
    <p:extLst>
      <p:ext uri="{BB962C8B-B14F-4D97-AF65-F5344CB8AC3E}">
        <p14:creationId xmlns:p14="http://schemas.microsoft.com/office/powerpoint/2010/main" val="2670383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3482137" y="-319027"/>
            <a:ext cx="8229600" cy="1143000"/>
          </a:xfrm>
        </p:spPr>
        <p:txBody>
          <a:bodyPr>
            <a:normAutofit/>
          </a:bodyPr>
          <a:lstStyle/>
          <a:p>
            <a:pPr algn="r" rtl="1"/>
            <a:r>
              <a:rPr lang="he-IL" sz="2400" b="1" u="sng" dirty="0" smtClean="0">
                <a:cs typeface="+mn-cs"/>
              </a:rPr>
              <a:t>שיתוק ילדים -פוליו</a:t>
            </a:r>
            <a:endParaRPr lang="he-IL" sz="2400" b="1" u="sng" dirty="0">
              <a:cs typeface="+mn-cs"/>
            </a:endParaRPr>
          </a:p>
        </p:txBody>
      </p:sp>
      <p:sp>
        <p:nvSpPr>
          <p:cNvPr id="3" name="מציין מיקום תוכן 2"/>
          <p:cNvSpPr>
            <a:spLocks noGrp="1"/>
          </p:cNvSpPr>
          <p:nvPr>
            <p:ph idx="1"/>
          </p:nvPr>
        </p:nvSpPr>
        <p:spPr>
          <a:xfrm>
            <a:off x="3240474" y="487302"/>
            <a:ext cx="8712926" cy="4392847"/>
          </a:xfrm>
        </p:spPr>
        <p:txBody>
          <a:bodyPr>
            <a:normAutofit fontScale="92500"/>
          </a:bodyPr>
          <a:lstStyle/>
          <a:p>
            <a:pPr algn="r" rtl="1"/>
            <a:r>
              <a:rPr lang="he-IL" sz="2400" b="1" dirty="0">
                <a:solidFill>
                  <a:schemeClr val="tx1">
                    <a:lumMod val="95000"/>
                    <a:lumOff val="5000"/>
                  </a:schemeClr>
                </a:solidFill>
              </a:rPr>
              <a:t>שיתוק ילדים</a:t>
            </a:r>
            <a:r>
              <a:rPr lang="he-IL" sz="2400" dirty="0">
                <a:solidFill>
                  <a:schemeClr val="tx1">
                    <a:lumMod val="95000"/>
                    <a:lumOff val="5000"/>
                  </a:schemeClr>
                </a:solidFill>
              </a:rPr>
              <a:t> </a:t>
            </a:r>
            <a:r>
              <a:rPr lang="he-IL" sz="2400" dirty="0" smtClean="0">
                <a:solidFill>
                  <a:schemeClr val="tx1">
                    <a:lumMod val="95000"/>
                    <a:lumOff val="5000"/>
                  </a:schemeClr>
                </a:solidFill>
              </a:rPr>
              <a:t>היא</a:t>
            </a:r>
            <a:r>
              <a:rPr lang="he-IL" sz="2400" dirty="0">
                <a:solidFill>
                  <a:schemeClr val="tx1">
                    <a:lumMod val="95000"/>
                    <a:lumOff val="5000"/>
                  </a:schemeClr>
                </a:solidFill>
              </a:rPr>
              <a:t> </a:t>
            </a:r>
            <a:r>
              <a:rPr lang="he-IL" sz="2400" dirty="0" smtClean="0">
                <a:solidFill>
                  <a:schemeClr val="tx1">
                    <a:lumMod val="95000"/>
                    <a:lumOff val="5000"/>
                  </a:schemeClr>
                </a:solidFill>
              </a:rPr>
              <a:t>מחלה שפוגעת</a:t>
            </a:r>
            <a:r>
              <a:rPr lang="he-IL" sz="2400" dirty="0">
                <a:solidFill>
                  <a:schemeClr val="tx1">
                    <a:lumMod val="95000"/>
                    <a:lumOff val="5000"/>
                  </a:schemeClr>
                </a:solidFill>
              </a:rPr>
              <a:t> </a:t>
            </a:r>
            <a:r>
              <a:rPr lang="he-IL" sz="2400" dirty="0" smtClean="0">
                <a:solidFill>
                  <a:schemeClr val="tx1">
                    <a:lumMod val="95000"/>
                    <a:lumOff val="5000"/>
                  </a:schemeClr>
                </a:solidFill>
              </a:rPr>
              <a:t>במערכת העצבים, </a:t>
            </a:r>
            <a:r>
              <a:rPr lang="he-IL" sz="2400" dirty="0">
                <a:solidFill>
                  <a:schemeClr val="tx1">
                    <a:lumMod val="95000"/>
                    <a:lumOff val="5000"/>
                  </a:schemeClr>
                </a:solidFill>
              </a:rPr>
              <a:t>הנגרמת על ידי נגיף הפוליו. </a:t>
            </a:r>
            <a:endParaRPr lang="he-IL" sz="2400" dirty="0" smtClean="0">
              <a:solidFill>
                <a:schemeClr val="tx1">
                  <a:lumMod val="95000"/>
                  <a:lumOff val="5000"/>
                </a:schemeClr>
              </a:solidFill>
            </a:endParaRPr>
          </a:p>
          <a:p>
            <a:pPr algn="r" rtl="1"/>
            <a:r>
              <a:rPr lang="he-IL" sz="2400" dirty="0" smtClean="0">
                <a:solidFill>
                  <a:schemeClr val="tx1">
                    <a:lumMod val="95000"/>
                    <a:lumOff val="5000"/>
                  </a:schemeClr>
                </a:solidFill>
              </a:rPr>
              <a:t>המחלה </a:t>
            </a:r>
            <a:r>
              <a:rPr lang="he-IL" sz="2400" dirty="0">
                <a:solidFill>
                  <a:schemeClr val="tx1">
                    <a:lumMod val="95000"/>
                    <a:lumOff val="5000"/>
                  </a:schemeClr>
                </a:solidFill>
              </a:rPr>
              <a:t>מועברת מאדם לאדם, בעיקר באמצעות </a:t>
            </a:r>
            <a:r>
              <a:rPr lang="he-IL" sz="2400" dirty="0" smtClean="0">
                <a:solidFill>
                  <a:schemeClr val="tx1">
                    <a:lumMod val="95000"/>
                    <a:lumOff val="5000"/>
                  </a:schemeClr>
                </a:solidFill>
              </a:rPr>
              <a:t>מחזור צואה - פה</a:t>
            </a:r>
            <a:r>
              <a:rPr lang="he-IL" sz="2400" dirty="0" smtClean="0">
                <a:solidFill>
                  <a:schemeClr val="tx1">
                    <a:lumMod val="95000"/>
                    <a:lumOff val="5000"/>
                  </a:schemeClr>
                </a:solidFill>
              </a:rPr>
              <a:t>.</a:t>
            </a:r>
          </a:p>
          <a:p>
            <a:pPr algn="r" rtl="1"/>
            <a:r>
              <a:rPr lang="he-IL" sz="2400" dirty="0" smtClean="0">
                <a:solidFill>
                  <a:schemeClr val="tx1">
                    <a:lumMod val="95000"/>
                    <a:lumOff val="5000"/>
                  </a:schemeClr>
                </a:solidFill>
              </a:rPr>
              <a:t>בכ-90% </a:t>
            </a:r>
            <a:r>
              <a:rPr lang="he-IL" sz="2400" dirty="0">
                <a:solidFill>
                  <a:schemeClr val="tx1">
                    <a:lumMod val="95000"/>
                    <a:lumOff val="5000"/>
                  </a:schemeClr>
                </a:solidFill>
              </a:rPr>
              <a:t>ממקרי ההידבקויות בפוליו לא מופיעים אצל החולה סימפטומים כלל.</a:t>
            </a:r>
          </a:p>
          <a:p>
            <a:pPr algn="r" rtl="1"/>
            <a:r>
              <a:rPr lang="he-IL" sz="2400" dirty="0">
                <a:solidFill>
                  <a:schemeClr val="tx1">
                    <a:lumMod val="95000"/>
                    <a:lumOff val="5000"/>
                  </a:schemeClr>
                </a:solidFill>
              </a:rPr>
              <a:t>בכ-1% מהמקרים חודר הנגיף למערכת העצבים המרכזית וגורם לחולשה ולשיתוק. </a:t>
            </a:r>
          </a:p>
          <a:p>
            <a:pPr algn="r" rtl="1"/>
            <a:r>
              <a:rPr lang="he-IL" sz="2400" dirty="0">
                <a:solidFill>
                  <a:schemeClr val="tx1">
                    <a:lumMod val="95000"/>
                    <a:lumOff val="5000"/>
                  </a:schemeClr>
                </a:solidFill>
              </a:rPr>
              <a:t> פוליו הפוגע בעמוד השדרה הוא הצורה הנפוצה, ומתאפיין בפגיעה לא סימטרית הכוללת לרוב את הרגליים. במקרים חמורים המחלה מובילה אף למוות (כתוצאה משיתוק שרירי הנשימה).</a:t>
            </a:r>
          </a:p>
          <a:p>
            <a:pPr algn="r" rtl="1"/>
            <a:r>
              <a:rPr lang="he-IL" sz="2400" dirty="0">
                <a:solidFill>
                  <a:schemeClr val="tx1">
                    <a:lumMod val="95000"/>
                    <a:lumOff val="5000"/>
                  </a:schemeClr>
                </a:solidFill>
              </a:rPr>
              <a:t>בעבר היה שיתוק הילדים מהמחלות הנפוצות בעולם, והביא למותם של רבים עד לפיתוח החיסון נגד המחלה בראשית שנות החמישים של המאה העשרים. </a:t>
            </a:r>
          </a:p>
        </p:txBody>
      </p:sp>
      <p:pic>
        <p:nvPicPr>
          <p:cNvPr id="14338" name="Picture 2"/>
          <p:cNvPicPr>
            <a:picLocks noChangeAspect="1" noChangeArrowheads="1"/>
          </p:cNvPicPr>
          <p:nvPr/>
        </p:nvPicPr>
        <p:blipFill>
          <a:blip r:embed="rId2"/>
          <a:srcRect/>
          <a:stretch>
            <a:fillRect/>
          </a:stretch>
        </p:blipFill>
        <p:spPr bwMode="auto">
          <a:xfrm>
            <a:off x="3363981" y="4990134"/>
            <a:ext cx="2651760" cy="1764627"/>
          </a:xfrm>
          <a:prstGeom prst="rect">
            <a:avLst/>
          </a:prstGeom>
          <a:noFill/>
          <a:ln>
            <a:solidFill>
              <a:schemeClr val="tx1">
                <a:lumMod val="65000"/>
                <a:lumOff val="35000"/>
              </a:schemeClr>
            </a:solidFill>
          </a:ln>
        </p:spPr>
      </p:pic>
      <p:sp>
        <p:nvSpPr>
          <p:cNvPr id="14340" name="AutoShape 4" descr="data:image/jpeg;base64,/9j/4AAQSkZJRgABAQAAAQABAAD/2wCEAAkGBxQSEhQUExQWFRUXFxobFxcYFxgcGBodFxYWHRgYHBcYHCggGhwlHBgXITEhJSkrLi4uFyAzODMsNygtLisBCgoKDg0OGxAQGiwcHyQsLCwtLCwsLCwsLCwsLCwsLCwsLCwsLCwsLCwsLCwsLCwsLCwsMiwsLCwsLCwsLCwsK//AABEIAPsApwMBIgACEQEDEQH/xAAbAAABBQEBAAAAAAAAAAAAAAAFAQIDBAYHAP/EAD8QAAIBAgQDBQYDBgYCAwEAAAECEQADBBIhMQVBUQYTImFxMoGRobHwI0LBBxRictHhM1KSssLxJIJDoqNz/8QAGQEAAwEBAQAAAAAAAAAAAAAAAQIDAAQF/8QAJhEAAgIBBAICAgMBAAAAAAAAAAECEQMSITFBBCIyYRNRQnHBgf/aAAwDAQACEQMRAD8A5d2asKwfMqkyIkcoNRtw8NdvooiNR5E6/Cr3ZJAUef8AN9ANasYRSMVeDblVI8xHSsTbabBzYEDCuSoBD2xMa6zPnz+VWLOCH4iMgzJbUTA19uGHrp8KLfu84Z/O6p//AEFPxt9UuIrQBcBAY8isaHyOatPk0HaMEkc6sW2SRMmOWXffmDVcDQUhrVZei/YuJmBLiBy7vf4VosL+7X0e2ogwNVtjMNRqJInXz2rIZaKcBtks8H/4nP8Apg/pSySA0bvsxZt2bNxHCMUuPDGwJIgQJcaSeXnRzh+Gw6hVZbRIGpyLJJ9V9fTSocD2SxV2xbuWsQqLdIOVjdIJ2Er3ZUbcjRPC9iOIIHP7xYhQTBS7BAEn8oiuScbbpnXizxilaK2PwllrcZLQyuPEttCYI5iBImKodzZDDw2iIGyJuQYBlSNx56VqrfZDGm3cDfu4cgZGzvyggwbfrpI9ax1zgmK7/wDdg4uOHCEphx3YbLJBcjkDrQhF1VgyZ43si4nDV0C9wTrIi2N41AKzpBH6Vb4fgUGJw6tbtQ162IyWzmGZRBgUMwXZ3HuzJbF1WCk+KwEBynYFvd61Nb7MYy5fFtmu5gwUuqKANJ0aQJHWn0tMm88Wjq93heFzALhsMRmZXPd2xlhM3+XfUelV+HcBwy27ZNnD5RaA1tISTuSSR0A+Jolashczt4YYsdF1/CUEmNeR86fYuZ22uAARDLCnUQZ5/TetqbOcC3LGDKq6WsOVZQQRat6gic2idKbhMLhijsbNg/iECLKEwMv8PWfjRHF2VB2AULG8Af2pLF1UsuzsttczsZMAACST6ASaSEn+RoD+Jm+IYGwl67FhQGU6mygAOgJ1GwEa+dZTiK2XFzKLQCKVuNlQKrFdi2UAH01rRcQxv71cutaRzZNtlDkQrtBPhnUjbXakTsxZsm0zzefv0KBm/DTrCwVk5TOkkaSIrrhPlL6/0ScOG/st9nsDZOGtFbdtwQSGawoJlm1hgTHQncQaSvG/ce7czNmQRlGy89uv9hXqtF7HPJbnDux6nIxB/MdOXsrvzpOL32t4nMqklVWV6zPMDal7Gt4W0J8fL+UVfx7AYpCD7VsjT10n40pdupMmbHoLTWhMhoO2mVlnnVPtnb8Fk/xMPiqn/jVPBYJrha6NpzzuCCWkeulF+2lr/wAdD0uD5qwpG7Y8FSMatktttIE8gWMCTyprYZs5TKcwMEedWsE5K3LWkPkJP8hJH1q9wrDHvTJJIKGfeRWTKWCBbYiYMdYNXOG3sjT/AAsD6MpFTYMktcTcEFdTEeLTlRDhPAMxBJJUEdPFrsKSUkFJs7DwLEscHh1XMpORUfM4ILW3kkTp4jAHlR39ndxnsm4/eBnzgq73XjurrIGHesSMwAMCN6zHDu0F3u1tizbOW4lwMWInK4IWFUieU+Y0rovCOKriLSuMocqCyBs2WeUwJ+ApIuLdiSi48gbhjXP37G5nvZfwsqsCLQhWP4ZmJ2mK0Fqz4pjdpP8ApA/SosTcYmO7mCI8Q1OgA2Mb71PgZyCQAZOnvNHG3q3En7C2RDe4/Wo0s+Ocv5pn3VLcxEHLDExyUx8dqitXH8Xg3JiSFA8jEn5VWT3JqG1ElywDvBGukbArEAjbn8abh8MqF8s+JgSCSRoirpOwhRUWIvOuk2wxUkIJYtlEmGMDpyqh3bXZFy6Tbu2x+GFUEHXPLiZGw5c6g5Rjt2Vp9lrHYdbiujAFWXX0jT6fKmDJcWGhvEQwMEHMwBmeR2oGbV64pMFLSL+GgaWuBAQAxAART4Tz0HnQXiHE8NhDlfEvdZcpyK+bxal9BCgzlgHbekhB6tT2D1SDOPwZv3MqOE8ee4BqxtkBBAERmyuNZ0G/IXsfiLdlM111toBALELMbR/auUcb/aNdzFsKot5gFzM2d4UmDJAG7Hkd6yWLN7EPnvO7sebGfhOw8hV4yUboV423uzfcS/aRh7IC2bT3mCqJJyJsJkwWJ06V6snwTsZcxNy2PYRgTnZdNBIjWTNepvyyfBvxQBXYkeBv/wCg+gohxqz/AORZP8DfJlj60P7GWlNtyVBi4Nf/AFFF+O2gr2GgmWKxm29ljv6VVE5csfYwwti4g28UadZNe7VLOCnoUPz1+tXL1qWP35VHxpJwDHoqn4MKn2Ui9jF8EEsRz38+f9qL4G1GIuels/M0M7Oj8Vv5f1FG8On/AJL+dpPk1AdgPD2/xr6yBDGJIH/yHrWl4bhjAEr+WRmX8maRvzDGstxK4beLvFdxcYj4/wB6NcGu37iBkRGBJ3A35761HLHs6MUv0a3BYUrlKkQSpZZWRlYTz5rH+mup9ieJW7uHVU9q3mttPVCJjqPEvxrjmHwjujd9bBCjPAdVOW26q0EqddSI69YrpnAbl7CL3NnCWAACZbGLnYnQs5W37UINhy8qXCqdi+VLVV8mvxD+LmBlEnlqyga7zrWK412hx+HxJsBrLTLWxkOZkkwYDRpsf5ar9te3q4UWilxHueBnsIwIjXMGvAGNQOQNDMB+1zDXMSty9hWtGMveC5ngDPAyhRuWPxFVbv6OeEWvsJcO7UcRv3WtobZKEd4Ba1QTzzMBMTGorfJeJQsAZgnKCsyOQ5bjrWa7Odq8Be7y/aurba44Fxbnhc5QcsCdQcx1Hpyqbha4Vrt1rN7JiLyxcKQxASROqQPU9aXe+QsL4i9bS2bt1haTNmJdo1iDJJ8thWY4v23tWLSnDWzdV2KJcJPdyDqQBLMJJ6DzqDj1nBYP8TEZ8Xfys6C+2dyF5gQEtpPRd6GWZFr96xwBxF3xWbB0CKo8Om4WIOX0neArenhbjRinyS8BfEcSvvaxjOtoW8wtpNsGcuWdJYEHnUVvsXh0xF/NbIQPltT+aEUvodDow1g7GtdxHjtrAWrPfIzXmt6LZtkk5QuYAnRQCRGY1FYu/v1u00m2Wd3KhvEhCjwFlOhAYSPOjJJr7GjqW9UjOW+AWg9xWWR3WUL1Duh3C6FShOg51SKYXD57RKeMXGYGCwTKZTN7QUKDrHOk/aXw58PZUi4YdwDD3Rt7QYFyGBHPTY9a59wJQ16344TvBmBhUyzFzNEAjLmFI4uh1ON2dG4ZxW3hzb0a7mQNbS0p0QjQBTJ011gClqt2r7JLi0lHIdcqW9TkKrBJYfmMHQ16jGdKhHFS3Ob9iVJtXIIHj6T+UeYo5x9Gy2joYuaRIMspgb+VBOw5i1c39vl/KK0HHGmyvhPt2+XUx1rs6OWXyZJhOI2nLqAw8JgspA5xrTsSmbh90cxbPyP9qZ2fwYJUbpk0E6bACB8fhVm0c2GxC+VwR/rpexoGC7Pf4/8A6/pWhtiMTJ0Hc6+5pNZ3gDfjD+WPrRvHsAzSDrZZdAJlttztSy2bK1aQC4yQ2MuOuqOZBggEQskTy0NEFwhQ3gGKi2+mjHRmOXb3VBiscHFtYOZQ2pJMeEyuvuMeVaC5iF7266rncWQSv+YozNII8qm3qpMt8H6lXBi4oD94UMwQGMspIMa9TBjrRPimOxlqy908UZ4AhUxOZiSdBlAFM7tDbNyFa4pQTzPeA5IWdxoB6nSheAwLC7iVZPBeR0R8pyqcyHOAR0mNufSglQJyc3bAGAwd3EliCJkyWYySdSZ3J11Nac9iCEnvRMbR8af2T4UwkCMys08xA94+taVbl10EaiDMmJAMTsTUcmR3sdeLAmt0ZDsZhGbG28MXCl3y67ErLfMA/GuxY/AvZuODi7VgM/evmui2Stx2yrooY+ydc1cz7M4BE4mLuIjukJfxCQWAWFHmCwaeUVvf2j4O3jEWLqWyzJlLTqtpLhgkSB4rvy61WMdSs45ekqB3anilnD3BeEYoqoXCalrYUFiXuXT/AIhDz4ROwmq3Zjjd7i2LXMiBUILeIk5VK5tTzM7Ac6B4vspdU2jdxNtrdtO7taH2SrEg7ZYZzqd/hWww3aHCWMW2IVSq/u2XKiAGUYnMQPKB18qZ42vkthda65NT+0CwXw5KWy1zK0OBqigZmg8pgfCuJcYxxuYLD29fwu9DE82a8zMfgVE+tdn7P8ZGLs3M9wlO6ys2VROZQGfSdSS0Csb2X7K23usuJAK2QzPPhDOzlpYTooUa6xpHKjs3a7F1yUafQN/ZJgEu2MWty1nt5rQiPDnBnNPIgR7vWrvHOCYTDKAqi4FvX2tupkgObcJmUGSGlR0irWIw37ri7V20bRtYjGAnKpbImVU0A8IBAOuusUc7XHD2yLbWU8SsQWYrGa54isCZkKfSjja1O+P9EyRelFtr62sJYZzbBJ9rUAyukc9gPhXqqcRxts2rCXVAUoLiawJl1YQYOm2s7g0tb8Ep7oKnGO0rONdhY7q5P+f/AIitHxW8P3dpIB8JAkSYddI35Vm+w1oG08gH8T/iK02LtD90uBQB+G+w6dfhVlwRl8mWeE6ZNfywfcY/WpO5yi+g/i/+yA/qaq8LcgqDsYAEcjzJq1g3DNe1jVdfVADp7qRj4+TmnAyO/t+dG8VdPe3YEgFJnpH0qtgMLZVbpu27y37eWQLiqgDtA8BtMTGm7ga029xS2L863JUBmBmNCCpXaBpt00pcitui0Psbi7aLlgqAGaJPVN4HISdaJ9pbgsmw0EOcOFcagh/EJO26lT5irPGrOHsN+Jkui5bDKVZXCyQYkeyxXSCTVjiRw3E+4XDi6LqrkvZlBlRl7t85JGniG40jShGNhlNLkoYLEvZRe8CtdAXu9JXxlpzDrlIAPIweVH+FlL9hmcNKsDb7v2QZyulySQAoBII18R9KtYD9m4IBv3mKx7Kbnn7cCOWsE0Vu8HwuHWECqAQTmYnVdtzvtVlgny9jnl5EP4mO4YxDXVLDNmbVfZY5txpqDRTuDaAYwIU++TpHMRVfH8PCtmQmGPeW25wxn5GRSW3DXbfes122GGZSBtJkRz6+grz5x9q4PVxTrHfIFHaC7bxFi7bSRaugQD43YsSROXwyoI9K1fajtg+JSzmS2kOAYYs++bMF7tcvsgRJFU+0uANu9bZUy2Wa26FFi1NsBWUgaG4PFBMEhvWqHF0z22UCTGkjmDvrXUouOyOCU1P2kEr/ABMOiZQpYgEB9FKTrJkeQ3q1xgWVtobZw11m9tRK93oNi1whjMjltWSxXFTiLfdiwA1tFRgsKSc0lswmRAXfzoOeGXzMIQeUupA92TX41nqdl8eSEeUdY/Z5xOLOLQK0o1s2+7TMRuYgMRM6xPMmtJwHAqLDK4fLeS4LgZWFwltIJJ0OVm5dTziuQdnXu2LbAsyMXnwORpAAnKfua0FrtJil9nEMfJ/EP0NSUJIXLKM26VWSYriK2Ll+2hAS0Qq5jylokg6Hlp086n4hxj92NrM9kALcZdcrw9w67t4m3G8DlXPsfxp2vYh7kMWb2iT/AJhIAJkiIHupzrhsRbXL3guKc992YCdRKIpOgAkzHIVeLkiTimdC4/xXv79hsIGxMYZRlttJ0e5mJA8QjMPajWOterP9guJ2l77VQFuN3feQqNOwbJqxCAEaRJPlXqpC0uSUnvwCewSTZfUj8Ty/yL1Faq5hgbVwElpV9/MdBE71luwDHubkAHx9Y/KPI1rlRmUgws6aGSZHIwI+dHonP5A7hOdLYYOGUDbIc0yYEg0WwVmGu65jkttOXUStydB0rM8OxjCwrXWUkuw0JTQIV3HOPrWp4Ndltd2siT5gmJ68vnUmVjsc4wtpbt5luADMgGsZsxK6Kx2Y9YNaXH2RbwRDAZgVTYEwtwiJAEjQ1ksY34y+QjT3g689Z+NaBcf+FaWdXYjTTQBmI9OVB/se6CeGtW8TgHQZDdVWyDYhlObSNzy99Hex/DFw1kKVAciXIMknpPl0oN2BwM4c32ObMzeETCZSQZ5FiY9BFapnCyPKfv5V2+Pj0rUzjzzv1Qewl+RHSq3GMCty1cAUZspKmNZAkfSh3DcfN2JGsx7/AO4rQ2tpjUVXJ7I54+rMjguGi9h1y6subL8iQPUEe+hgw6prBnzrR9nrfdX8RZOgVsy+mxH+kqfdVm9wZGvs1wgWwZC83JAMADcAmvLzYXkUZR54f/D3PD8qGHXGfHKLfArwOCQFMwywUMa6/wAQg7zWZ7V8JFkK6Iqo/hZIDZGgkQ0aqR8CK1q463PifKRoFYER8dDVDtWA+EuxsuVgfRwP1Nd0oLT/AEeVHI9d/s5xaw6g+FQJ8hU3uqOffTg/WuU6zzVDcWamYjl84qNjWMD3wCyzBmUsuUkNqRG2tUL3BjJPeEkiDnQN06RroKNkVGRWNbA4wb2x4GUHr3ayepmkom6V6sayD9n9wC1cGvtA7E7COVbPDPOwPLUggfPf0rFfs7uaXB1/SP61t+8yAk6ab++q9EJfIw+JcDMswVZioHLxgCOh8PPrWk7PYkg2pJJNtlJO5IbX/cKD3jluGDqSxHh1UHMY1kfKlwFshVyt4lZz10fLpry0rnbOiPJm+0gyX9CNCYA2GVzpqadfuEOvdBmW2pYbad5OYnyE6elHsbwUXixfSSSMp1EmTJIM8vhQbiuCawD3WZg65bmk6CMuwop2PRqOxfGWsW2UDPbbXL0MasPUbiiNzH97GWQOXX51muyx0CsCsjQHeOv9qP4K2BcKk5RvMT15DzpYZ5p6Gx5+PBx/Il/YT4ehUjqD/wBVt8DeEc96xlt/EmkCeQ+NafAk+R/9q9DG/U8vMqkVeInusdZuTAuAKfWcp+qH3UetWwBJBzGSTGu9C+PcPF22CWyZCWJGpC5TmjbyPurK9ou3GSzZNgZ7jmWzHRAGC5QqRObKSM2wYUikscnfY2l5IquTf4h0ynMQQBrPvqi+FFyxctgAZ7bKo6eEx84rA4TtjfvXktuFKF9wIMCZjfTSYrovDLkhT6cuemlPGamthZQcGrOVq08j8v6V4irHG8M1jEXbZVoDmNDEMZWOuhFUnY7ZW94j61xHaO28/WkZ+WnwpEJ0nQc4Go906+lXMRi8OqGLV5mECCVBbX2gwHg5SDM0spV0FKyjNMap8UE3tkxEwwiNJieo26VFftlGKkiR0ZSPipimTsDRC1eprUtEBmuAk900b5v0WjmAdjmkn4nlQfs3/ht/N/xFHsOus9Zp5cCfyYuXVY3j5/c1dwlkDxAQCIjXlz98/Kqs+JfQ/SrCEidNJ09Y1/Soley8GETUK2JB85mo1Uzr8KshqCW47ZD+6nQgart59R76v2riyrkErzgkH18iDHzqO21QY64VUwNG59Cf0PXrSZYPaSLYMiScJcMIpjQHtguWOYDWeZiJ1EmYitfgoIkctOhHrWF4YpWyozbgnWCJ3mD/AN7VvMIxdUugQWUZh5849810+Nlc7TOTzsCx00+S3e1Rx/A3+xq4hdaFXTePdK7/AErteIeLbsToEYn3Ka43ZVTbBbQADXp6/Kj5HRLxuxeDKRftEiYb3agjcV0HE8ZvJbJUqsaTBY+6dAfQVguHqAxYERAiPJhNarFMCiyYkjX376VxTyzi0os9TDgx5E3JXRQuYoscxcliZJMkz/WobjSZJknz1q8moqK4RsRr1Mz51VSOZxKRFMNWDaqJkqiZNohK1EwqdqiYUQEJFepzLSVgGd7MaKT/ABfQD+taVN4rLcBuAWzJgZvjIGg+FF7N7WYJFNKQNNNss4u6Fyk7Tr8D9++ijXrf5EcHoDK6dJ99UlsBt9quW0AqRSh1szJ198cqkDRyNMzDpXs4rVQSdbnrUiv5T5VXDCpkI8qNgos9nLHeYsgSEVSSo9nTKBK7HxE/CtTwK4QjL5n+9A+wqS19+pUD3szT8CtFeHkq7LuQ29dGNVFHLmk5Sp9EnaPEFcPe6MuWemYgEfCa5lhCuYK/snLmA6TDR12FdG47g+/slQYOaR66gSOY1rm2LDWrgDJqCQRtI12J5SN6nnTux8FVQt273ZQbqxifeIPlzrT3PYte+fh/esmrtcYALIAYn0EknXmBFax1jKCNAonpqf8AuuKauSPUwusc39Dbd7ToRoZ0pxUHnUWLt/mAEjrMR60qXcw5edO9jnsW+g1O3ziql1+mvyqZ9fTpUVxOlNEWRXZxyqFqsvZNVnUzyj0M1RMm0MJr1NcHy+Jr1MAy/AYyH+bprsKOos7UG7ON+G2uuf8AQUfsqP6VpMNblpDt5U7OOcVFTlNKgk2YH+1OVRTFang0QWPFSF4BPQE/AE/pUKGm4g+EjrA90iflNA1hzsZjjaBRhKncgaqRCz6abVo8RaBfMNZHLn76yPAbwVdd2yj6k+lbbh2BzW8wOpbbdduUVfHLajlyr2srgDMpgyB961UtcJS+rC4oYd44g/znbnOu9EMXaa3rCnUCTrryUDn/AHr1lQCSNSdwPynpI09001/sX+jM4/hFnDApaUln1ZixOimQonQefuqpdxAckjlA+OwI+9qKdoTF0qPyIF95lj82+VBEALMyqQpy7mTosb85O3QVw5o3NNHreNPTikmXAZHu86FYxCjaHfb+lEpg/e9RY2xmXT6jSi0RTKi35XlPPb6CmfvQmNf9JqrmiRA/XT9NacbkEayD5D6cqCYWW+9561DdeahVdfCfdy/tUhWfWmTFohZ69SPZO+p6wAT9RXqbULRm+zg/DP8AP/xWtCmn38aBdlx+Gx/jP+1aNZqd8gZIG86cKjU1IvX+tAA9BTp02pOX3/WvFtqJiQGocY2gHUn6R/yqYHXoedVMS83FHT6mT/xWgwrkOcFtI7qrlQsayxEzsARz1rc8MsG1bBR1hoJEZpI0/L9RXPcKwBWToCK03COOIFIzjfXMGDecsnLXziqRlFckckJSe25pL99XygrsdRJG4gAZgDO/xqZFyrJGVR7K8z5kDnyArO4DiCvdJkMuUgGDvPiGuv350aOI0lgQB7Abr1is2qtE9LUqZj+JXZvXDzLH5R+s1XM7VEHJEnmSfmTSt1qR1oXcedILlNYfP0qNjB050KMiHFWwTMa9fpTGtCIjzqdxpVZARpM9KVrsayEiNTS95NS3UkedUXYj1ogLRuQZmPfXqpGzm1J+f6V6tRgJ2Z/wm/n/AOK0ZWgvZs/hN/Of9q0aU/c1R8iPklAqRfvSowdfSpAfuaxh5pC2tNB50qH0rGJF9PpVO3rdJ6T/AEH+0/GriGYqhwx5zNHT5yf1odhXAQzae7rVK3jwr3FJ/MY9/wD3Vrl7vKhywc5IBOZo+NSz7ov43LaN52Wsr3K5x7ZzSGg6n56QavcZ/CRirEgiPbLRnkDcaf25VH2bXNZCwDAA1JBEdCvOmdpbjd2iEgnPJhgSYU+1G3KumUfRHEpXkbASiNvpTh01/tTPvevA61MsOIERrPuqNvv7FOLeY1phAnlrWDYwPNROP7U59Pv40jUDWQlhGuxqHE2ZX6GpHEa8jSZ6X6GKKkNPigzXqdiFIMx616nEAXZwju20HtHf0WjCRvpQTs+fw2H8X6LRfNOmlFgfJYUb6+dTKetVw3n7qkzcprAJQ9OVtOdRE05jA51jHrlzKrHXRT9Kh4akI3qR8BFLjj+GfOB8WE1JhF/CHpPxrdh6JpgE9B9BQvBicg9592v1q3jmhGjciB79PpNQ4W2A8DWE+pAqWTeSRfDtjkzfdmbn4R9d9dAR9Jn4VV7Q3pdVn2VOmkSx8vJRrQbg/aVLWZWViV8Mqd9ARI8pNS3MZ3x7zkwHw/7qzmnsjm/G1ux425V57mlRK+m9KraamlGHswI386a5kTPn96VGD500NGmtEw5iCPOos1ezctaRqxhGE0Oa8VbK0R1mDrsaIAg1R4lh866CWEx59aRrsaLJWNeoXwzFhhknxATr09PLpXqKM0COCW8ybn2jt6CjSLB1gaUH4G2W2xJ0DfUCiFvN0+JEf1qlCvktrck8qW2STrpTLe07VJb30oUAnJ21pzHz5j72qNWM+6pGYyKBirxK54VGupPyH9WFXjAERsPpQvFNmxFpd8ozH4k/8aKvpIrIL4QP4j4ntoOpaPIacqslEE5FhgN+XnJ/SqWJsk3g0kflJj8p1BHoZ+VEcPqS3MgTOmv5iPI1KUbmXjOsW3IBvObbtmGUOZE8tgdfdRDDXhGZW216DzHpRI2g2hAj41GnDk1iV29k6fDai4b2gRy+ul8FnBYqd9Oh5GathyDVG3hyCMzZgNpHMelWWaninW5OTV7DnbWaYTXn2phP3pRFFunn/T30w68/SkmkBO1YwlpoIMAwQYOxg7GmX9TKkpBmAZ9xJGopLtNJoUYzXaPBQ3eKPC2/k3P0nf416juIshgQ2oO/u299eoj6gB2euqv+ICbZYhgDrBAkjzGnzrVnimE7lhbteIrAlTvHtSTy9aw3D20Pr09KuNeCxJj76VVNpE5K2FUu8hyp6MOszVcPtpvFTq+mvvmKRmonsv67+fL0qRn33gDofvlVfCMco219edTKCZ++VABUwgzX2boI+Gn1zUTJ0qhwiwy5ywgsxPu1P1Pyq8/38qAXySj0p6NUWalQ1jE6tTkbXlUIbWnE6j199YxMRSMKiz+dPDefzrGHZvuKYDSzUTHX7+9qxh5NMY7GfXWms9eLVjCOKrlqnDVVxNYx57leqB36GvVgmUwh+tW7Ylp08vdQqlqiYzRoLVwyAY0++tWHBjU76QKy9JQBpNvZWBodthpTw0/P6msLXqBtJvVbYU+4dPvqK5/XqFG0nQg3nSq1c9pQ56n41qNpOhzrSs2lc8Nw9T8TTSa1G0nRp0pEf7kVzmlrUbSdGF3zHxFNuXPTTXcf1rnVerUbSdDJB6f6hTc3pp51z6vVqNpN8W13GtR3mkbr9++sLXq1G0mr77eY+I+/+69WVpKIaP/Z"/>
          <p:cNvSpPr>
            <a:spLocks noChangeAspect="1" noChangeArrowheads="1"/>
          </p:cNvSpPr>
          <p:nvPr/>
        </p:nvSpPr>
        <p:spPr bwMode="auto">
          <a:xfrm>
            <a:off x="10447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sp>
        <p:nvSpPr>
          <p:cNvPr id="14342" name="AutoShape 6" descr="data:image/jpeg;base64,/9j/4AAQSkZJRgABAQAAAQABAAD/2wCEAAkGBxQSEhQUExQWFRUXFxobFxcYFxgcGBodFxYWHRgYHBcYHCggGhwlHBgXITEhJSkrLi4uFyAzODMsNygtLisBCgoKDg0OGxAQGiwcHyQsLCwtLCwsLCwsLCwsLCwsLCwsLCwsLCwsLCwsLCwsLCwsLCwsMiwsLCwsLCwsLCwsK//AABEIAPsApwMBIgACEQEDEQH/xAAbAAABBQEBAAAAAAAAAAAAAAAFAQIDBAYHAP/EAD8QAAIBAgQDBQYDBgYCAwEAAAECEQADBBIhMQVBUQYTImFxMoGRobHwI0LBBxRictHhM1KSssLxJIJDoqNz/8QAGQEAAwEBAQAAAAAAAAAAAAAAAQIDAAQF/8QAJhEAAgIBBAICAgMBAAAAAAAAAAECEQMSITFBBCIyYRNRQnHBgf/aAAwDAQACEQMRAD8A5d2asKwfMqkyIkcoNRtw8NdvooiNR5E6/Cr3ZJAUef8AN9ANasYRSMVeDblVI8xHSsTbabBzYEDCuSoBD2xMa6zPnz+VWLOCH4iMgzJbUTA19uGHrp8KLfu84Z/O6p//AEFPxt9UuIrQBcBAY8isaHyOatPk0HaMEkc6sW2SRMmOWXffmDVcDQUhrVZei/YuJmBLiBy7vf4VosL+7X0e2ogwNVtjMNRqJInXz2rIZaKcBtks8H/4nP8Apg/pSySA0bvsxZt2bNxHCMUuPDGwJIgQJcaSeXnRzh+Gw6hVZbRIGpyLJJ9V9fTSocD2SxV2xbuWsQqLdIOVjdIJ2Er3ZUbcjRPC9iOIIHP7xYhQTBS7BAEn8oiuScbbpnXizxilaK2PwllrcZLQyuPEttCYI5iBImKodzZDDw2iIGyJuQYBlSNx56VqrfZDGm3cDfu4cgZGzvyggwbfrpI9ax1zgmK7/wDdg4uOHCEphx3YbLJBcjkDrQhF1VgyZ43si4nDV0C9wTrIi2N41AKzpBH6Vb4fgUGJw6tbtQ162IyWzmGZRBgUMwXZ3HuzJbF1WCk+KwEBynYFvd61Nb7MYy5fFtmu5gwUuqKANJ0aQJHWn0tMm88Wjq93heFzALhsMRmZXPd2xlhM3+XfUelV+HcBwy27ZNnD5RaA1tISTuSSR0A+Jolashczt4YYsdF1/CUEmNeR86fYuZ22uAARDLCnUQZ5/TetqbOcC3LGDKq6WsOVZQQRat6gic2idKbhMLhijsbNg/iECLKEwMv8PWfjRHF2VB2AULG8Af2pLF1UsuzsttczsZMAACST6ASaSEn+RoD+Jm+IYGwl67FhQGU6mygAOgJ1GwEa+dZTiK2XFzKLQCKVuNlQKrFdi2UAH01rRcQxv71cutaRzZNtlDkQrtBPhnUjbXakTsxZsm0zzefv0KBm/DTrCwVk5TOkkaSIrrhPlL6/0ScOG/st9nsDZOGtFbdtwQSGawoJlm1hgTHQncQaSvG/ce7czNmQRlGy89uv9hXqtF7HPJbnDux6nIxB/MdOXsrvzpOL32t4nMqklVWV6zPMDal7Gt4W0J8fL+UVfx7AYpCD7VsjT10n40pdupMmbHoLTWhMhoO2mVlnnVPtnb8Fk/xMPiqn/jVPBYJrha6NpzzuCCWkeulF+2lr/wAdD0uD5qwpG7Y8FSMatktttIE8gWMCTyprYZs5TKcwMEedWsE5K3LWkPkJP8hJH1q9wrDHvTJJIKGfeRWTKWCBbYiYMdYNXOG3sjT/AAsD6MpFTYMktcTcEFdTEeLTlRDhPAMxBJJUEdPFrsKSUkFJs7DwLEscHh1XMpORUfM4ILW3kkTp4jAHlR39ndxnsm4/eBnzgq73XjurrIGHesSMwAMCN6zHDu0F3u1tizbOW4lwMWInK4IWFUieU+Y0rovCOKriLSuMocqCyBs2WeUwJ+ApIuLdiSi48gbhjXP37G5nvZfwsqsCLQhWP4ZmJ2mK0Fqz4pjdpP8ApA/SosTcYmO7mCI8Q1OgA2Mb71PgZyCQAZOnvNHG3q3En7C2RDe4/Wo0s+Ocv5pn3VLcxEHLDExyUx8dqitXH8Xg3JiSFA8jEn5VWT3JqG1ElywDvBGukbArEAjbn8abh8MqF8s+JgSCSRoirpOwhRUWIvOuk2wxUkIJYtlEmGMDpyqh3bXZFy6Tbu2x+GFUEHXPLiZGw5c6g5Rjt2Vp9lrHYdbiujAFWXX0jT6fKmDJcWGhvEQwMEHMwBmeR2oGbV64pMFLSL+GgaWuBAQAxAART4Tz0HnQXiHE8NhDlfEvdZcpyK+bxal9BCgzlgHbekhB6tT2D1SDOPwZv3MqOE8ee4BqxtkBBAERmyuNZ0G/IXsfiLdlM111toBALELMbR/auUcb/aNdzFsKot5gFzM2d4UmDJAG7Hkd6yWLN7EPnvO7sebGfhOw8hV4yUboV423uzfcS/aRh7IC2bT3mCqJJyJsJkwWJ06V6snwTsZcxNy2PYRgTnZdNBIjWTNepvyyfBvxQBXYkeBv/wCg+gohxqz/AORZP8DfJlj60P7GWlNtyVBi4Nf/AFFF+O2gr2GgmWKxm29ljv6VVE5csfYwwti4g28UadZNe7VLOCnoUPz1+tXL1qWP35VHxpJwDHoqn4MKn2Ui9jF8EEsRz38+f9qL4G1GIuels/M0M7Oj8Vv5f1FG8On/AJL+dpPk1AdgPD2/xr6yBDGJIH/yHrWl4bhjAEr+WRmX8maRvzDGstxK4beLvFdxcYj4/wB6NcGu37iBkRGBJ3A35761HLHs6MUv0a3BYUrlKkQSpZZWRlYTz5rH+mup9ieJW7uHVU9q3mttPVCJjqPEvxrjmHwjujd9bBCjPAdVOW26q0EqddSI69YrpnAbl7CL3NnCWAACZbGLnYnQs5W37UINhy8qXCqdi+VLVV8mvxD+LmBlEnlqyga7zrWK412hx+HxJsBrLTLWxkOZkkwYDRpsf5ar9te3q4UWilxHueBnsIwIjXMGvAGNQOQNDMB+1zDXMSty9hWtGMveC5ngDPAyhRuWPxFVbv6OeEWvsJcO7UcRv3WtobZKEd4Ba1QTzzMBMTGorfJeJQsAZgnKCsyOQ5bjrWa7Odq8Be7y/aurba44Fxbnhc5QcsCdQcx1Hpyqbha4Vrt1rN7JiLyxcKQxASROqQPU9aXe+QsL4i9bS2bt1haTNmJdo1iDJJ8thWY4v23tWLSnDWzdV2KJcJPdyDqQBLMJJ6DzqDj1nBYP8TEZ8Xfys6C+2dyF5gQEtpPRd6GWZFr96xwBxF3xWbB0CKo8Om4WIOX0neArenhbjRinyS8BfEcSvvaxjOtoW8wtpNsGcuWdJYEHnUVvsXh0xF/NbIQPltT+aEUvodDow1g7GtdxHjtrAWrPfIzXmt6LZtkk5QuYAnRQCRGY1FYu/v1u00m2Wd3KhvEhCjwFlOhAYSPOjJJr7GjqW9UjOW+AWg9xWWR3WUL1Duh3C6FShOg51SKYXD57RKeMXGYGCwTKZTN7QUKDrHOk/aXw58PZUi4YdwDD3Rt7QYFyGBHPTY9a59wJQ16344TvBmBhUyzFzNEAjLmFI4uh1ON2dG4ZxW3hzb0a7mQNbS0p0QjQBTJ011gClqt2r7JLi0lHIdcqW9TkKrBJYfmMHQ16jGdKhHFS3Ob9iVJtXIIHj6T+UeYo5x9Gy2joYuaRIMspgb+VBOw5i1c39vl/KK0HHGmyvhPt2+XUx1rs6OWXyZJhOI2nLqAw8JgspA5xrTsSmbh90cxbPyP9qZ2fwYJUbpk0E6bACB8fhVm0c2GxC+VwR/rpexoGC7Pf4/8A6/pWhtiMTJ0Hc6+5pNZ3gDfjD+WPrRvHsAzSDrZZdAJlttztSy2bK1aQC4yQ2MuOuqOZBggEQskTy0NEFwhQ3gGKi2+mjHRmOXb3VBiscHFtYOZQ2pJMeEyuvuMeVaC5iF7266rncWQSv+YozNII8qm3qpMt8H6lXBi4oD94UMwQGMspIMa9TBjrRPimOxlqy908UZ4AhUxOZiSdBlAFM7tDbNyFa4pQTzPeA5IWdxoB6nSheAwLC7iVZPBeR0R8pyqcyHOAR0mNufSglQJyc3bAGAwd3EliCJkyWYySdSZ3J11Nac9iCEnvRMbR8af2T4UwkCMys08xA94+taVbl10EaiDMmJAMTsTUcmR3sdeLAmt0ZDsZhGbG28MXCl3y67ErLfMA/GuxY/AvZuODi7VgM/evmui2Stx2yrooY+ydc1cz7M4BE4mLuIjukJfxCQWAWFHmCwaeUVvf2j4O3jEWLqWyzJlLTqtpLhgkSB4rvy61WMdSs45ekqB3anilnD3BeEYoqoXCalrYUFiXuXT/AIhDz4ROwmq3Zjjd7i2LXMiBUILeIk5VK5tTzM7Ac6B4vspdU2jdxNtrdtO7taH2SrEg7ZYZzqd/hWww3aHCWMW2IVSq/u2XKiAGUYnMQPKB18qZ42vkthda65NT+0CwXw5KWy1zK0OBqigZmg8pgfCuJcYxxuYLD29fwu9DE82a8zMfgVE+tdn7P8ZGLs3M9wlO6ys2VROZQGfSdSS0Csb2X7K23usuJAK2QzPPhDOzlpYTooUa6xpHKjs3a7F1yUafQN/ZJgEu2MWty1nt5rQiPDnBnNPIgR7vWrvHOCYTDKAqi4FvX2tupkgObcJmUGSGlR0irWIw37ri7V20bRtYjGAnKpbImVU0A8IBAOuusUc7XHD2yLbWU8SsQWYrGa54isCZkKfSjja1O+P9EyRelFtr62sJYZzbBJ9rUAyukc9gPhXqqcRxts2rCXVAUoLiawJl1YQYOm2s7g0tb8Ep7oKnGO0rONdhY7q5P+f/AIitHxW8P3dpIB8JAkSYddI35Vm+w1oG08gH8T/iK02LtD90uBQB+G+w6dfhVlwRl8mWeE6ZNfywfcY/WpO5yi+g/i/+yA/qaq8LcgqDsYAEcjzJq1g3DNe1jVdfVADp7qRj4+TmnAyO/t+dG8VdPe3YEgFJnpH0qtgMLZVbpu27y37eWQLiqgDtA8BtMTGm7ga029xS2L863JUBmBmNCCpXaBpt00pcitui0Psbi7aLlgqAGaJPVN4HISdaJ9pbgsmw0EOcOFcagh/EJO26lT5irPGrOHsN+Jkui5bDKVZXCyQYkeyxXSCTVjiRw3E+4XDi6LqrkvZlBlRl7t85JGniG40jShGNhlNLkoYLEvZRe8CtdAXu9JXxlpzDrlIAPIweVH+FlL9hmcNKsDb7v2QZyulySQAoBII18R9KtYD9m4IBv3mKx7Kbnn7cCOWsE0Vu8HwuHWECqAQTmYnVdtzvtVlgny9jnl5EP4mO4YxDXVLDNmbVfZY5txpqDRTuDaAYwIU++TpHMRVfH8PCtmQmGPeW25wxn5GRSW3DXbfes122GGZSBtJkRz6+grz5x9q4PVxTrHfIFHaC7bxFi7bSRaugQD43YsSROXwyoI9K1fajtg+JSzmS2kOAYYs++bMF7tcvsgRJFU+0uANu9bZUy2Wa26FFi1NsBWUgaG4PFBMEhvWqHF0z22UCTGkjmDvrXUouOyOCU1P2kEr/ABMOiZQpYgEB9FKTrJkeQ3q1xgWVtobZw11m9tRK93oNi1whjMjltWSxXFTiLfdiwA1tFRgsKSc0lswmRAXfzoOeGXzMIQeUupA92TX41nqdl8eSEeUdY/Z5xOLOLQK0o1s2+7TMRuYgMRM6xPMmtJwHAqLDK4fLeS4LgZWFwltIJJ0OVm5dTziuQdnXu2LbAsyMXnwORpAAnKfua0FrtJil9nEMfJ/EP0NSUJIXLKM26VWSYriK2Ll+2hAS0Qq5jylokg6Hlp086n4hxj92NrM9kALcZdcrw9w67t4m3G8DlXPsfxp2vYh7kMWb2iT/AJhIAJkiIHupzrhsRbXL3guKc992YCdRKIpOgAkzHIVeLkiTimdC4/xXv79hsIGxMYZRlttJ0e5mJA8QjMPajWOterP9guJ2l77VQFuN3feQqNOwbJqxCAEaRJPlXqpC0uSUnvwCewSTZfUj8Ty/yL1Faq5hgbVwElpV9/MdBE71luwDHubkAHx9Y/KPI1rlRmUgws6aGSZHIwI+dHonP5A7hOdLYYOGUDbIc0yYEg0WwVmGu65jkttOXUStydB0rM8OxjCwrXWUkuw0JTQIV3HOPrWp4Ndltd2siT5gmJ68vnUmVjsc4wtpbt5luADMgGsZsxK6Kx2Y9YNaXH2RbwRDAZgVTYEwtwiJAEjQ1ksY34y+QjT3g689Z+NaBcf+FaWdXYjTTQBmI9OVB/se6CeGtW8TgHQZDdVWyDYhlObSNzy99Hex/DFw1kKVAciXIMknpPl0oN2BwM4c32ObMzeETCZSQZ5FiY9BFapnCyPKfv5V2+Pj0rUzjzzv1Qewl+RHSq3GMCty1cAUZspKmNZAkfSh3DcfN2JGsx7/AO4rQ2tpjUVXJ7I54+rMjguGi9h1y6subL8iQPUEe+hgw6prBnzrR9nrfdX8RZOgVsy+mxH+kqfdVm9wZGvs1wgWwZC83JAMADcAmvLzYXkUZR54f/D3PD8qGHXGfHKLfArwOCQFMwywUMa6/wAQg7zWZ7V8JFkK6Iqo/hZIDZGgkQ0aqR8CK1q463PifKRoFYER8dDVDtWA+EuxsuVgfRwP1Nd0oLT/AEeVHI9d/s5xaw6g+FQJ8hU3uqOffTg/WuU6zzVDcWamYjl84qNjWMD3wCyzBmUsuUkNqRG2tUL3BjJPeEkiDnQN06RroKNkVGRWNbA4wb2x4GUHr3ayepmkom6V6sayD9n9wC1cGvtA7E7COVbPDPOwPLUggfPf0rFfs7uaXB1/SP61t+8yAk6ab++q9EJfIw+JcDMswVZioHLxgCOh8PPrWk7PYkg2pJJNtlJO5IbX/cKD3jluGDqSxHh1UHMY1kfKlwFshVyt4lZz10fLpry0rnbOiPJm+0gyX9CNCYA2GVzpqadfuEOvdBmW2pYbad5OYnyE6elHsbwUXixfSSSMp1EmTJIM8vhQbiuCawD3WZg65bmk6CMuwop2PRqOxfGWsW2UDPbbXL0MasPUbiiNzH97GWQOXX51muyx0CsCsjQHeOv9qP4K2BcKk5RvMT15DzpYZ5p6Gx5+PBx/Il/YT4ehUjqD/wBVt8DeEc96xlt/EmkCeQ+NafAk+R/9q9DG/U8vMqkVeInusdZuTAuAKfWcp+qH3UetWwBJBzGSTGu9C+PcPF22CWyZCWJGpC5TmjbyPurK9ou3GSzZNgZ7jmWzHRAGC5QqRObKSM2wYUikscnfY2l5IquTf4h0ynMQQBrPvqi+FFyxctgAZ7bKo6eEx84rA4TtjfvXktuFKF9wIMCZjfTSYrovDLkhT6cuemlPGamthZQcGrOVq08j8v6V4irHG8M1jEXbZVoDmNDEMZWOuhFUnY7ZW94j61xHaO28/WkZ+WnwpEJ0nQc4Go906+lXMRi8OqGLV5mECCVBbX2gwHg5SDM0spV0FKyjNMap8UE3tkxEwwiNJieo26VFftlGKkiR0ZSPipimTsDRC1eprUtEBmuAk900b5v0WjmAdjmkn4nlQfs3/ht/N/xFHsOus9Zp5cCfyYuXVY3j5/c1dwlkDxAQCIjXlz98/Kqs+JfQ/SrCEidNJ09Y1/Soley8GETUK2JB85mo1Uzr8KshqCW47ZD+6nQgart59R76v2riyrkErzgkH18iDHzqO21QY64VUwNG59Cf0PXrSZYPaSLYMiScJcMIpjQHtguWOYDWeZiJ1EmYitfgoIkctOhHrWF4YpWyozbgnWCJ3mD/AN7VvMIxdUugQWUZh5849810+Nlc7TOTzsCx00+S3e1Rx/A3+xq4hdaFXTePdK7/AErteIeLbsToEYn3Ka43ZVTbBbQADXp6/Kj5HRLxuxeDKRftEiYb3agjcV0HE8ZvJbJUqsaTBY+6dAfQVguHqAxYERAiPJhNarFMCiyYkjX376VxTyzi0os9TDgx5E3JXRQuYoscxcliZJMkz/WobjSZJknz1q8moqK4RsRr1Mz51VSOZxKRFMNWDaqJkqiZNohK1EwqdqiYUQEJFepzLSVgGd7MaKT/ABfQD+taVN4rLcBuAWzJgZvjIGg+FF7N7WYJFNKQNNNss4u6Fyk7Tr8D9++ijXrf5EcHoDK6dJ99UlsBt9quW0AqRSh1szJ198cqkDRyNMzDpXs4rVQSdbnrUiv5T5VXDCpkI8qNgos9nLHeYsgSEVSSo9nTKBK7HxE/CtTwK4QjL5n+9A+wqS19+pUD3szT8CtFeHkq7LuQ29dGNVFHLmk5Sp9EnaPEFcPe6MuWemYgEfCa5lhCuYK/snLmA6TDR12FdG47g+/slQYOaR66gSOY1rm2LDWrgDJqCQRtI12J5SN6nnTux8FVQt273ZQbqxifeIPlzrT3PYte+fh/esmrtcYALIAYn0EknXmBFax1jKCNAonpqf8AuuKauSPUwusc39Dbd7ToRoZ0pxUHnUWLt/mAEjrMR60qXcw5edO9jnsW+g1O3ziql1+mvyqZ9fTpUVxOlNEWRXZxyqFqsvZNVnUzyj0M1RMm0MJr1NcHy+Jr1MAy/AYyH+bprsKOos7UG7ON+G2uuf8AQUfsqP6VpMNblpDt5U7OOcVFTlNKgk2YH+1OVRTFang0QWPFSF4BPQE/AE/pUKGm4g+EjrA90iflNA1hzsZjjaBRhKncgaqRCz6abVo8RaBfMNZHLn76yPAbwVdd2yj6k+lbbh2BzW8wOpbbdduUVfHLajlyr2srgDMpgyB961UtcJS+rC4oYd44g/znbnOu9EMXaa3rCnUCTrryUDn/AHr1lQCSNSdwPynpI09001/sX+jM4/hFnDApaUln1ZixOimQonQefuqpdxAckjlA+OwI+9qKdoTF0qPyIF95lj82+VBEALMyqQpy7mTosb85O3QVw5o3NNHreNPTikmXAZHu86FYxCjaHfb+lEpg/e9RY2xmXT6jSi0RTKi35XlPPb6CmfvQmNf9JqrmiRA/XT9NacbkEayD5D6cqCYWW+9561DdeahVdfCfdy/tUhWfWmTFohZ69SPZO+p6wAT9RXqbULRm+zg/DP8AP/xWtCmn38aBdlx+Gx/jP+1aNZqd8gZIG86cKjU1IvX+tAA9BTp02pOX3/WvFtqJiQGocY2gHUn6R/yqYHXoedVMS83FHT6mT/xWgwrkOcFtI7qrlQsayxEzsARz1rc8MsG1bBR1hoJEZpI0/L9RXPcKwBWToCK03COOIFIzjfXMGDecsnLXziqRlFckckJSe25pL99XygrsdRJG4gAZgDO/xqZFyrJGVR7K8z5kDnyArO4DiCvdJkMuUgGDvPiGuv350aOI0lgQB7Abr1is2qtE9LUqZj+JXZvXDzLH5R+s1XM7VEHJEnmSfmTSt1qR1oXcedILlNYfP0qNjB050KMiHFWwTMa9fpTGtCIjzqdxpVZARpM9KVrsayEiNTS95NS3UkedUXYj1ogLRuQZmPfXqpGzm1J+f6V6tRgJ2Z/wm/n/AOK0ZWgvZs/hN/Of9q0aU/c1R8iPklAqRfvSowdfSpAfuaxh5pC2tNB50qH0rGJF9PpVO3rdJ6T/AEH+0/GriGYqhwx5zNHT5yf1odhXAQzae7rVK3jwr3FJ/MY9/wD3Vrl7vKhywc5IBOZo+NSz7ov43LaN52Wsr3K5x7ZzSGg6n56QavcZ/CRirEgiPbLRnkDcaf25VH2bXNZCwDAA1JBEdCvOmdpbjd2iEgnPJhgSYU+1G3KumUfRHEpXkbASiNvpTh01/tTPvevA61MsOIERrPuqNvv7FOLeY1phAnlrWDYwPNROP7U59Pv40jUDWQlhGuxqHE2ZX6GpHEa8jSZ6X6GKKkNPigzXqdiFIMx616nEAXZwju20HtHf0WjCRvpQTs+fw2H8X6LRfNOmlFgfJYUb6+dTKetVw3n7qkzcprAJQ9OVtOdRE05jA51jHrlzKrHXRT9Kh4akI3qR8BFLjj+GfOB8WE1JhF/CHpPxrdh6JpgE9B9BQvBicg9592v1q3jmhGjciB79PpNQ4W2A8DWE+pAqWTeSRfDtjkzfdmbn4R9d9dAR9Jn4VV7Q3pdVn2VOmkSx8vJRrQbg/aVLWZWViV8Mqd9ARI8pNS3MZ3x7zkwHw/7qzmnsjm/G1ux425V57mlRK+m9KraamlGHswI386a5kTPn96VGD500NGmtEw5iCPOos1ezctaRqxhGE0Oa8VbK0R1mDrsaIAg1R4lh866CWEx59aRrsaLJWNeoXwzFhhknxATr09PLpXqKM0COCW8ybn2jt6CjSLB1gaUH4G2W2xJ0DfUCiFvN0+JEf1qlCvktrck8qW2STrpTLe07VJb30oUAnJ21pzHz5j72qNWM+6pGYyKBirxK54VGupPyH9WFXjAERsPpQvFNmxFpd8ozH4k/8aKvpIrIL4QP4j4ntoOpaPIacqslEE5FhgN+XnJ/SqWJsk3g0kflJj8p1BHoZ+VEcPqS3MgTOmv5iPI1KUbmXjOsW3IBvObbtmGUOZE8tgdfdRDDXhGZW216DzHpRI2g2hAj41GnDk1iV29k6fDai4b2gRy+ul8FnBYqd9Oh5GathyDVG3hyCMzZgNpHMelWWaninW5OTV7DnbWaYTXn2phP3pRFFunn/T30w68/SkmkBO1YwlpoIMAwQYOxg7GmX9TKkpBmAZ9xJGopLtNJoUYzXaPBQ3eKPC2/k3P0nf416juIshgQ2oO/u299eoj6gB2euqv+ICbZYhgDrBAkjzGnzrVnimE7lhbteIrAlTvHtSTy9aw3D20Pr09KuNeCxJj76VVNpE5K2FUu8hyp6MOszVcPtpvFTq+mvvmKRmonsv67+fL0qRn33gDofvlVfCMco219edTKCZ++VABUwgzX2boI+Gn1zUTJ0qhwiwy5ywgsxPu1P1Pyq8/38qAXySj0p6NUWalQ1jE6tTkbXlUIbWnE6j199YxMRSMKiz+dPDefzrGHZvuKYDSzUTHX7+9qxh5NMY7GfXWms9eLVjCOKrlqnDVVxNYx57leqB36GvVgmUwh+tW7Ylp08vdQqlqiYzRoLVwyAY0++tWHBjU76QKy9JQBpNvZWBodthpTw0/P6msLXqBtJvVbYU+4dPvqK5/XqFG0nQg3nSq1c9pQ56n41qNpOhzrSs2lc8Nw9T8TTSa1G0nRp0pEf7kVzmlrUbSdGF3zHxFNuXPTTXcf1rnVerUbSdDJB6f6hTc3pp51z6vVqNpN8W13GtR3mkbr9++sLXq1G0mr77eY+I+/+69WVpKIaP/Z"/>
          <p:cNvSpPr>
            <a:spLocks noChangeAspect="1" noChangeArrowheads="1"/>
          </p:cNvSpPr>
          <p:nvPr/>
        </p:nvSpPr>
        <p:spPr bwMode="auto">
          <a:xfrm>
            <a:off x="10447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pic>
        <p:nvPicPr>
          <p:cNvPr id="14344" name="Picture 8"/>
          <p:cNvPicPr>
            <a:picLocks noChangeAspect="1" noChangeArrowheads="1"/>
          </p:cNvPicPr>
          <p:nvPr/>
        </p:nvPicPr>
        <p:blipFill>
          <a:blip r:embed="rId3"/>
          <a:srcRect/>
          <a:stretch>
            <a:fillRect/>
          </a:stretch>
        </p:blipFill>
        <p:spPr bwMode="auto">
          <a:xfrm>
            <a:off x="412533" y="3693176"/>
            <a:ext cx="2037807" cy="3061585"/>
          </a:xfrm>
          <a:prstGeom prst="rect">
            <a:avLst/>
          </a:prstGeom>
          <a:noFill/>
          <a:ln>
            <a:solidFill>
              <a:schemeClr val="tx1">
                <a:lumMod val="65000"/>
                <a:lumOff val="35000"/>
              </a:schemeClr>
            </a:solidFill>
          </a:ln>
        </p:spPr>
      </p:pic>
      <p:pic>
        <p:nvPicPr>
          <p:cNvPr id="4" name="תמונה 3" title="מבנה נגיף הפוליו"/>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26" y="7937"/>
            <a:ext cx="3456011" cy="3456011"/>
          </a:xfrm>
          <a:prstGeom prst="rect">
            <a:avLst/>
          </a:prstGeom>
        </p:spPr>
      </p:pic>
      <p:sp>
        <p:nvSpPr>
          <p:cNvPr id="5" name="TextBox 4"/>
          <p:cNvSpPr txBox="1"/>
          <p:nvPr/>
        </p:nvSpPr>
        <p:spPr>
          <a:xfrm>
            <a:off x="624195" y="250266"/>
            <a:ext cx="2259874" cy="369332"/>
          </a:xfrm>
          <a:prstGeom prst="rect">
            <a:avLst/>
          </a:prstGeom>
          <a:solidFill>
            <a:schemeClr val="bg1"/>
          </a:solidFill>
        </p:spPr>
        <p:txBody>
          <a:bodyPr wrap="square" rtlCol="1">
            <a:spAutoFit/>
          </a:bodyPr>
          <a:lstStyle/>
          <a:p>
            <a:pPr algn="ctr"/>
            <a:r>
              <a:rPr lang="he-IL" b="1" dirty="0" smtClean="0"/>
              <a:t>מבנה נגיף הפוליו</a:t>
            </a:r>
            <a:endParaRPr lang="he-IL" b="1" dirty="0"/>
          </a:p>
        </p:txBody>
      </p:sp>
    </p:spTree>
    <p:extLst>
      <p:ext uri="{BB962C8B-B14F-4D97-AF65-F5344CB8AC3E}">
        <p14:creationId xmlns:p14="http://schemas.microsoft.com/office/powerpoint/2010/main" val="197195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3696080" y="0"/>
            <a:ext cx="8229600" cy="1143000"/>
          </a:xfrm>
        </p:spPr>
        <p:txBody>
          <a:bodyPr>
            <a:normAutofit/>
          </a:bodyPr>
          <a:lstStyle/>
          <a:p>
            <a:pPr algn="r" rtl="1"/>
            <a:r>
              <a:rPr lang="he-IL" sz="2400" b="1" u="sng" dirty="0">
                <a:cs typeface="+mn-cs"/>
              </a:rPr>
              <a:t>חיסונים  לשיתוק ילדים </a:t>
            </a:r>
          </a:p>
        </p:txBody>
      </p:sp>
      <p:sp>
        <p:nvSpPr>
          <p:cNvPr id="3" name="מציין מיקום תוכן 2"/>
          <p:cNvSpPr>
            <a:spLocks noGrp="1"/>
          </p:cNvSpPr>
          <p:nvPr>
            <p:ph idx="1"/>
          </p:nvPr>
        </p:nvSpPr>
        <p:spPr>
          <a:xfrm>
            <a:off x="1162594" y="928678"/>
            <a:ext cx="10726866" cy="3286148"/>
          </a:xfrm>
        </p:spPr>
        <p:txBody>
          <a:bodyPr>
            <a:normAutofit lnSpcReduction="10000"/>
          </a:bodyPr>
          <a:lstStyle/>
          <a:p>
            <a:pPr algn="r" rtl="1"/>
            <a:r>
              <a:rPr lang="he-IL" sz="2600" dirty="0" smtClean="0"/>
              <a:t>לאחר </a:t>
            </a:r>
            <a:r>
              <a:rPr lang="he-IL" sz="2600" dirty="0"/>
              <a:t>מאמץ מחקרי של שנים, בשנות החמישים של המאה ה-20 שני חוקרים אמריקאים פיתחו </a:t>
            </a:r>
            <a:r>
              <a:rPr lang="he-IL" sz="2600" dirty="0" smtClean="0"/>
              <a:t>חיסונ</a:t>
            </a:r>
            <a:r>
              <a:rPr lang="he-IL" sz="2600" dirty="0"/>
              <a:t>י</a:t>
            </a:r>
            <a:r>
              <a:rPr lang="he-IL" sz="2600" dirty="0" smtClean="0"/>
              <a:t>ם נגד </a:t>
            </a:r>
            <a:r>
              <a:rPr lang="he-IL" sz="2600" dirty="0"/>
              <a:t>פוליו, דבר שהפך בבוא הזמן את המחלה לנדירה בעולם המערבי והוריד </a:t>
            </a:r>
            <a:r>
              <a:rPr lang="he-IL" sz="2600" dirty="0" smtClean="0"/>
              <a:t>מאוד את </a:t>
            </a:r>
            <a:r>
              <a:rPr lang="he-IL" sz="2600" dirty="0"/>
              <a:t>מספר </a:t>
            </a:r>
            <a:r>
              <a:rPr lang="he-IL" sz="2600" dirty="0" smtClean="0"/>
              <a:t>החולים.</a:t>
            </a:r>
          </a:p>
          <a:p>
            <a:pPr algn="r" rtl="1"/>
            <a:endParaRPr lang="he-IL" sz="2600" dirty="0" smtClean="0"/>
          </a:p>
          <a:p>
            <a:pPr algn="r" rtl="1"/>
            <a:r>
              <a:rPr lang="he-IL" sz="2600" dirty="0" smtClean="0"/>
              <a:t>את החיסון </a:t>
            </a:r>
            <a:r>
              <a:rPr lang="he-IL" sz="2600" dirty="0"/>
              <a:t>הראשון פיתח ד"ר יונה </a:t>
            </a:r>
            <a:r>
              <a:rPr lang="he-IL" sz="2600" dirty="0" err="1"/>
              <a:t>סאלק</a:t>
            </a:r>
            <a:r>
              <a:rPr lang="he-IL" sz="2600" dirty="0"/>
              <a:t> באמצעות נגיף מומת הניתן </a:t>
            </a:r>
            <a:r>
              <a:rPr lang="he-IL" sz="2600" dirty="0" smtClean="0"/>
              <a:t>בזריקה.</a:t>
            </a:r>
          </a:p>
          <a:p>
            <a:endParaRPr lang="he-IL" sz="2600" dirty="0"/>
          </a:p>
          <a:p>
            <a:pPr algn="r" rtl="1"/>
            <a:r>
              <a:rPr lang="he-IL" sz="2600" dirty="0" smtClean="0"/>
              <a:t>חיסון </a:t>
            </a:r>
            <a:r>
              <a:rPr lang="he-IL" sz="2600" dirty="0"/>
              <a:t>נוסף שפותח על ידי ד"ר </a:t>
            </a:r>
            <a:r>
              <a:rPr lang="he-IL" sz="2600" dirty="0" smtClean="0"/>
              <a:t>אלברט </a:t>
            </a:r>
            <a:r>
              <a:rPr lang="he-IL" sz="2600" dirty="0" err="1" smtClean="0"/>
              <a:t>סבין</a:t>
            </a:r>
            <a:r>
              <a:rPr lang="he-IL" sz="2600" dirty="0" smtClean="0"/>
              <a:t> הסתמך </a:t>
            </a:r>
            <a:r>
              <a:rPr lang="he-IL" sz="2600" dirty="0"/>
              <a:t>על נגיף מוחלש הניתן בטיפות דרך </a:t>
            </a:r>
            <a:r>
              <a:rPr lang="he-IL" sz="2600" dirty="0" smtClean="0"/>
              <a:t>הפה</a:t>
            </a:r>
            <a:r>
              <a:rPr lang="he-IL" sz="2600" dirty="0" smtClean="0"/>
              <a:t>.</a:t>
            </a:r>
            <a:endParaRPr lang="en-US" dirty="0"/>
          </a:p>
        </p:txBody>
      </p:sp>
      <p:sp>
        <p:nvSpPr>
          <p:cNvPr id="5" name="TextBox 4"/>
          <p:cNvSpPr txBox="1"/>
          <p:nvPr/>
        </p:nvSpPr>
        <p:spPr>
          <a:xfrm>
            <a:off x="1524000" y="6488668"/>
            <a:ext cx="2786050" cy="369332"/>
          </a:xfrm>
          <a:prstGeom prst="rect">
            <a:avLst/>
          </a:prstGeom>
          <a:noFill/>
        </p:spPr>
        <p:txBody>
          <a:bodyPr wrap="square" rtlCol="1">
            <a:spAutoFit/>
          </a:bodyPr>
          <a:lstStyle/>
          <a:p>
            <a:pPr algn="ctr"/>
            <a:r>
              <a:rPr lang="he-IL" b="1" dirty="0"/>
              <a:t>ד"ר יונה </a:t>
            </a:r>
            <a:r>
              <a:rPr lang="he-IL" b="1" dirty="0" err="1"/>
              <a:t>סאלק</a:t>
            </a:r>
            <a:r>
              <a:rPr lang="he-IL" b="1" dirty="0"/>
              <a:t> </a:t>
            </a:r>
          </a:p>
        </p:txBody>
      </p:sp>
      <p:pic>
        <p:nvPicPr>
          <p:cNvPr id="13316" name="Picture 4"/>
          <p:cNvPicPr>
            <a:picLocks noChangeAspect="1" noChangeArrowheads="1"/>
          </p:cNvPicPr>
          <p:nvPr/>
        </p:nvPicPr>
        <p:blipFill>
          <a:blip r:embed="rId2"/>
          <a:srcRect/>
          <a:stretch>
            <a:fillRect/>
          </a:stretch>
        </p:blipFill>
        <p:spPr bwMode="auto">
          <a:xfrm>
            <a:off x="4810116" y="4000504"/>
            <a:ext cx="1714512" cy="2564910"/>
          </a:xfrm>
          <a:prstGeom prst="rect">
            <a:avLst/>
          </a:prstGeom>
          <a:noFill/>
          <a:ln>
            <a:solidFill>
              <a:schemeClr val="tx1">
                <a:lumMod val="75000"/>
                <a:lumOff val="25000"/>
              </a:schemeClr>
            </a:solidFill>
          </a:ln>
        </p:spPr>
      </p:pic>
      <p:sp>
        <p:nvSpPr>
          <p:cNvPr id="7" name="TextBox 6"/>
          <p:cNvSpPr txBox="1"/>
          <p:nvPr/>
        </p:nvSpPr>
        <p:spPr>
          <a:xfrm>
            <a:off x="4310050" y="6488692"/>
            <a:ext cx="2786050" cy="369332"/>
          </a:xfrm>
          <a:prstGeom prst="rect">
            <a:avLst/>
          </a:prstGeom>
          <a:noFill/>
        </p:spPr>
        <p:txBody>
          <a:bodyPr wrap="square" rtlCol="1">
            <a:spAutoFit/>
          </a:bodyPr>
          <a:lstStyle/>
          <a:p>
            <a:pPr algn="ctr"/>
            <a:r>
              <a:rPr lang="he-IL" b="1" dirty="0"/>
              <a:t>ד"ר אלברט </a:t>
            </a:r>
            <a:r>
              <a:rPr lang="he-IL" b="1" dirty="0" err="1"/>
              <a:t>סבין</a:t>
            </a:r>
            <a:endParaRPr lang="he-IL" b="1" dirty="0"/>
          </a:p>
        </p:txBody>
      </p:sp>
      <p:pic>
        <p:nvPicPr>
          <p:cNvPr id="4" name="Picture 3"/>
          <p:cNvPicPr>
            <a:picLocks noChangeAspect="1"/>
          </p:cNvPicPr>
          <p:nvPr/>
        </p:nvPicPr>
        <p:blipFill>
          <a:blip r:embed="rId3"/>
          <a:stretch>
            <a:fillRect/>
          </a:stretch>
        </p:blipFill>
        <p:spPr>
          <a:xfrm>
            <a:off x="1715836" y="4000504"/>
            <a:ext cx="2315706" cy="2538014"/>
          </a:xfrm>
          <a:prstGeom prst="rect">
            <a:avLst/>
          </a:prstGeom>
          <a:ln>
            <a:solidFill>
              <a:schemeClr val="tx1"/>
            </a:solidFill>
          </a:ln>
        </p:spPr>
      </p:pic>
    </p:spTree>
    <p:extLst>
      <p:ext uri="{BB962C8B-B14F-4D97-AF65-F5344CB8AC3E}">
        <p14:creationId xmlns:p14="http://schemas.microsoft.com/office/powerpoint/2010/main" val="4248603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136320"/>
            <a:ext cx="10515600" cy="1325563"/>
          </a:xfrm>
        </p:spPr>
        <p:txBody>
          <a:bodyPr>
            <a:normAutofit/>
          </a:bodyPr>
          <a:lstStyle/>
          <a:p>
            <a:pPr algn="r" rtl="1"/>
            <a:r>
              <a:rPr lang="he-IL" sz="2400" b="1" u="sng" dirty="0" smtClean="0">
                <a:cs typeface="+mn-cs"/>
              </a:rPr>
              <a:t>פיתוח חיסון </a:t>
            </a:r>
            <a:r>
              <a:rPr lang="he-IL" sz="2400" b="1" u="sng" dirty="0">
                <a:cs typeface="+mn-cs"/>
              </a:rPr>
              <a:t>לשיתוק </a:t>
            </a:r>
            <a:r>
              <a:rPr lang="he-IL" sz="2400" b="1" u="sng" dirty="0" smtClean="0">
                <a:cs typeface="+mn-cs"/>
              </a:rPr>
              <a:t>ילדים בישראל </a:t>
            </a:r>
            <a:endParaRPr lang="he-IL" sz="2400" b="1" u="sng" dirty="0">
              <a:cs typeface="+mn-cs"/>
            </a:endParaRPr>
          </a:p>
        </p:txBody>
      </p:sp>
      <p:sp>
        <p:nvSpPr>
          <p:cNvPr id="5" name="Content Placeholder 4"/>
          <p:cNvSpPr>
            <a:spLocks noGrp="1"/>
          </p:cNvSpPr>
          <p:nvPr>
            <p:ph sz="half" idx="2"/>
          </p:nvPr>
        </p:nvSpPr>
        <p:spPr>
          <a:xfrm>
            <a:off x="471948" y="855848"/>
            <a:ext cx="10881852" cy="3441724"/>
          </a:xfrm>
        </p:spPr>
        <p:txBody>
          <a:bodyPr>
            <a:normAutofit fontScale="70000" lnSpcReduction="20000"/>
          </a:bodyPr>
          <a:lstStyle/>
          <a:p>
            <a:pPr marL="285750" indent="-285750" algn="r" rtl="1"/>
            <a:r>
              <a:rPr lang="he-IL" dirty="0"/>
              <a:t>ב-1951 פרצה בארץ מגפה של שיתוק ילדים. שלטונות הבריאות היו חסרי אונים. מצד אחד הם לא רצו לגרום לבהלה בקרב הציבור ומצד אחר לא היו להם כלים להתמודד עם המגפה. הדבר היחיד שהיה אפשר לעשות היה לבודד את הילדים החולים ולהוציא אותם מחוץ לביתם.</a:t>
            </a:r>
          </a:p>
          <a:p>
            <a:pPr marL="285750" indent="-285750" algn="r" rtl="1"/>
            <a:endParaRPr lang="en-US" dirty="0"/>
          </a:p>
          <a:p>
            <a:pPr marL="285750" indent="-285750" algn="r" rtl="1"/>
            <a:r>
              <a:rPr lang="he-IL" dirty="0"/>
              <a:t>באמצע שנות ה-50, הודיע ד"ר יונה </a:t>
            </a:r>
            <a:r>
              <a:rPr lang="he-IL" dirty="0" err="1"/>
              <a:t>סאלק</a:t>
            </a:r>
            <a:r>
              <a:rPr lang="he-IL" dirty="0"/>
              <a:t> שבידו תרכיב נגד מחלת שיתוק הילדים המכיל נגיף פוליו מומת. </a:t>
            </a:r>
          </a:p>
          <a:p>
            <a:pPr marL="285750" indent="-285750" algn="r" rtl="1"/>
            <a:endParaRPr lang="he-IL" dirty="0"/>
          </a:p>
          <a:p>
            <a:pPr marL="285750" indent="-285750" algn="r" rtl="1"/>
            <a:r>
              <a:rPr lang="he-IL" dirty="0"/>
              <a:t>התרכיב הזה נכנס מיד לשימוש בארה"ב, אך כששלטונות הבריאות בישראל התכוונו לייבאו, האמריקנים לא הסכימו למכור את התרכיב מאחר שעדיין לא הייתה בידם כמות מספקת לצרכיהם שלהם. </a:t>
            </a:r>
          </a:p>
          <a:p>
            <a:pPr marL="285750" indent="-285750" algn="r" rtl="1"/>
            <a:endParaRPr lang="he-IL" dirty="0"/>
          </a:p>
          <a:p>
            <a:pPr marL="285750" indent="-285750" algn="r" rtl="1"/>
            <a:r>
              <a:rPr lang="he-IL" dirty="0"/>
              <a:t>מדינת ישראל החליטה לייצר את התרכיב בעצמה. פרופ' נתן </a:t>
            </a:r>
            <a:r>
              <a:rPr lang="he-IL" dirty="0" err="1"/>
              <a:t>גולדבלום</a:t>
            </a:r>
            <a:r>
              <a:rPr lang="he-IL" dirty="0"/>
              <a:t> ז"ל, נרתם למשימה. </a:t>
            </a:r>
          </a:p>
        </p:txBody>
      </p:sp>
      <p:sp>
        <p:nvSpPr>
          <p:cNvPr id="7" name="TextBox 6"/>
          <p:cNvSpPr txBox="1"/>
          <p:nvPr/>
        </p:nvSpPr>
        <p:spPr>
          <a:xfrm>
            <a:off x="3463636" y="6380748"/>
            <a:ext cx="2786050" cy="369332"/>
          </a:xfrm>
          <a:prstGeom prst="rect">
            <a:avLst/>
          </a:prstGeom>
          <a:noFill/>
        </p:spPr>
        <p:txBody>
          <a:bodyPr wrap="square" rtlCol="1">
            <a:spAutoFit/>
          </a:bodyPr>
          <a:lstStyle/>
          <a:p>
            <a:pPr algn="ctr"/>
            <a:r>
              <a:rPr lang="he-IL" b="1" dirty="0" smtClean="0"/>
              <a:t>פרופ' נתן </a:t>
            </a:r>
            <a:r>
              <a:rPr lang="he-IL" b="1" dirty="0" err="1" smtClean="0"/>
              <a:t>גולדבלום</a:t>
            </a:r>
            <a:endParaRPr lang="he-IL" b="1" dirty="0"/>
          </a:p>
        </p:txBody>
      </p:sp>
      <p:pic>
        <p:nvPicPr>
          <p:cNvPr id="11" name="תמונה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717" y="4297572"/>
            <a:ext cx="3642427" cy="2452508"/>
          </a:xfrm>
          <a:prstGeom prst="rect">
            <a:avLst/>
          </a:prstGeom>
          <a:noFill/>
          <a:ln>
            <a:solidFill>
              <a:schemeClr val="tx1"/>
            </a:solidFill>
          </a:ln>
        </p:spPr>
      </p:pic>
    </p:spTree>
    <p:extLst>
      <p:ext uri="{BB962C8B-B14F-4D97-AF65-F5344CB8AC3E}">
        <p14:creationId xmlns:p14="http://schemas.microsoft.com/office/powerpoint/2010/main" val="2316501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1"/>
          <p:cNvSpPr>
            <a:spLocks noGrp="1"/>
          </p:cNvSpPr>
          <p:nvPr>
            <p:ph type="title"/>
          </p:nvPr>
        </p:nvSpPr>
        <p:spPr/>
        <p:txBody>
          <a:bodyPr>
            <a:normAutofit/>
          </a:bodyPr>
          <a:lstStyle/>
          <a:p>
            <a:pPr algn="r" rtl="1"/>
            <a:r>
              <a:rPr lang="he-IL" sz="2400" b="1" u="sng" dirty="0" smtClean="0">
                <a:cs typeface="+mn-cs"/>
              </a:rPr>
              <a:t>פיתוח חיסון </a:t>
            </a:r>
            <a:r>
              <a:rPr lang="he-IL" sz="2400" b="1" u="sng" dirty="0">
                <a:cs typeface="+mn-cs"/>
              </a:rPr>
              <a:t>לשיתוק </a:t>
            </a:r>
            <a:r>
              <a:rPr lang="he-IL" sz="2400" b="1" u="sng" dirty="0" smtClean="0">
                <a:cs typeface="+mn-cs"/>
              </a:rPr>
              <a:t>ילדים בישראל </a:t>
            </a:r>
            <a:endParaRPr lang="he-IL" sz="2400" b="1" u="sng" dirty="0">
              <a:cs typeface="+mn-cs"/>
            </a:endParaRPr>
          </a:p>
        </p:txBody>
      </p:sp>
      <p:sp>
        <p:nvSpPr>
          <p:cNvPr id="2" name="Content Placeholder 1"/>
          <p:cNvSpPr>
            <a:spLocks noGrp="1"/>
          </p:cNvSpPr>
          <p:nvPr>
            <p:ph sz="half" idx="2"/>
          </p:nvPr>
        </p:nvSpPr>
        <p:spPr>
          <a:xfrm>
            <a:off x="294968" y="1386348"/>
            <a:ext cx="11058832" cy="4970207"/>
          </a:xfrm>
        </p:spPr>
        <p:txBody>
          <a:bodyPr>
            <a:normAutofit fontScale="85000" lnSpcReduction="10000"/>
          </a:bodyPr>
          <a:lstStyle/>
          <a:p>
            <a:pPr marL="285750" indent="-285750" algn="r" rtl="1"/>
            <a:r>
              <a:rPr lang="he-IL" dirty="0"/>
              <a:t>העבודה על פיתוח החיסון החלה בחורף 1955-6. יעדה היה הכנת תרכיב לחיסונם של כל הילדים מגיל 6 חודשים ועד 3 שנים כבר באביב 1957. </a:t>
            </a:r>
          </a:p>
          <a:p>
            <a:pPr algn="r" rtl="1"/>
            <a:endParaRPr lang="he-IL" dirty="0"/>
          </a:p>
          <a:p>
            <a:pPr marL="285750" indent="-285750" algn="r" rtl="1"/>
            <a:r>
              <a:rPr lang="he-IL" dirty="0"/>
              <a:t>באביב 1955 אירעה בארצות הברית תאונה טרגית שלאחר הזרקת תרכיב חיסון </a:t>
            </a:r>
            <a:r>
              <a:rPr lang="he-IL" dirty="0" err="1"/>
              <a:t>סאלק</a:t>
            </a:r>
            <a:r>
              <a:rPr lang="he-IL" dirty="0"/>
              <a:t> נפטרו כ-100 ילדים.</a:t>
            </a:r>
          </a:p>
          <a:p>
            <a:pPr algn="r" rtl="1"/>
            <a:endParaRPr lang="he-IL" dirty="0"/>
          </a:p>
          <a:p>
            <a:pPr marL="285750" indent="-285750" algn="r" rtl="1"/>
            <a:r>
              <a:rPr lang="he-IL" dirty="0"/>
              <a:t>נדרש היה מפרופ' </a:t>
            </a:r>
            <a:r>
              <a:rPr lang="he-IL" dirty="0" err="1"/>
              <a:t>גולדבלום</a:t>
            </a:r>
            <a:r>
              <a:rPr lang="he-IL" dirty="0"/>
              <a:t> אומץ לב נדיר כאשר קיבל על עצמו את ההחלטה להתחיל לחסן את ילדי ישראל. בראשית 1957 הוזרק התרכיב לראשונה לכ-60,000 תינוקות וילדים. מבצע החיסון עבר בהצלחה וחלה ירידה של ממש במקרי הפוליו החדשים. </a:t>
            </a:r>
          </a:p>
          <a:p>
            <a:pPr algn="r" rtl="1"/>
            <a:endParaRPr lang="he-IL" dirty="0"/>
          </a:p>
          <a:p>
            <a:pPr marL="285750" indent="-285750" algn="r" rtl="1"/>
            <a:r>
              <a:rPr lang="he-IL" dirty="0"/>
              <a:t>היה זה הישג עצום לפרופ' </a:t>
            </a:r>
            <a:r>
              <a:rPr lang="he-IL" dirty="0" err="1"/>
              <a:t>גולדבלום</a:t>
            </a:r>
            <a:r>
              <a:rPr lang="he-IL" dirty="0"/>
              <a:t>, עמיתיו ולמדינת ישראל. מדינה שזה עתה נולדה הפכה למדינה השלישית בעולם, לאחר</a:t>
            </a:r>
            <a:r>
              <a:rPr lang="en-US" dirty="0"/>
              <a:t> </a:t>
            </a:r>
            <a:r>
              <a:rPr lang="he-IL" dirty="0"/>
              <a:t>ארה"ב ודנמרק, אשר ניצחה את מגפת שיתוק הילדים. </a:t>
            </a:r>
            <a:endParaRPr lang="he-IL" dirty="0" smtClean="0"/>
          </a:p>
          <a:p>
            <a:pPr marL="0" indent="0">
              <a:buNone/>
            </a:pPr>
            <a:r>
              <a:rPr lang="he-IL" u="sng" dirty="0">
                <a:hlinkClick r:id="rId2"/>
              </a:rPr>
              <a:t>סרטון המציג את הכנת החיסון  בשנת- </a:t>
            </a:r>
            <a:r>
              <a:rPr lang="he-IL" u="sng" dirty="0" smtClean="0">
                <a:hlinkClick r:id="rId2"/>
              </a:rPr>
              <a:t>1956</a:t>
            </a:r>
            <a:endParaRPr lang="en-US" dirty="0"/>
          </a:p>
        </p:txBody>
      </p:sp>
    </p:spTree>
    <p:extLst>
      <p:ext uri="{BB962C8B-B14F-4D97-AF65-F5344CB8AC3E}">
        <p14:creationId xmlns:p14="http://schemas.microsoft.com/office/powerpoint/2010/main" val="6707878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997527" y="847999"/>
            <a:ext cx="10898650" cy="3782995"/>
          </a:xfrm>
        </p:spPr>
        <p:txBody>
          <a:bodyPr>
            <a:normAutofit/>
          </a:bodyPr>
          <a:lstStyle/>
          <a:p>
            <a:pPr algn="r" rtl="1"/>
            <a:r>
              <a:rPr lang="he-IL" sz="2400" dirty="0" smtClean="0"/>
              <a:t>הנגיף המומת בתרכיב </a:t>
            </a:r>
            <a:r>
              <a:rPr lang="he-IL" sz="2400" dirty="0" err="1" smtClean="0"/>
              <a:t>סאלק</a:t>
            </a:r>
            <a:r>
              <a:rPr lang="he-IL" sz="2400" dirty="0" smtClean="0"/>
              <a:t> אינו מתרבה ואינו יכול להפוך לנגיף אלים, כך שהשימוש בו בטוח.</a:t>
            </a:r>
          </a:p>
          <a:p>
            <a:pPr algn="r" rtl="1"/>
            <a:r>
              <a:rPr lang="he-IL" sz="2400" dirty="0" smtClean="0"/>
              <a:t>הוא אינו יוצר חיסון משני </a:t>
            </a:r>
            <a:r>
              <a:rPr lang="he-IL" sz="2400" dirty="0" err="1" smtClean="0"/>
              <a:t>באוכלוסיה</a:t>
            </a:r>
            <a:r>
              <a:rPr lang="he-IL" sz="2400" dirty="0" smtClean="0"/>
              <a:t> שלא חוסנה.</a:t>
            </a:r>
          </a:p>
          <a:p>
            <a:pPr algn="r" rtl="1"/>
            <a:r>
              <a:rPr lang="he-IL" sz="2400" dirty="0" smtClean="0"/>
              <a:t>מתן החיסון הוא בזריקה, דבר הדורש תנאים היגייניים נאותים ומקשה על הפצתו במדינות מתפתחות</a:t>
            </a:r>
            <a:r>
              <a:rPr lang="he-IL" dirty="0" smtClean="0"/>
              <a:t>.</a:t>
            </a:r>
            <a:endParaRPr lang="he-IL" dirty="0"/>
          </a:p>
        </p:txBody>
      </p:sp>
      <p:sp>
        <p:nvSpPr>
          <p:cNvPr id="8" name="כותרת 1"/>
          <p:cNvSpPr>
            <a:spLocks noGrp="1"/>
          </p:cNvSpPr>
          <p:nvPr>
            <p:ph type="title"/>
          </p:nvPr>
        </p:nvSpPr>
        <p:spPr>
          <a:xfrm>
            <a:off x="1826693" y="-62714"/>
            <a:ext cx="10069484" cy="1143000"/>
          </a:xfrm>
        </p:spPr>
        <p:txBody>
          <a:bodyPr>
            <a:normAutofit/>
          </a:bodyPr>
          <a:lstStyle/>
          <a:p>
            <a:pPr algn="r" rtl="1"/>
            <a:r>
              <a:rPr lang="he-IL" sz="2400" b="1" u="sng" dirty="0" smtClean="0">
                <a:latin typeface="Arial" panose="020B0604020202020204" pitchFamily="34" charset="0"/>
                <a:cs typeface="Arial" panose="020B0604020202020204" pitchFamily="34" charset="0"/>
              </a:rPr>
              <a:t>החיסונים לשיתוק ילדים- חיסון מומת לעומת חיסון מוחלש </a:t>
            </a:r>
            <a:endParaRPr lang="he-IL" sz="2400" b="1" u="sng" dirty="0">
              <a:latin typeface="Arial" panose="020B0604020202020204" pitchFamily="34" charset="0"/>
              <a:cs typeface="Arial" panose="020B0604020202020204" pitchFamily="34" charset="0"/>
            </a:endParaRPr>
          </a:p>
        </p:txBody>
      </p:sp>
      <p:pic>
        <p:nvPicPr>
          <p:cNvPr id="2" name="תמונה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387" y="3494420"/>
            <a:ext cx="4620986" cy="3080657"/>
          </a:xfrm>
          <a:prstGeom prst="rect">
            <a:avLst/>
          </a:prstGeom>
          <a:ln>
            <a:solidFill>
              <a:schemeClr val="bg2">
                <a:lumMod val="25000"/>
              </a:schemeClr>
            </a:solidFill>
          </a:ln>
        </p:spPr>
      </p:pic>
    </p:spTree>
    <p:extLst>
      <p:ext uri="{BB962C8B-B14F-4D97-AF65-F5344CB8AC3E}">
        <p14:creationId xmlns:p14="http://schemas.microsoft.com/office/powerpoint/2010/main" val="38760848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826693" y="-62714"/>
            <a:ext cx="10069484" cy="1143000"/>
          </a:xfrm>
        </p:spPr>
        <p:txBody>
          <a:bodyPr>
            <a:normAutofit/>
          </a:bodyPr>
          <a:lstStyle/>
          <a:p>
            <a:pPr algn="r" rtl="1"/>
            <a:r>
              <a:rPr lang="he-IL" sz="2400" b="1" u="sng" dirty="0" smtClean="0">
                <a:latin typeface="Arial" panose="020B0604020202020204" pitchFamily="34" charset="0"/>
                <a:cs typeface="Arial" panose="020B0604020202020204" pitchFamily="34" charset="0"/>
              </a:rPr>
              <a:t>החיסונים לשיתוק ילדים- חיסון מומת לעומת חיסון מוחלש </a:t>
            </a:r>
            <a:endParaRPr lang="he-IL" sz="2400" b="1" u="sng" dirty="0">
              <a:latin typeface="Arial" panose="020B0604020202020204" pitchFamily="34" charset="0"/>
              <a:cs typeface="Arial" panose="020B0604020202020204" pitchFamily="34" charset="0"/>
            </a:endParaRPr>
          </a:p>
        </p:txBody>
      </p:sp>
      <p:sp>
        <p:nvSpPr>
          <p:cNvPr id="3" name="מציין מיקום תוכן 2"/>
          <p:cNvSpPr>
            <a:spLocks noGrp="1"/>
          </p:cNvSpPr>
          <p:nvPr>
            <p:ph idx="1"/>
          </p:nvPr>
        </p:nvSpPr>
        <p:spPr>
          <a:xfrm>
            <a:off x="835309" y="840683"/>
            <a:ext cx="11099342" cy="5442129"/>
          </a:xfrm>
        </p:spPr>
        <p:txBody>
          <a:bodyPr>
            <a:normAutofit/>
          </a:bodyPr>
          <a:lstStyle/>
          <a:p>
            <a:pPr algn="r" rtl="1"/>
            <a:r>
              <a:rPr lang="he-IL" sz="2400" dirty="0" smtClean="0"/>
              <a:t>הנגיף </a:t>
            </a:r>
            <a:r>
              <a:rPr lang="he-IL" sz="2400" dirty="0"/>
              <a:t>המוחלש בתרכיב </a:t>
            </a:r>
            <a:r>
              <a:rPr lang="he-IL" sz="2400" dirty="0" err="1"/>
              <a:t>סבין</a:t>
            </a:r>
            <a:r>
              <a:rPr lang="he-IL" sz="2400" dirty="0"/>
              <a:t> יכול להתרבות במעיים אך לא במערכת העצבים, ולכן אינו גורם לשיתוק. </a:t>
            </a:r>
            <a:endParaRPr lang="he-IL" sz="2400" dirty="0" smtClean="0"/>
          </a:p>
          <a:p>
            <a:pPr algn="r" rtl="1"/>
            <a:r>
              <a:rPr lang="he-IL" sz="2400" dirty="0" smtClean="0"/>
              <a:t>חשיפה </a:t>
            </a:r>
            <a:r>
              <a:rPr lang="he-IL" sz="2400" dirty="0"/>
              <a:t>לנגיף גורמת לפיתוח נוגדנים ומקנה עמידות גם נגד הנגיף האלים. </a:t>
            </a:r>
            <a:endParaRPr lang="he-IL" sz="2400" dirty="0" smtClean="0"/>
          </a:p>
          <a:p>
            <a:pPr algn="r" rtl="1"/>
            <a:r>
              <a:rPr lang="he-IL" sz="2400" dirty="0" smtClean="0"/>
              <a:t>כתוצאה </a:t>
            </a:r>
            <a:r>
              <a:rPr lang="he-IL" sz="2400" dirty="0"/>
              <a:t>מקיומו במעיים הוא מופץ כמו הנגיף הרגיל גם באוכלוסיה שלא חוסנה ישירות, וחלק מהמודבקים מפתחים גם הם נוגדנים (חיסון משני). </a:t>
            </a:r>
            <a:endParaRPr lang="he-IL" sz="2400" dirty="0" smtClean="0"/>
          </a:p>
          <a:p>
            <a:pPr algn="r" rtl="1"/>
            <a:r>
              <a:rPr lang="he-IL" sz="2400" dirty="0"/>
              <a:t>בתרכיב זה קיים סיכון בכך שבמקרים מועטים (אחד ל-750,000 מחוסנים) הנגיף המוחלש עלול להפוך בחזרה לנגיף אלים, ואז להדביק אנשים שאינם מחוסנים ולגרום להתפרצות מחלת הפוליו.</a:t>
            </a:r>
          </a:p>
          <a:p>
            <a:pPr algn="r" rtl="1"/>
            <a:r>
              <a:rPr lang="he-IL" sz="2400" dirty="0"/>
              <a:t>הקלות במתן תרכיב זה (דרך הפה), מחירו הנמוך, ויעילותו </a:t>
            </a:r>
            <a:r>
              <a:rPr lang="en-US" sz="2400" dirty="0" smtClean="0"/>
              <a:t/>
            </a:r>
            <a:br>
              <a:rPr lang="en-US" sz="2400" dirty="0" smtClean="0"/>
            </a:br>
            <a:r>
              <a:rPr lang="he-IL" sz="2400" dirty="0" smtClean="0"/>
              <a:t>בחיסון </a:t>
            </a:r>
            <a:r>
              <a:rPr lang="he-IL" sz="2400" dirty="0"/>
              <a:t>משני במקרים בהם לא ניתן לחסן את כלל </a:t>
            </a:r>
            <a:r>
              <a:rPr lang="he-IL" sz="2400" dirty="0" err="1"/>
              <a:t>האוכלוסיה</a:t>
            </a:r>
            <a:r>
              <a:rPr lang="he-IL" sz="2400" dirty="0"/>
              <a:t>, </a:t>
            </a:r>
            <a:r>
              <a:rPr lang="en-US" sz="2400" dirty="0" smtClean="0"/>
              <a:t/>
            </a:r>
            <a:br>
              <a:rPr lang="en-US" sz="2400" dirty="0" smtClean="0"/>
            </a:br>
            <a:r>
              <a:rPr lang="he-IL" sz="2400" dirty="0" smtClean="0"/>
              <a:t>גורמים </a:t>
            </a:r>
            <a:r>
              <a:rPr lang="he-IL" sz="2400" dirty="0"/>
              <a:t>לכך שבמדינות רבות בעולם נפוץ השימוש בו, לעיתים </a:t>
            </a:r>
            <a:r>
              <a:rPr lang="en-US" sz="2400" dirty="0" smtClean="0"/>
              <a:t/>
            </a:r>
            <a:br>
              <a:rPr lang="en-US" sz="2400" dirty="0" smtClean="0"/>
            </a:br>
            <a:r>
              <a:rPr lang="he-IL" sz="2400" dirty="0" smtClean="0"/>
              <a:t>בשילוב </a:t>
            </a:r>
            <a:r>
              <a:rPr lang="he-IL" sz="2400" dirty="0"/>
              <a:t>עם תרכיב </a:t>
            </a:r>
            <a:r>
              <a:rPr lang="he-IL" sz="2400" dirty="0" err="1"/>
              <a:t>סאלק</a:t>
            </a:r>
            <a:r>
              <a:rPr lang="he-IL" sz="2400" dirty="0" smtClean="0"/>
              <a:t>.</a:t>
            </a:r>
            <a:endParaRPr lang="he-IL" sz="2400" dirty="0"/>
          </a:p>
        </p:txBody>
      </p:sp>
      <p:sp>
        <p:nvSpPr>
          <p:cNvPr id="1028" name="AutoShape 4" descr="data:image/jpeg;base64,/9j/4AAQSkZJRgABAQAAAQABAAD/2wCEAAkGBxQTEhQUExQWFhUXFxcXGBgXGBcVFxUXFxgXFxQVGBcYHCggGholHBcUITEiJSkrLi4uFx8zODMsNygtLisBCgoKDg0OGhAQGywkHyUsLCwsLCwsLCwsLCwsLCwsLCwsLCwsLCwsLCwsLCwsLCwsLCwsLCwsLC8sLCwsLCwsLP/AABEIALcBEwMBIgACEQEDEQH/xAAcAAACAgMBAQAAAAAAAAAAAAAEBQMGAAECBwj/xABAEAABAwIFAQYEAwYEBQUAAAABAAIRAyEEBRIxQVEGEyJhcYGRobHBMtHwBxRCUnLhI4KS8TNDVGLSFhdTg8L/xAAaAQACAwEBAAAAAAAAAAAAAAABAgADBAUG/8QAKhEAAgIBBAEDBAMBAQEAAAAAAAECEQMEEiExQRMiUQVhgZEUcaHw8TL/2gAMAwEAAhEDEQA/AF7wAb8rO5nZacNQnou6KqEo4FCAoolGPusYwQoQiosuiRZcU3hdgIWECrTqsicNVmxWqz4KgHVKMkEveAQI3XFZl1IwiLqSjRNR2lokooV8Apwbnw1okleg9k+xDaYD6ol3Q8KPs5ljaTg5wk/Qq0UMxd3ga4AN6q+Ma5ZleeMnS6C8RQDKZLWAkCwAXmmY1Xuc4uFj5QAr3nnaJtFpPw/2XknaLtA58gbk7DqUHOy3Yr4BMwx7WO0tu7r0S2pUdUrAEzF1wMP3Y1VT4nbNXWW1yXuMQEqZY4oPzDEBjN1XaAFdzWgzLr+gK47TY8nwN5su/wBn2EIrOc7+EfVRIL4Vl+o0Q0AdAuHtBRTKLjfhE08F5Ku+SCPGVAxpPRVh+ducZbICu/aHL3fu9QjoqBlNMvhsBPFgaRmJxZIiT5pbrLSHi8Qb9QrZicngHZDYPI3VTpYJ6ngepRbCl8Cyriaua16badPQ9g8T58LW8uJH05V9yrsVhqbYOuo7l7nOaCfJrSAEf2dyGnhqehouTL3cvd+Q4CeNaAq5ZHJ8F8MUYortbsBg33NMg9Q9/wCaAxf7KsK+4qVmeQLT9Wq7B633im5kcUUav+yyg8Naa9aG2H4P/FQH9kdAbYiqPUMP2C9CD10HqbmLVHm7v2S0/wDqan+hq5/9o6X/AFNT/Q3816UXLFNzJyecN/ZJh+a9Y+mgf/komj+yvBjc1nerwPo0K+krmSpuYaKcP2bYD/4nH/7Kn/ktK4ysU3MnB53QbBI4K7eDwF23dSEwUSkjp0lupA5XNR/CjLULIkacVNRlRnZZ3hhAY5xYIuhRWUlfV6hCspumwQCM6HigDcq6ZFgu6i0uO6qWFHdAEiXK6dmqJq03Pc/S4bLRiilyzna71JxSx/PI2cRwPUJbjM2FEFzrk7DohsxzI05JMfdUvM8wdVdvb6J8nRl0tyyJVVG85zV9ZxdNvoostwQN4k9eiV5ljywaKYnq5WrKQ3um6SJIv91RR17KVm2ZNbXLdOrSIHqo6VchsclFdo2MFeGAWFz1KAxLtFPUdzsoh/As7s1K4AvC9L7M9mhTbqd+J10i7HZG4gVHNi8idyr01jxHRCTAwnug0LmniOgUzagO912SG8JQEFRpe1zXCxC81qZdWoVXBtNzhq8OkEzO2y9Mr14jqVjHj3UUqHjBvnwV7KsgqO8WIMc6Ab/5nfYfFWGnSaxsNAAHAELT6iXYzFxylcr7NEMddBdXFhpQz8yA5VXxOdjXoJvf3CCxGNJiFW5GlYl5LhXzUDlAU8/kSL/qFVcdjvCRzCX5fjD3JAPia4g/UIpug+nFcM9OweaTuQmbcSCN1Qcrw9TQ1x546Jvh61TVHCm9iSwp9FpGIClFRKcKwm4PxTCmLKxGZxQTK1qUbSocTiQAoKTmqFiRvx91pQlCCURThwEbhS08ETvsicPh2tNkzKBfUoqMU5TWuRtCzDYVxvEBAIvGXucphl8C6etomF2cPaSQoSytUjJ06Uwy/L9TjYADlTVMdSb+EF5/7RIPo7YnyCSZt2mNMw1jAeQ52o+4bafIlNGNsDbrgkxVQd4RuAYHsnNLOKdGidi47DmV5nmWfucSfC35R6bpPWzWrVdpY9zieACVa4ixXkumOzEvJk73hDYHEM1S8jSOv5cpNgsrrxL5E8cprRwJ4CCdA9GNtpcs4zauDPdiyV4DEPDrOcI4mysuHywkwQfYj7/mpv8A0oXyadTxfyvEH4hCU0y2OOkVp1UTLvUp32Zyj94f3tUeBv4W9fMoB/Z6uKoZUaWt3ncH0IsVc8te2m0NGwsluiMd0a7QIAAAUlU6hZKa7puFvD4/TYpAMMouIOyK78O9VBRfaRsUPPj8KlABs2rlul3AJB9Dz8vmtU8Q5w8DoPBIkKXtE+GNdHhBh3kCNz5ce6T5NXAOmbDb04VU+JG3ArxneMz99Lw1m6ejx+A+/HukWaZ1P4TKt+OotqMIIkFeWdpcmNN47skNLgCBxJiQiopvst3bVdBmXYKriq2qnfTzxJ4ReMp1aYBcyJMWM3T7s7XqUaYDJY0CzW02EH+p7huu8xxpqMe6rTYHAEh7bccjr5rUsUNvJj/kZN3B5/jc2AJFyQY90Bhs0c2pqAtyOv8AdL5kydyZPunGW9msVXAdSw9R7dtQbDT6OdAKTZFFrySfJespz1j6BdcBh22k7x8+FcshbTewGNxPkZVQ7O9hcVTYe/FNrZDtGqXHq06RHA5XolJrWMAAAsLC0KhKpFssicV8m20wNtltzkDWxYHKCxGZwmTKdrYwr4oAKu5nmUTdC4/MxBuqjmGZFxgFMSqGz82Mm62qycUFpSiWewfu8rqnSaLCEAce47BapYZ5MzCZsy0NxQHRcYslo8KylUDREyUPUrlxgfAJeyCrGZjUb4RJceB9T0CAr1nAaq1Qx/KxpfHvZoTTHVqVJjpI18lwuSbTfcfJee5nmT6hInwAnyt0st+PBGMd2T9FM5SbqH/f0E5lnUzpc8N8yCTHQgCPb5pA6o6pYWHVaqO1G+wiAOFp9UgWt+vmVXwXO2dDDMbuQfM/qSrP2Sw7Q6QALe48xI9fgqlSdJvt1d+Ss/Z15bYX9bR7pZEH+Y1g0yZPtMcT6eS6wb5MgdCBLTH3UeY1GGBtETuR8UVl+F5H2KqY8Sz5dTY6DF+lk2GXsO1jwk+VUCOI8xsrJRaYVTQ+4Eq4MOEOAKQ5j2ecJNJ0/wDa77OCtblxVbOyCAzzeniKjavc1WFpP4SDqB+SLOHAMuKcdosqL9FSn/xKbg4DbVB8TfcLzzPM3c7GOaJbTY4GDIkwDsfOfdWLkRovTsWxgglRtzZk2VZq4sObqBkoWpiuigu0tWOzmLCI5lV6mAx5c0+EnblhPA6j6IN+L1COUC+seqEo7kW45ODtF5FY6JSDE4fvqzWEcgm3Db/ZOezOI10913VA7+/A+Z/2VUP/AKVm6b9rob4LD6KTiGmObddkEcip1ARWJ0mQWgxIO4cQi3Y1oe1hNo4PPH5rvOKTBTL6chwE7kz7FaNRkfSMOnxruXkzA5bhKWnuqFJpbsQxsjzneU+bibCLBUnJ8xBfc8SE/wARmDWixWRTvs0zxU6QbXxIG5STH5oBN0szTOLbqqZjnEcyU/ZFCux1mGcRyq9jM+vuktbEvqHlcdwf4k6gR5UlSCMVmjnWCBLij6VNvSF07CgbXViRnc7FRlYj9I6LERbPWW1RwunVyge8GyIpukJKEB31HFGOxgo0iXSDFyfkAi8Nl8MNRxAHE/Uqq9qsxo06TiasuizNJ+EzaevRatPcHur9heGGWNTbS+xUe1WZPrPgvLxMN258wL29vXdLcQ6LDYfX9fVWr9neEo1qdaq9jKlXWQGuAOgQCIBsJvdO8mw2CxdZ+HqUBSe1jnERoMtiWy0gzF0+bJuub4NOH6btwxluSvo81dgq3dGv3b+5B06w06NXTUpcRltemGmrTLA8S3W0guAi4Jidx8QvdOzWMoMwbMPTpDumTZ976y46p/FebpV+0HIhmVEV/wB7bRFHUAC2Q4kCZcHC3h6LBPLLG7kvbfZbk0GSCdr/ANPFqcT0KuGQUBo8Rd16fa/xVMyoBzvESb8fZXfB6dMR5jqB1BWlmBhLWiRA8PnJn8lYcrdYTt9OhSSgYPi+PB6FM6dXTcH1/JVtDF0wFvQiUya6Ljn9BJ8sqf4Y9LfUI/Uq2QJcQhjZ1lt5UDqkCSgiAWaYzSQRwbrMRkOHxcOe3x6S3WPC6HC4JG49VW8ViXVahaNgZPsm2WZjFuijdMZRtBruwuGMWcP6TH9kfgux+Dp/8oPPV/j+Rt8lNhcZKkxOIgKNkS5Oq2TYZwINGnH9DfyXk/brIW4eqDS/4b5gb6XDcT0XqDMSSFTM7wT8W5zBAax1idyYufsopDbSs9mKr6Z1EHQeeJT+vTNWqA0xqG/QiSuc9wTqNJpMRZojYeqH7F1nvxDtezabjY7mWwhsbmjQpKOO/gHxOX928Co8SSYg3MbwNyuauZPEgOOngG9kF2gx/eYpxZ+GkDSaepB/xD/qkf5UKK/kmcVZQ8kqRG2s+m6Q60+kJlVzbwyTdKK1IlDmjHCSWJPoshqGlUuTp1apWfpZuTbgeajfgtJIcZcLeQTTIS3vgTaGn7Iat4nu83E/NW7UkUyyuUqAHUSCiaNMkQQjKdMRBXfcR6KWKLDhoKlpNhMWUF2cJ0UsAF+7ArEeMOVilgLBVcBtumGXHS3UfYIQUwUZX8LI6D7bLXpce6dsyarJthS8kfbDN3NpgMEAANBP4Yhut8bne0dV55nlF7mOe+mXNAEEkywfzENGkEztwrvmdPvdJdsAJHVwER1IBHx9FVO1GOfTY5jKjNBBBYDPy67XUqm7O1KCliTj0kuL+xV8hxj6Dw+m6HSb8Fs7EchepdnO0OCxMGuzTix4aVpDnGzYcN9zY7SvJ2NgR1gfZEUMUaL2VWwXU3h46S0ggelvmqZpuNJmfDqZY/bft+D1/OcRTbSFIGHvMN07yTcfHgobtXicEzLXMbVHfNY4NBJkui7SOSb8WVIp/tBc3FnEuwzHPdceKzZ3IGmNXmqznGaVMS/U7wtDnEAXiTJk9VmyRnlnFvhLnw+Tr6n6jjli2wb+f7b7/C/0zAUtLgfgrLg8Rb0/U+irlCvAkhTYTGwRxt7rX4OB5LbSxXiA2nb7rdXFGm8EzpuD6bShcFltesDUpUnuY0eJwEhsXPrboj8G9tRmhw4N/VJJMkZJ9MvuTVw5jSOgKb03T7wqR2NxGmm5hM6XED04+UK2YWvJKpY4zpslAZ2/S0gb/oo3D1Uk7SVtI6/q6MexWAdncBHeO6/PdRZBmFHEPqtpkEtNvOAJPxkeyb5R4aUnkfb+6857E4sUsQ6nTIc54c6QSS3TJLXD5fBNVtsidcHquDporEUSWlc4UWBj5ymdMSEjDZXG44NaQVFgqYInqSZRucZG17tUkCbwYlTMoBoAGwSpOyyUk1wV7tkIwrvRx+AkfReVVsQTpLSQeoJBHuF632og0HA7DeNwOSPZeQ4StRdYEgcG30Vi6LsXKojo5vpdo0ggGDPPVWCnSa5oey45HLf7JBicgJOum72I39xst5djX0Hw60bgqNUNPC0vcqLGcASJCiqYZMMLiNTNTRAPHRY2nJS2ZGqERwBNTeITajhQWjZZjcoDzuVPgsAKYsT7p3JUJTuzh2XwAVIzC+SYkWWmP4SWEFbgl3UwukSiNXmtxKhBeAFiYfu7eixQhvK2lz77C/vwjcxMbnbpPS/wUGSN8JNv9l1j37ib7Tcj2A5/uu1o4VA5Gsnc6OKjHGkHCZAiNWkW3l26o/anCvcNbqbBfcNdPu4tElWnG5jUGljQLjUCZ8I2mP4nEzCW51UL6LmVNTdzBGoyJH8HP5rQ2vTca+RoxyeqpSfHHf8AlFHpi88N/QUZ8TT6/r7IiudLY5N/yQNGpEg9f19lyHxwdJHbqPhkbgfP9D5rdPyvypy8aDHl80LhnXMbIMYPyzKKuKqihRGp7pNzAAG5J6L1rsP2VODoPbXp0DWc8hxIFSacDS1pOw3t1VY/ZlkGJq1TiqbmsoN1U3lxIc+wLmM03EWk7et1farDIAcywg6ZcXefiA/R3K2aXEpcs4n1XVSjF44uvzyMcpczC0hTpNAbJ8PHiJJ+qr2b5Nhm4XThmDvmQWlt6lQk+IO5Iv6D2RYww1AkmwIHFyOvut4eGjieTIJ+vyWqemhJHC031DPgdqVr7lHwVWph60VWFmoT4hHuPLf3lWbB5kJ36Kt/tAq1g5jjTig2Q14IdLnRIMXbsN/NVzC50WEdNj6LjZ8W2TR7TS5vWxRm/J7FQxaRdpMdLmtG5I+qhwGO1NBHTf7pTjKurEtnYQqEaaLk2pDT0ifkqp2ey+hTq6mtcKj93cRIJAjqndSv4SB0+y7yDKgyHEzeU0J1YHDyXDCM8IRlEIXCbIsPSMCJKlMEJbXpR6I51ZDVakqEaKxnzNTHN4II+K8+y7JWOgPYIPh229Oh9F6bmdKQquKLhUa0MloJJPF5KsgX4pUmhVkuVuAcxxnS4gHqBt7qu9rcMKbmvPWPjf8AXqr1i6/dght3cwqnnDpBe67f4ul0HJWa5zvFTFeBzjRubK0YDFNeJFvI2Xn9dgZUbEhpu3UCCAek8dCrHltRzh4UGjJSmWqLLtoSujRf1I9EbTwx3Lj8SlFeF/IW4BRVWzst08O+bH2N/mpxRdy34XRK3BoFFlMwLbmLum5QQ5WLuAsUBZLg8OadMN3PIG3U3UVcQIsR6W9PXdGYg3mJ+nuk5xRL9BJbsDexJP8AD1Xoca2qkcHI3JtmZhQltMixgiWjTF7kT5EwlOcf4bPDufCAOB5ck+ZTjHYhl6YJqVGw4NZBgAeIOP8ACIvfoq7XkEavE99mNE6fOT0HzVUX75Qvs67uWmhkiuY8MpeKedcHqhMWNJB4P1Cd5zgy0gugk2dGwPF0Phauh7HlrXaXB0OEiR1CxTx7Z7WNHJcN0eTeR5LiMUYoUnPby6IYOoLzYfFXPA9gKOFc05ljKVEOAOhhBdH9TvLo0rjFdvaVcCnU/eaAbYdwWNH0NvSEmrjKDDnVMa55JLtWm/Q6tEkqx44x6af5MUc+ad74uP2Sv/ev0XrI+0GEAqYTACoaLXGo9zi6HEkNEar3gbAC3xa4asSTAAtudp43815qM2yvDv14alip0gEufBJ5kAgR6q45F2lwb8J3r6raZaXamvfLxcx4bkyIiFu0+bGse2TV/Y4/1DRZp5N+OLa+5YaYsNbwXcgDeOROwMfJc0qcus2xkki0f3Vbp9pqZpd82RTALhMbDr5oLF9p2DAVMQyqA92lrG2J1Ag6SzpAMzwrnKGON34v8GCOlzZJVtrmvyCftVx1emG0Yb3NXxNfeXFhBLDwCCWn3XnVLFEG6Oz/ALRVsa5rsQ4HQIaGjS1oO8AcmB8EtYzoQf11XFzT9SVnsNFg9DDGDq/NfJ6T2Qxc09MyQPkP900rYeX6vJUHsxmXcvAdt5/TzFl6dhQHgEbQsc1RvjI7oUXOhWXA0oAQWApgJoxwCrQW7DGPhYcQg3VkPVxCDZEg9+I81E/EpY/FKE4lRMfaMalSUHWw/IUbcQpRWTJiNCzG4MEbpLnOCb+71BEjSTA3MXsn+Jcq72gxgbSeOSNI97KeR1bRUcNg+8cC6XARp1XItYeysOW4cMiELlNJxAET6CSrLgspeROgj1gKxux0lHg4ptP4rQNxyfQomm4E+8BEtyqpNwI9d1NTyzR+FgHpClpiuR1TAEdUUymEuqYOXhx1AjzIHwFkxpvACVgJThGnhDYjKWm4kFFMqSiGtQFaK87AvHCxWHu1iIm1FeqmTz7cJdiMIypUAe2YNpM8ST9PgjnmDb22Q7bPkDrf+L48clehR5t9kDCKTv8ADa1jRsIAnfpwRa/UpTnmE0PNRv8AwnWBG7L+NvlxCZvdeZM9RxEkRZTUMQBIc3U124cIBHHoQbykzYtytdm7Qax4J+7mL7RVs0aXMBLQ2mRfkunYRwq0zBVNL3NaSwbjloO116ZUwbWMOkamO67HyvseoSfMAKGHq06U6n+J1vw8aQPj8Vy555Tn7/B6iX07EsSlgV3z/wB/RQK1MgXBjiUJVfqs748q+YDI+9dTc61Km3W6f4iSTptylOaZTSNQaTGvxAgRDY8kWntt+TC9M3klCHgqjmuG+3XgqJrQVdcz7GmkGFlaS8AkOAtOwt6JTjOyVcSWhj4/lNz7FTY7pdlTxyUN7XHyI/FESY3iTHrC4aUTXo1aRioxzf6gRPoeVCQ0+SVprhlaafKOSVqVjmEeYXCAQijiSLG6u/YftLD+5qGx/AT1/lJVAXQeQQRYjnzGxQasKPorD1xCnOJVC7K593tEaj4hY+oT443zWOXDNEY2OamLQtTEpW7FoerjktliiM34iFH+8pQ/GjqoXY2eUbGUR43FqduMVcbivNZTxFSqdFBurq6+lvqeT5BRWHYvI5zLMWtYSTsqrh8PVxb5aDpB6WHmSrTQ7JtIBrOc876dm+hA49VYKLWUgGgaQLQBAHwT9CL7EWS4CnSaGjfk8k8pyGJa/Gs/C6/n085WmY7SQCf6XfzevmipAcWNWR0XWgINmKm/xUzaiZMqkiQ0VBUwgU7KqmITFTtC8UQNx7rqIIhEPMIaLoNBTYUAsUOtYgG2VZz5Pl+tlxVJt+t/yCAyd9R1FjqrS1207B0bR62RZcJI34+K78ZJpNHnpwcW0yAwC4kA9J+nw4XDXxxN5te5iJHJXbweDe1xHO9+J6oesbiLADz32DRa/qrExKCKWJcwyyOpa7xNtw7j8kLj6ra75nunkCbE049d2z4reSyp+GNhpvvJkRcjzQVUD8Xl1Ib4YEu+IVGbTwydo6Oh+oZ9LK4Pj4fQViadRuHewgRV0hrx+AiZs4denqhsDghUxDWvHh0jpYAXj4LmhXeDLXODSCb/AIYA5ZttA32MqXB4ljSdQfTIkHSAWFztoYbxY3BWKWnnCq5R3cf1PBmjLd7Jvz4fgjzfM9T6ro/CZaG3sIa0eXwSjK84eHEvE2PtPAR1XBk0ydIcCdRNMyQBtINwbJZVe0T3bo2Hi9huOVNNlisu6fFD6/BJ6ZQxtNcLhj+nm7DZ7bREESDO8qHFZTgapk0w0m3h8Bk9Ysl9NkO6gXJmdvL4qA1WyXOO1zuLcNC63qY8ndM8vLSZcT4TRzX7GUi4ilXI8nAOuZgSCOISzGdisQHEM0VP6THE/wAUIl1dwcXgm5J6wpaOaVm3J87benSIWH08cvHb/wAOj74rvqP7kyuYnIsTTnVReI5AkfEJe9pBggg+dl6JR7RVIvMfPzWn9oGv/HTYT5gH7JpaOHiX7RmWpyruH6ZUuz2Z9y+CfC75FXmjjw4SCkrsRhHuINBpHkNPrdpCPwGGwndVHeNhBbpDXEgk7iDPqublwJyaT6Oxi3LGpPzXHnkJq45C1cZ5rMJgqVR4b3j2ySBs4CLzEX+KX4zL3te5rarXBpI/CRMH1VHoNKy/ndt89hJxKkw2uo7Sxpc7oOPU7Bc5TkNWtU06xpH4nAcdBJ3V6wuFpYdmhgAjc8nqSeSkcaA2068ijKuzhdfEGejGnw+55VtwVFtNoa0AAcRCUszNrRM8x84+607OADE7/IjcfropuRHBvse1KqWYyuNybfRLH5wL36fNDnFseQC7fYeQ3PskbslbTp+Oc5/h/DcfnHzTGnWtB/2QtGmXRp8LBsTu7z8ht8VLUohu7p+CCQXKw6nX80XRxHmq8apGxXTMdCikBxsttGsie8VVw2YowY8qxTKpYxy560Eso4uTdH03prK3Fo7hYhKuYMaSC4ArFBbDsvyvXhmsNrSD0PBVQxtB1N5Y4QW26e/SEw/9UVdAawBoAiUsqYp9Qk1DqPVdSOphFpHMyaeUrZADe35cRf5qF9z0BIkjdwuOvT6KV9L52+PP2UDjzbkjoNg33staknyjG4tcM4LpI4uXf0tF2mept8UvrcmJkyOTGwGmdtkSWfQujcgghwvzwPdRn+IeYFgCRMnTPCewpEdN2k6nW/DvBPA/Ff12WF2+qQLEkROqYAHtytap0HkEGJI3J5i4Ej3lbYSAJkWk8kxMyTYDb5qWNQPWoxJG7SbNJOgkRAPW8yu6r3OnWBVgzLgCbjcPBkb2PPsthgg6oIaHECbTJBJI4gHiPJRmpIkgR4YBF40mLzpGxKVxi+0WRnOPTB8Rh6J27yk/aAe9G5JvYzxeVG/DyQ2nVa9sxe3oPFzed0U5lridgJJiTA1cdJ59VH+7yXbwIa08atpsAIniLKiWmi+jZDX5I9uwZ9BwgGkY8h8OvUIOpiRvpIbB6R8/RMO4IY4yQAYBBgCB+IuFzE7AXUhfVcA3WXQXSCQ4OAmN+NunKr/jzi+JGh6+E17ooUPxAs2bC+0eY+y3SqtJsRtA6ni8+yLdTcJkMI3gsYJEXN/FaPe6i7seGabGw0mwIJgQQDrG0c9U1515srUtPJ8qjilgwLTJ8vr0RGaUmgtYwghgHi6vdd220bKPCkiT3TSSIgF4PPEzPPRcsoAEHQSAb3IiOsjrPw81l9PKl0bpajTOSe7r7GmB9GnqDv8AEcYAvLWi5PlwtZaKj3sZIJc6IPnvI9FFiBN9Dr9XA/C1wucBmHd16dX+U7SNog+6ScZ11QFkxLmMrs9by/L3UqelkC3ie7k82G6rGeZk6k4hzg6eRYeiIzXtlT7mWOB9F5/jMY6q4vcbcX3WZQtclkG0+OxjiM4Ja4A3P5f2UTce9zoBvIN7eR+qXUKP8R/RRNeqO7jk88/r8k0YLomVyStshzHGVmEzYGIPB5t1RvZ7Fudqc03aBM3IBMWHSYQ+FxttD2h7P5XXE+XI9Qp6lKixve0O8Y/locHNI5sRP1VvpIx+syyfvlV3/N0+UR9Vjaxbu5xPmZQmGxzXUu8qMIJMaQAQSAC5wk2Anb1TrK8po1HtDwYPRxHop/FTVxYP5u11KIOzMRytOxgPKe1+xNAnwvqj/M0j5tQp7CtNhXeD5hrh8oWb0jStVEXUcXCY0cbKGxXZKvSuyoyoOl2H2BkfNLXufTMVGOb6iAfQ7FJKDRbHLGfRaKGKRv79paT0BPwVWw2NCnxOata2CbmYHWyCuwySoo+bZo+pWqP1G7useQWJTUqXNhuevVYt6OeersedOm0LdJq2sWcIUxkhDYjCbxH62WLFbhyyi6RVlxxkuRfUYRIFjf72+MKA77QBePIA6T6hYsXXTOdQMaVmjkg73kkBpPlAldPZN7wTAnci2keWy0sRRDkjWCTwQHneQOAOLyZUGsgiSRYA34gguMc+I9VtYoMjQEgzGzhMDhwDiCLiCJHupww3MCLg8anAFxmDsRJ9lixPEWR3Tw5kDlpADSGkxz4rcD5oSrWGlpcZkfytMl0AxuAZBusWIvoEeSOwIvpdqP8AC0Egg3GkbbWJXVFuxvaTM7uvdwvNgVtYlHkqRy2m3SNUkQQNi4FsSASPMHccrp22qXBoI/lLbwLtNxcDad1tYiK+rFWZ4kCWkzBO8yCIB8iLJHUqF36++6xYsOV3KjdiVRNd2f1+vNdU3keUrFiraRamwoVbbRA24k/Rc6ZmePtufisWIKCT4HyZZSSsxjUbR+3xssWJ4ozyGOVUu8p1GARUZ/iNM2daC09LDfrCtORMcG4cutrpsePQ2HyCxYgnVr+yvIui5nFaRZcsM3O6xYsq5Za+EcVAttYCIIBB4IkfArFinTB4F2L7M4dwlrTTd1YYH+k2+SrGa9nntu1wfE/9pjmxsVixVtKy/Hkkl2eZ4vwvcOjj9VixYrkwn//Z"/>
          <p:cNvSpPr>
            <a:spLocks noChangeAspect="1" noChangeArrowheads="1"/>
          </p:cNvSpPr>
          <p:nvPr/>
        </p:nvSpPr>
        <p:spPr bwMode="auto">
          <a:xfrm>
            <a:off x="10447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sp>
        <p:nvSpPr>
          <p:cNvPr id="1030" name="AutoShape 6" descr="data:image/jpeg;base64,/9j/4AAQSkZJRgABAQAAAQABAAD/2wCEAAkGBxQTEhQUExQWFhUXFxcXGBgXGBcVFxUXFxgXFxQVGBcYHCggGholHBcUITEiJSkrLi4uFx8zODMsNygtLisBCgoKDg0OGhAQGywkHyUsLCwsLCwsLCwsLCwsLCwsLCwsLCwsLCwsLCwsLCwsLCwsLCwsLCwsLC8sLCwsLCwsLP/AABEIALcBEwMBIgACEQEDEQH/xAAcAAACAgMBAQAAAAAAAAAAAAAEBQMGAAECBwj/xABAEAABAwIFAQYEAwYEBQUAAAABAAIRAyEEBRIxQVEGEyJhcYGRobHBMtHwBxRCUnLhI4KS8TNDVGLSFhdTg8L/xAAaAQACAwEBAAAAAAAAAAAAAAABAgADBAUG/8QAKhEAAgIBBAEDBAMBAQEAAAAAAAECEQMEEiExQRMiUQVhgZEUcaHw8TL/2gAMAwEAAhEDEQA/AF7wAb8rO5nZacNQnou6KqEo4FCAoolGPusYwQoQiosuiRZcU3hdgIWECrTqsicNVmxWqz4KgHVKMkEveAQI3XFZl1IwiLqSjRNR2lokooV8Apwbnw1okleg9k+xDaYD6ol3Q8KPs5ljaTg5wk/Qq0UMxd3ga4AN6q+Ma5ZleeMnS6C8RQDKZLWAkCwAXmmY1Xuc4uFj5QAr3nnaJtFpPw/2XknaLtA58gbk7DqUHOy3Yr4BMwx7WO0tu7r0S2pUdUrAEzF1wMP3Y1VT4nbNXWW1yXuMQEqZY4oPzDEBjN1XaAFdzWgzLr+gK47TY8nwN5su/wBn2EIrOc7+EfVRIL4Vl+o0Q0AdAuHtBRTKLjfhE08F5Ku+SCPGVAxpPRVh+ducZbICu/aHL3fu9QjoqBlNMvhsBPFgaRmJxZIiT5pbrLSHi8Qb9QrZicngHZDYPI3VTpYJ6ngepRbCl8Cyriaua16badPQ9g8T58LW8uJH05V9yrsVhqbYOuo7l7nOaCfJrSAEf2dyGnhqehouTL3cvd+Q4CeNaAq5ZHJ8F8MUYortbsBg33NMg9Q9/wCaAxf7KsK+4qVmeQLT9Wq7B633im5kcUUav+yyg8Naa9aG2H4P/FQH9kdAbYiqPUMP2C9CD10HqbmLVHm7v2S0/wDqan+hq5/9o6X/AFNT/Q3816UXLFNzJyecN/ZJh+a9Y+mgf/komj+yvBjc1nerwPo0K+krmSpuYaKcP2bYD/4nH/7Kn/ktK4ysU3MnB53QbBI4K7eDwF23dSEwUSkjp0lupA5XNR/CjLULIkacVNRlRnZZ3hhAY5xYIuhRWUlfV6hCspumwQCM6HigDcq6ZFgu6i0uO6qWFHdAEiXK6dmqJq03Pc/S4bLRiilyzna71JxSx/PI2cRwPUJbjM2FEFzrk7DohsxzI05JMfdUvM8wdVdvb6J8nRl0tyyJVVG85zV9ZxdNvoostwQN4k9eiV5ljywaKYnq5WrKQ3um6SJIv91RR17KVm2ZNbXLdOrSIHqo6VchsclFdo2MFeGAWFz1KAxLtFPUdzsoh/As7s1K4AvC9L7M9mhTbqd+J10i7HZG4gVHNi8idyr01jxHRCTAwnug0LmniOgUzagO912SG8JQEFRpe1zXCxC81qZdWoVXBtNzhq8OkEzO2y9Mr14jqVjHj3UUqHjBvnwV7KsgqO8WIMc6Ab/5nfYfFWGnSaxsNAAHAELT6iXYzFxylcr7NEMddBdXFhpQz8yA5VXxOdjXoJvf3CCxGNJiFW5GlYl5LhXzUDlAU8/kSL/qFVcdjvCRzCX5fjD3JAPia4g/UIpug+nFcM9OweaTuQmbcSCN1Qcrw9TQ1x546Jvh61TVHCm9iSwp9FpGIClFRKcKwm4PxTCmLKxGZxQTK1qUbSocTiQAoKTmqFiRvx91pQlCCURThwEbhS08ETvsicPh2tNkzKBfUoqMU5TWuRtCzDYVxvEBAIvGXucphl8C6etomF2cPaSQoSytUjJ06Uwy/L9TjYADlTVMdSb+EF5/7RIPo7YnyCSZt2mNMw1jAeQ52o+4bafIlNGNsDbrgkxVQd4RuAYHsnNLOKdGidi47DmV5nmWfucSfC35R6bpPWzWrVdpY9zieACVa4ixXkumOzEvJk73hDYHEM1S8jSOv5cpNgsrrxL5E8cprRwJ4CCdA9GNtpcs4zauDPdiyV4DEPDrOcI4mysuHywkwQfYj7/mpv8A0oXyadTxfyvEH4hCU0y2OOkVp1UTLvUp32Zyj94f3tUeBv4W9fMoB/Z6uKoZUaWt3ncH0IsVc8te2m0NGwsluiMd0a7QIAAAUlU6hZKa7puFvD4/TYpAMMouIOyK78O9VBRfaRsUPPj8KlABs2rlul3AJB9Dz8vmtU8Q5w8DoPBIkKXtE+GNdHhBh3kCNz5ce6T5NXAOmbDb04VU+JG3ArxneMz99Lw1m6ejx+A+/HukWaZ1P4TKt+OotqMIIkFeWdpcmNN47skNLgCBxJiQiopvst3bVdBmXYKriq2qnfTzxJ4ReMp1aYBcyJMWM3T7s7XqUaYDJY0CzW02EH+p7huu8xxpqMe6rTYHAEh7bccjr5rUsUNvJj/kZN3B5/jc2AJFyQY90Bhs0c2pqAtyOv8AdL5kydyZPunGW9msVXAdSw9R7dtQbDT6OdAKTZFFrySfJespz1j6BdcBh22k7x8+FcshbTewGNxPkZVQ7O9hcVTYe/FNrZDtGqXHq06RHA5XolJrWMAAAsLC0KhKpFssicV8m20wNtltzkDWxYHKCxGZwmTKdrYwr4oAKu5nmUTdC4/MxBuqjmGZFxgFMSqGz82Mm62qycUFpSiWewfu8rqnSaLCEAce47BapYZ5MzCZsy0NxQHRcYslo8KylUDREyUPUrlxgfAJeyCrGZjUb4RJceB9T0CAr1nAaq1Qx/KxpfHvZoTTHVqVJjpI18lwuSbTfcfJee5nmT6hInwAnyt0st+PBGMd2T9FM5SbqH/f0E5lnUzpc8N8yCTHQgCPb5pA6o6pYWHVaqO1G+wiAOFp9UgWt+vmVXwXO2dDDMbuQfM/qSrP2Sw7Q6QALe48xI9fgqlSdJvt1d+Ss/Z15bYX9bR7pZEH+Y1g0yZPtMcT6eS6wb5MgdCBLTH3UeY1GGBtETuR8UVl+F5H2KqY8Sz5dTY6DF+lk2GXsO1jwk+VUCOI8xsrJRaYVTQ+4Eq4MOEOAKQ5j2ecJNJ0/wDa77OCtblxVbOyCAzzeniKjavc1WFpP4SDqB+SLOHAMuKcdosqL9FSn/xKbg4DbVB8TfcLzzPM3c7GOaJbTY4GDIkwDsfOfdWLkRovTsWxgglRtzZk2VZq4sObqBkoWpiuigu0tWOzmLCI5lV6mAx5c0+EnblhPA6j6IN+L1COUC+seqEo7kW45ODtF5FY6JSDE4fvqzWEcgm3Db/ZOezOI10913VA7+/A+Z/2VUP/AKVm6b9rob4LD6KTiGmObddkEcip1ARWJ0mQWgxIO4cQi3Y1oe1hNo4PPH5rvOKTBTL6chwE7kz7FaNRkfSMOnxruXkzA5bhKWnuqFJpbsQxsjzneU+bibCLBUnJ8xBfc8SE/wARmDWixWRTvs0zxU6QbXxIG5STH5oBN0szTOLbqqZjnEcyU/ZFCux1mGcRyq9jM+vuktbEvqHlcdwf4k6gR5UlSCMVmjnWCBLij6VNvSF07CgbXViRnc7FRlYj9I6LERbPWW1RwunVyge8GyIpukJKEB31HFGOxgo0iXSDFyfkAi8Nl8MNRxAHE/Uqq9qsxo06TiasuizNJ+EzaevRatPcHur9heGGWNTbS+xUe1WZPrPgvLxMN258wL29vXdLcQ6LDYfX9fVWr9neEo1qdaq9jKlXWQGuAOgQCIBsJvdO8mw2CxdZ+HqUBSe1jnERoMtiWy0gzF0+bJuub4NOH6btwxluSvo81dgq3dGv3b+5B06w06NXTUpcRltemGmrTLA8S3W0guAi4Jidx8QvdOzWMoMwbMPTpDumTZ976y46p/FebpV+0HIhmVEV/wB7bRFHUAC2Q4kCZcHC3h6LBPLLG7kvbfZbk0GSCdr/ANPFqcT0KuGQUBo8Rd16fa/xVMyoBzvESb8fZXfB6dMR5jqB1BWlmBhLWiRA8PnJn8lYcrdYTt9OhSSgYPi+PB6FM6dXTcH1/JVtDF0wFvQiUya6Ljn9BJ8sqf4Y9LfUI/Uq2QJcQhjZ1lt5UDqkCSgiAWaYzSQRwbrMRkOHxcOe3x6S3WPC6HC4JG49VW8ViXVahaNgZPsm2WZjFuijdMZRtBruwuGMWcP6TH9kfgux+Dp/8oPPV/j+Rt8lNhcZKkxOIgKNkS5Oq2TYZwINGnH9DfyXk/brIW4eqDS/4b5gb6XDcT0XqDMSSFTM7wT8W5zBAax1idyYufsopDbSs9mKr6Z1EHQeeJT+vTNWqA0xqG/QiSuc9wTqNJpMRZojYeqH7F1nvxDtezabjY7mWwhsbmjQpKOO/gHxOX928Co8SSYg3MbwNyuauZPEgOOngG9kF2gx/eYpxZ+GkDSaepB/xD/qkf5UKK/kmcVZQ8kqRG2s+m6Q60+kJlVzbwyTdKK1IlDmjHCSWJPoshqGlUuTp1apWfpZuTbgeajfgtJIcZcLeQTTIS3vgTaGn7Iat4nu83E/NW7UkUyyuUqAHUSCiaNMkQQjKdMRBXfcR6KWKLDhoKlpNhMWUF2cJ0UsAF+7ArEeMOVilgLBVcBtumGXHS3UfYIQUwUZX8LI6D7bLXpce6dsyarJthS8kfbDN3NpgMEAANBP4Yhut8bne0dV55nlF7mOe+mXNAEEkywfzENGkEztwrvmdPvdJdsAJHVwER1IBHx9FVO1GOfTY5jKjNBBBYDPy67XUqm7O1KCliTj0kuL+xV8hxj6Dw+m6HSb8Fs7EchepdnO0OCxMGuzTix4aVpDnGzYcN9zY7SvJ2NgR1gfZEUMUaL2VWwXU3h46S0ggelvmqZpuNJmfDqZY/bft+D1/OcRTbSFIGHvMN07yTcfHgobtXicEzLXMbVHfNY4NBJkui7SOSb8WVIp/tBc3FnEuwzHPdceKzZ3IGmNXmqznGaVMS/U7wtDnEAXiTJk9VmyRnlnFvhLnw+Tr6n6jjli2wb+f7b7/C/0zAUtLgfgrLg8Rb0/U+irlCvAkhTYTGwRxt7rX4OB5LbSxXiA2nb7rdXFGm8EzpuD6bShcFltesDUpUnuY0eJwEhsXPrboj8G9tRmhw4N/VJJMkZJ9MvuTVw5jSOgKb03T7wqR2NxGmm5hM6XED04+UK2YWvJKpY4zpslAZ2/S0gb/oo3D1Uk7SVtI6/q6MexWAdncBHeO6/PdRZBmFHEPqtpkEtNvOAJPxkeyb5R4aUnkfb+6857E4sUsQ6nTIc54c6QSS3TJLXD5fBNVtsidcHquDporEUSWlc4UWBj5ymdMSEjDZXG44NaQVFgqYInqSZRucZG17tUkCbwYlTMoBoAGwSpOyyUk1wV7tkIwrvRx+AkfReVVsQTpLSQeoJBHuF632og0HA7DeNwOSPZeQ4StRdYEgcG30Vi6LsXKojo5vpdo0ggGDPPVWCnSa5oey45HLf7JBicgJOum72I39xst5djX0Hw60bgqNUNPC0vcqLGcASJCiqYZMMLiNTNTRAPHRY2nJS2ZGqERwBNTeITajhQWjZZjcoDzuVPgsAKYsT7p3JUJTuzh2XwAVIzC+SYkWWmP4SWEFbgl3UwukSiNXmtxKhBeAFiYfu7eixQhvK2lz77C/vwjcxMbnbpPS/wUGSN8JNv9l1j37ib7Tcj2A5/uu1o4VA5Gsnc6OKjHGkHCZAiNWkW3l26o/anCvcNbqbBfcNdPu4tElWnG5jUGljQLjUCZ8I2mP4nEzCW51UL6LmVNTdzBGoyJH8HP5rQ2vTca+RoxyeqpSfHHf8AlFHpi88N/QUZ8TT6/r7IiudLY5N/yQNGpEg9f19lyHxwdJHbqPhkbgfP9D5rdPyvypy8aDHl80LhnXMbIMYPyzKKuKqihRGp7pNzAAG5J6L1rsP2VODoPbXp0DWc8hxIFSacDS1pOw3t1VY/ZlkGJq1TiqbmsoN1U3lxIc+wLmM03EWk7et1farDIAcywg6ZcXefiA/R3K2aXEpcs4n1XVSjF44uvzyMcpczC0hTpNAbJ8PHiJJ+qr2b5Nhm4XThmDvmQWlt6lQk+IO5Iv6D2RYww1AkmwIHFyOvut4eGjieTIJ+vyWqemhJHC031DPgdqVr7lHwVWph60VWFmoT4hHuPLf3lWbB5kJ36Kt/tAq1g5jjTig2Q14IdLnRIMXbsN/NVzC50WEdNj6LjZ8W2TR7TS5vWxRm/J7FQxaRdpMdLmtG5I+qhwGO1NBHTf7pTjKurEtnYQqEaaLk2pDT0ifkqp2ey+hTq6mtcKj93cRIJAjqndSv4SB0+y7yDKgyHEzeU0J1YHDyXDCM8IRlEIXCbIsPSMCJKlMEJbXpR6I51ZDVakqEaKxnzNTHN4II+K8+y7JWOgPYIPh229Oh9F6bmdKQquKLhUa0MloJJPF5KsgX4pUmhVkuVuAcxxnS4gHqBt7qu9rcMKbmvPWPjf8AXqr1i6/dght3cwqnnDpBe67f4ul0HJWa5zvFTFeBzjRubK0YDFNeJFvI2Xn9dgZUbEhpu3UCCAek8dCrHltRzh4UGjJSmWqLLtoSujRf1I9EbTwx3Lj8SlFeF/IW4BRVWzst08O+bH2N/mpxRdy34XRK3BoFFlMwLbmLum5QQ5WLuAsUBZLg8OadMN3PIG3U3UVcQIsR6W9PXdGYg3mJ+nuk5xRL9BJbsDexJP8AD1Xoca2qkcHI3JtmZhQltMixgiWjTF7kT5EwlOcf4bPDufCAOB5ck+ZTjHYhl6YJqVGw4NZBgAeIOP8ACIvfoq7XkEavE99mNE6fOT0HzVUX75Qvs67uWmhkiuY8MpeKedcHqhMWNJB4P1Cd5zgy0gugk2dGwPF0Phauh7HlrXaXB0OEiR1CxTx7Z7WNHJcN0eTeR5LiMUYoUnPby6IYOoLzYfFXPA9gKOFc05ljKVEOAOhhBdH9TvLo0rjFdvaVcCnU/eaAbYdwWNH0NvSEmrjKDDnVMa55JLtWm/Q6tEkqx44x6af5MUc+ad74uP2Sv/ev0XrI+0GEAqYTACoaLXGo9zi6HEkNEar3gbAC3xa4asSTAAtudp43815qM2yvDv14alip0gEufBJ5kAgR6q45F2lwb8J3r6raZaXamvfLxcx4bkyIiFu0+bGse2TV/Y4/1DRZp5N+OLa+5YaYsNbwXcgDeOROwMfJc0qcus2xkki0f3Vbp9pqZpd82RTALhMbDr5oLF9p2DAVMQyqA92lrG2J1Ag6SzpAMzwrnKGON34v8GCOlzZJVtrmvyCftVx1emG0Yb3NXxNfeXFhBLDwCCWn3XnVLFEG6Oz/ALRVsa5rsQ4HQIaGjS1oO8AcmB8EtYzoQf11XFzT9SVnsNFg9DDGDq/NfJ6T2Qxc09MyQPkP900rYeX6vJUHsxmXcvAdt5/TzFl6dhQHgEbQsc1RvjI7oUXOhWXA0oAQWApgJoxwCrQW7DGPhYcQg3VkPVxCDZEg9+I81E/EpY/FKE4lRMfaMalSUHWw/IUbcQpRWTJiNCzG4MEbpLnOCb+71BEjSTA3MXsn+Jcq72gxgbSeOSNI97KeR1bRUcNg+8cC6XARp1XItYeysOW4cMiELlNJxAET6CSrLgspeROgj1gKxux0lHg4ptP4rQNxyfQomm4E+8BEtyqpNwI9d1NTyzR+FgHpClpiuR1TAEdUUymEuqYOXhx1AjzIHwFkxpvACVgJThGnhDYjKWm4kFFMqSiGtQFaK87AvHCxWHu1iIm1FeqmTz7cJdiMIypUAe2YNpM8ST9PgjnmDb22Q7bPkDrf+L48clehR5t9kDCKTv8ADa1jRsIAnfpwRa/UpTnmE0PNRv8AwnWBG7L+NvlxCZvdeZM9RxEkRZTUMQBIc3U124cIBHHoQbykzYtytdm7Qax4J+7mL7RVs0aXMBLQ2mRfkunYRwq0zBVNL3NaSwbjloO116ZUwbWMOkamO67HyvseoSfMAKGHq06U6n+J1vw8aQPj8Vy555Tn7/B6iX07EsSlgV3z/wB/RQK1MgXBjiUJVfqs748q+YDI+9dTc61Km3W6f4iSTptylOaZTSNQaTGvxAgRDY8kWntt+TC9M3klCHgqjmuG+3XgqJrQVdcz7GmkGFlaS8AkOAtOwt6JTjOyVcSWhj4/lNz7FTY7pdlTxyUN7XHyI/FESY3iTHrC4aUTXo1aRioxzf6gRPoeVCQ0+SVprhlaafKOSVqVjmEeYXCAQijiSLG6u/YftLD+5qGx/AT1/lJVAXQeQQRYjnzGxQasKPorD1xCnOJVC7K593tEaj4hY+oT443zWOXDNEY2OamLQtTEpW7FoerjktliiM34iFH+8pQ/GjqoXY2eUbGUR43FqduMVcbivNZTxFSqdFBurq6+lvqeT5BRWHYvI5zLMWtYSTsqrh8PVxb5aDpB6WHmSrTQ7JtIBrOc876dm+hA49VYKLWUgGgaQLQBAHwT9CL7EWS4CnSaGjfk8k8pyGJa/Gs/C6/n085WmY7SQCf6XfzevmipAcWNWR0XWgINmKm/xUzaiZMqkiQ0VBUwgU7KqmITFTtC8UQNx7rqIIhEPMIaLoNBTYUAsUOtYgG2VZz5Pl+tlxVJt+t/yCAyd9R1FjqrS1207B0bR62RZcJI34+K78ZJpNHnpwcW0yAwC4kA9J+nw4XDXxxN5te5iJHJXbweDe1xHO9+J6oesbiLADz32DRa/qrExKCKWJcwyyOpa7xNtw7j8kLj6ra75nunkCbE049d2z4reSyp+GNhpvvJkRcjzQVUD8Xl1Ib4YEu+IVGbTwydo6Oh+oZ9LK4Pj4fQViadRuHewgRV0hrx+AiZs4denqhsDghUxDWvHh0jpYAXj4LmhXeDLXODSCb/AIYA5ZttA32MqXB4ljSdQfTIkHSAWFztoYbxY3BWKWnnCq5R3cf1PBmjLd7Jvz4fgjzfM9T6ro/CZaG3sIa0eXwSjK84eHEvE2PtPAR1XBk0ydIcCdRNMyQBtINwbJZVe0T3bo2Hi9huOVNNlisu6fFD6/BJ6ZQxtNcLhj+nm7DZ7bREESDO8qHFZTgapk0w0m3h8Bk9Ysl9NkO6gXJmdvL4qA1WyXOO1zuLcNC63qY8ndM8vLSZcT4TRzX7GUi4ilXI8nAOuZgSCOISzGdisQHEM0VP6THE/wAUIl1dwcXgm5J6wpaOaVm3J87benSIWH08cvHb/wAOj74rvqP7kyuYnIsTTnVReI5AkfEJe9pBggg+dl6JR7RVIvMfPzWn9oGv/HTYT5gH7JpaOHiX7RmWpyruH6ZUuz2Z9y+CfC75FXmjjw4SCkrsRhHuINBpHkNPrdpCPwGGwndVHeNhBbpDXEgk7iDPqublwJyaT6Oxi3LGpPzXHnkJq45C1cZ5rMJgqVR4b3j2ySBs4CLzEX+KX4zL3te5rarXBpI/CRMH1VHoNKy/ndt89hJxKkw2uo7Sxpc7oOPU7Bc5TkNWtU06xpH4nAcdBJ3V6wuFpYdmhgAjc8nqSeSkcaA2068ijKuzhdfEGejGnw+55VtwVFtNoa0AAcRCUszNrRM8x84+607OADE7/IjcfropuRHBvse1KqWYyuNybfRLH5wL36fNDnFseQC7fYeQ3PskbslbTp+Oc5/h/DcfnHzTGnWtB/2QtGmXRp8LBsTu7z8ht8VLUohu7p+CCQXKw6nX80XRxHmq8apGxXTMdCikBxsttGsie8VVw2YowY8qxTKpYxy560Eso4uTdH03prK3Fo7hYhKuYMaSC4ArFBbDsvyvXhmsNrSD0PBVQxtB1N5Y4QW26e/SEw/9UVdAawBoAiUsqYp9Qk1DqPVdSOphFpHMyaeUrZADe35cRf5qF9z0BIkjdwuOvT6KV9L52+PP2UDjzbkjoNg33staknyjG4tcM4LpI4uXf0tF2mept8UvrcmJkyOTGwGmdtkSWfQujcgghwvzwPdRn+IeYFgCRMnTPCewpEdN2k6nW/DvBPA/Ff12WF2+qQLEkROqYAHtytap0HkEGJI3J5i4Ej3lbYSAJkWk8kxMyTYDb5qWNQPWoxJG7SbNJOgkRAPW8yu6r3OnWBVgzLgCbjcPBkb2PPsthgg6oIaHECbTJBJI4gHiPJRmpIkgR4YBF40mLzpGxKVxi+0WRnOPTB8Rh6J27yk/aAe9G5JvYzxeVG/DyQ2nVa9sxe3oPFzed0U5lridgJJiTA1cdJ59VH+7yXbwIa08atpsAIniLKiWmi+jZDX5I9uwZ9BwgGkY8h8OvUIOpiRvpIbB6R8/RMO4IY4yQAYBBgCB+IuFzE7AXUhfVcA3WXQXSCQ4OAmN+NunKr/jzi+JGh6+E17ooUPxAs2bC+0eY+y3SqtJsRtA6ni8+yLdTcJkMI3gsYJEXN/FaPe6i7seGabGw0mwIJgQQDrG0c9U1515srUtPJ8qjilgwLTJ8vr0RGaUmgtYwghgHi6vdd220bKPCkiT3TSSIgF4PPEzPPRcsoAEHQSAb3IiOsjrPw81l9PKl0bpajTOSe7r7GmB9GnqDv8AEcYAvLWi5PlwtZaKj3sZIJc6IPnvI9FFiBN9Dr9XA/C1wucBmHd16dX+U7SNog+6ScZ11QFkxLmMrs9by/L3UqelkC3ie7k82G6rGeZk6k4hzg6eRYeiIzXtlT7mWOB9F5/jMY6q4vcbcX3WZQtclkG0+OxjiM4Ja4A3P5f2UTce9zoBvIN7eR+qXUKP8R/RRNeqO7jk88/r8k0YLomVyStshzHGVmEzYGIPB5t1RvZ7Fudqc03aBM3IBMWHSYQ+FxttD2h7P5XXE+XI9Qp6lKixve0O8Y/locHNI5sRP1VvpIx+syyfvlV3/N0+UR9Vjaxbu5xPmZQmGxzXUu8qMIJMaQAQSAC5wk2Anb1TrK8po1HtDwYPRxHop/FTVxYP5u11KIOzMRytOxgPKe1+xNAnwvqj/M0j5tQp7CtNhXeD5hrh8oWb0jStVEXUcXCY0cbKGxXZKvSuyoyoOl2H2BkfNLXufTMVGOb6iAfQ7FJKDRbHLGfRaKGKRv79paT0BPwVWw2NCnxOata2CbmYHWyCuwySoo+bZo+pWqP1G7useQWJTUqXNhuevVYt6OeersedOm0LdJq2sWcIUxkhDYjCbxH62WLFbhyyi6RVlxxkuRfUYRIFjf72+MKA77QBePIA6T6hYsXXTOdQMaVmjkg73kkBpPlAldPZN7wTAnci2keWy0sRRDkjWCTwQHneQOAOLyZUGsgiSRYA34gguMc+I9VtYoMjQEgzGzhMDhwDiCLiCJHupww3MCLg8anAFxmDsRJ9lixPEWR3Tw5kDlpADSGkxz4rcD5oSrWGlpcZkfytMl0AxuAZBusWIvoEeSOwIvpdqP8AC0Egg3GkbbWJXVFuxvaTM7uvdwvNgVtYlHkqRy2m3SNUkQQNi4FsSASPMHccrp22qXBoI/lLbwLtNxcDad1tYiK+rFWZ4kCWkzBO8yCIB8iLJHUqF36++6xYsOV3KjdiVRNd2f1+vNdU3keUrFiraRamwoVbbRA24k/Rc6ZmePtufisWIKCT4HyZZSSsxjUbR+3xssWJ4ozyGOVUu8p1GARUZ/iNM2daC09LDfrCtORMcG4cutrpsePQ2HyCxYgnVr+yvIui5nFaRZcsM3O6xYsq5Za+EcVAttYCIIBB4IkfArFinTB4F2L7M4dwlrTTd1YYH+k2+SrGa9nntu1wfE/9pjmxsVixVtKy/Hkkl2eZ4vwvcOjj9VixYrkwn//Z"/>
          <p:cNvSpPr>
            <a:spLocks noChangeAspect="1" noChangeArrowheads="1"/>
          </p:cNvSpPr>
          <p:nvPr/>
        </p:nvSpPr>
        <p:spPr bwMode="auto">
          <a:xfrm>
            <a:off x="10447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sp>
        <p:nvSpPr>
          <p:cNvPr id="1032" name="AutoShape 8" descr="data:image/jpeg;base64,/9j/4AAQSkZJRgABAQAAAQABAAD/2wCEAAkGBxQTEhQUExQWFhUXFxcXGBgXGBcVFxUXFxgXFxQVGBcYHCggGholHBcUITEiJSkrLi4uFx8zODMsNygtLisBCgoKDg0OGhAQGywkHyUsLCwsLCwsLCwsLCwsLCwsLCwsLCwsLCwsLCwsLCwsLCwsLCwsLCwsLC8sLCwsLCwsLP/AABEIALcBEwMBIgACEQEDEQH/xAAcAAACAgMBAQAAAAAAAAAAAAAEBQMGAAECBwj/xABAEAABAwIFAQYEAwYEBQUAAAABAAIRAyEEBRIxQVEGEyJhcYGRobHBMtHwBxRCUnLhI4KS8TNDVGLSFhdTg8L/xAAaAQACAwEBAAAAAAAAAAAAAAABAgADBAUG/8QAKhEAAgIBBAEDBAMBAQEAAAAAAAECEQMEEiExQRMiUQVhgZEUcaHw8TL/2gAMAwEAAhEDEQA/AF7wAb8rO5nZacNQnou6KqEo4FCAoolGPusYwQoQiosuiRZcU3hdgIWECrTqsicNVmxWqz4KgHVKMkEveAQI3XFZl1IwiLqSjRNR2lokooV8Apwbnw1okleg9k+xDaYD6ol3Q8KPs5ljaTg5wk/Qq0UMxd3ga4AN6q+Ma5ZleeMnS6C8RQDKZLWAkCwAXmmY1Xuc4uFj5QAr3nnaJtFpPw/2XknaLtA58gbk7DqUHOy3Yr4BMwx7WO0tu7r0S2pUdUrAEzF1wMP3Y1VT4nbNXWW1yXuMQEqZY4oPzDEBjN1XaAFdzWgzLr+gK47TY8nwN5su/wBn2EIrOc7+EfVRIL4Vl+o0Q0AdAuHtBRTKLjfhE08F5Ku+SCPGVAxpPRVh+ducZbICu/aHL3fu9QjoqBlNMvhsBPFgaRmJxZIiT5pbrLSHi8Qb9QrZicngHZDYPI3VTpYJ6ngepRbCl8Cyriaua16badPQ9g8T58LW8uJH05V9yrsVhqbYOuo7l7nOaCfJrSAEf2dyGnhqehouTL3cvd+Q4CeNaAq5ZHJ8F8MUYortbsBg33NMg9Q9/wCaAxf7KsK+4qVmeQLT9Wq7B633im5kcUUav+yyg8Naa9aG2H4P/FQH9kdAbYiqPUMP2C9CD10HqbmLVHm7v2S0/wDqan+hq5/9o6X/AFNT/Q3816UXLFNzJyecN/ZJh+a9Y+mgf/komj+yvBjc1nerwPo0K+krmSpuYaKcP2bYD/4nH/7Kn/ktK4ysU3MnB53QbBI4K7eDwF23dSEwUSkjp0lupA5XNR/CjLULIkacVNRlRnZZ3hhAY5xYIuhRWUlfV6hCspumwQCM6HigDcq6ZFgu6i0uO6qWFHdAEiXK6dmqJq03Pc/S4bLRiilyzna71JxSx/PI2cRwPUJbjM2FEFzrk7DohsxzI05JMfdUvM8wdVdvb6J8nRl0tyyJVVG85zV9ZxdNvoostwQN4k9eiV5ljywaKYnq5WrKQ3um6SJIv91RR17KVm2ZNbXLdOrSIHqo6VchsclFdo2MFeGAWFz1KAxLtFPUdzsoh/As7s1K4AvC9L7M9mhTbqd+J10i7HZG4gVHNi8idyr01jxHRCTAwnug0LmniOgUzagO912SG8JQEFRpe1zXCxC81qZdWoVXBtNzhq8OkEzO2y9Mr14jqVjHj3UUqHjBvnwV7KsgqO8WIMc6Ab/5nfYfFWGnSaxsNAAHAELT6iXYzFxylcr7NEMddBdXFhpQz8yA5VXxOdjXoJvf3CCxGNJiFW5GlYl5LhXzUDlAU8/kSL/qFVcdjvCRzCX5fjD3JAPia4g/UIpug+nFcM9OweaTuQmbcSCN1Qcrw9TQ1x546Jvh61TVHCm9iSwp9FpGIClFRKcKwm4PxTCmLKxGZxQTK1qUbSocTiQAoKTmqFiRvx91pQlCCURThwEbhS08ETvsicPh2tNkzKBfUoqMU5TWuRtCzDYVxvEBAIvGXucphl8C6etomF2cPaSQoSytUjJ06Uwy/L9TjYADlTVMdSb+EF5/7RIPo7YnyCSZt2mNMw1jAeQ52o+4bafIlNGNsDbrgkxVQd4RuAYHsnNLOKdGidi47DmV5nmWfucSfC35R6bpPWzWrVdpY9zieACVa4ixXkumOzEvJk73hDYHEM1S8jSOv5cpNgsrrxL5E8cprRwJ4CCdA9GNtpcs4zauDPdiyV4DEPDrOcI4mysuHywkwQfYj7/mpv8A0oXyadTxfyvEH4hCU0y2OOkVp1UTLvUp32Zyj94f3tUeBv4W9fMoB/Z6uKoZUaWt3ncH0IsVc8te2m0NGwsluiMd0a7QIAAAUlU6hZKa7puFvD4/TYpAMMouIOyK78O9VBRfaRsUPPj8KlABs2rlul3AJB9Dz8vmtU8Q5w8DoPBIkKXtE+GNdHhBh3kCNz5ce6T5NXAOmbDb04VU+JG3ArxneMz99Lw1m6ejx+A+/HukWaZ1P4TKt+OotqMIIkFeWdpcmNN47skNLgCBxJiQiopvst3bVdBmXYKriq2qnfTzxJ4ReMp1aYBcyJMWM3T7s7XqUaYDJY0CzW02EH+p7huu8xxpqMe6rTYHAEh7bccjr5rUsUNvJj/kZN3B5/jc2AJFyQY90Bhs0c2pqAtyOv8AdL5kydyZPunGW9msVXAdSw9R7dtQbDT6OdAKTZFFrySfJespz1j6BdcBh22k7x8+FcshbTewGNxPkZVQ7O9hcVTYe/FNrZDtGqXHq06RHA5XolJrWMAAAsLC0KhKpFssicV8m20wNtltzkDWxYHKCxGZwmTKdrYwr4oAKu5nmUTdC4/MxBuqjmGZFxgFMSqGz82Mm62qycUFpSiWewfu8rqnSaLCEAce47BapYZ5MzCZsy0NxQHRcYslo8KylUDREyUPUrlxgfAJeyCrGZjUb4RJceB9T0CAr1nAaq1Qx/KxpfHvZoTTHVqVJjpI18lwuSbTfcfJee5nmT6hInwAnyt0st+PBGMd2T9FM5SbqH/f0E5lnUzpc8N8yCTHQgCPb5pA6o6pYWHVaqO1G+wiAOFp9UgWt+vmVXwXO2dDDMbuQfM/qSrP2Sw7Q6QALe48xI9fgqlSdJvt1d+Ss/Z15bYX9bR7pZEH+Y1g0yZPtMcT6eS6wb5MgdCBLTH3UeY1GGBtETuR8UVl+F5H2KqY8Sz5dTY6DF+lk2GXsO1jwk+VUCOI8xsrJRaYVTQ+4Eq4MOEOAKQ5j2ecJNJ0/wDa77OCtblxVbOyCAzzeniKjavc1WFpP4SDqB+SLOHAMuKcdosqL9FSn/xKbg4DbVB8TfcLzzPM3c7GOaJbTY4GDIkwDsfOfdWLkRovTsWxgglRtzZk2VZq4sObqBkoWpiuigu0tWOzmLCI5lV6mAx5c0+EnblhPA6j6IN+L1COUC+seqEo7kW45ODtF5FY6JSDE4fvqzWEcgm3Db/ZOezOI10913VA7+/A+Z/2VUP/AKVm6b9rob4LD6KTiGmObddkEcip1ARWJ0mQWgxIO4cQi3Y1oe1hNo4PPH5rvOKTBTL6chwE7kz7FaNRkfSMOnxruXkzA5bhKWnuqFJpbsQxsjzneU+bibCLBUnJ8xBfc8SE/wARmDWixWRTvs0zxU6QbXxIG5STH5oBN0szTOLbqqZjnEcyU/ZFCux1mGcRyq9jM+vuktbEvqHlcdwf4k6gR5UlSCMVmjnWCBLij6VNvSF07CgbXViRnc7FRlYj9I6LERbPWW1RwunVyge8GyIpukJKEB31HFGOxgo0iXSDFyfkAi8Nl8MNRxAHE/Uqq9qsxo06TiasuizNJ+EzaevRatPcHur9heGGWNTbS+xUe1WZPrPgvLxMN258wL29vXdLcQ6LDYfX9fVWr9neEo1qdaq9jKlXWQGuAOgQCIBsJvdO8mw2CxdZ+HqUBSe1jnERoMtiWy0gzF0+bJuub4NOH6btwxluSvo81dgq3dGv3b+5B06w06NXTUpcRltemGmrTLA8S3W0guAi4Jidx8QvdOzWMoMwbMPTpDumTZ976y46p/FebpV+0HIhmVEV/wB7bRFHUAC2Q4kCZcHC3h6LBPLLG7kvbfZbk0GSCdr/ANPFqcT0KuGQUBo8Rd16fa/xVMyoBzvESb8fZXfB6dMR5jqB1BWlmBhLWiRA8PnJn8lYcrdYTt9OhSSgYPi+PB6FM6dXTcH1/JVtDF0wFvQiUya6Ljn9BJ8sqf4Y9LfUI/Uq2QJcQhjZ1lt5UDqkCSgiAWaYzSQRwbrMRkOHxcOe3x6S3WPC6HC4JG49VW8ViXVahaNgZPsm2WZjFuijdMZRtBruwuGMWcP6TH9kfgux+Dp/8oPPV/j+Rt8lNhcZKkxOIgKNkS5Oq2TYZwINGnH9DfyXk/brIW4eqDS/4b5gb6XDcT0XqDMSSFTM7wT8W5zBAax1idyYufsopDbSs9mKr6Z1EHQeeJT+vTNWqA0xqG/QiSuc9wTqNJpMRZojYeqH7F1nvxDtezabjY7mWwhsbmjQpKOO/gHxOX928Co8SSYg3MbwNyuauZPEgOOngG9kF2gx/eYpxZ+GkDSaepB/xD/qkf5UKK/kmcVZQ8kqRG2s+m6Q60+kJlVzbwyTdKK1IlDmjHCSWJPoshqGlUuTp1apWfpZuTbgeajfgtJIcZcLeQTTIS3vgTaGn7Iat4nu83E/NW7UkUyyuUqAHUSCiaNMkQQjKdMRBXfcR6KWKLDhoKlpNhMWUF2cJ0UsAF+7ArEeMOVilgLBVcBtumGXHS3UfYIQUwUZX8LI6D7bLXpce6dsyarJthS8kfbDN3NpgMEAANBP4Yhut8bne0dV55nlF7mOe+mXNAEEkywfzENGkEztwrvmdPvdJdsAJHVwER1IBHx9FVO1GOfTY5jKjNBBBYDPy67XUqm7O1KCliTj0kuL+xV8hxj6Dw+m6HSb8Fs7EchepdnO0OCxMGuzTix4aVpDnGzYcN9zY7SvJ2NgR1gfZEUMUaL2VWwXU3h46S0ggelvmqZpuNJmfDqZY/bft+D1/OcRTbSFIGHvMN07yTcfHgobtXicEzLXMbVHfNY4NBJkui7SOSb8WVIp/tBc3FnEuwzHPdceKzZ3IGmNXmqznGaVMS/U7wtDnEAXiTJk9VmyRnlnFvhLnw+Tr6n6jjli2wb+f7b7/C/0zAUtLgfgrLg8Rb0/U+irlCvAkhTYTGwRxt7rX4OB5LbSxXiA2nb7rdXFGm8EzpuD6bShcFltesDUpUnuY0eJwEhsXPrboj8G9tRmhw4N/VJJMkZJ9MvuTVw5jSOgKb03T7wqR2NxGmm5hM6XED04+UK2YWvJKpY4zpslAZ2/S0gb/oo3D1Uk7SVtI6/q6MexWAdncBHeO6/PdRZBmFHEPqtpkEtNvOAJPxkeyb5R4aUnkfb+6857E4sUsQ6nTIc54c6QSS3TJLXD5fBNVtsidcHquDporEUSWlc4UWBj5ymdMSEjDZXG44NaQVFgqYInqSZRucZG17tUkCbwYlTMoBoAGwSpOyyUk1wV7tkIwrvRx+AkfReVVsQTpLSQeoJBHuF632og0HA7DeNwOSPZeQ4StRdYEgcG30Vi6LsXKojo5vpdo0ggGDPPVWCnSa5oey45HLf7JBicgJOum72I39xst5djX0Hw60bgqNUNPC0vcqLGcASJCiqYZMMLiNTNTRAPHRY2nJS2ZGqERwBNTeITajhQWjZZjcoDzuVPgsAKYsT7p3JUJTuzh2XwAVIzC+SYkWWmP4SWEFbgl3UwukSiNXmtxKhBeAFiYfu7eixQhvK2lz77C/vwjcxMbnbpPS/wUGSN8JNv9l1j37ib7Tcj2A5/uu1o4VA5Gsnc6OKjHGkHCZAiNWkW3l26o/anCvcNbqbBfcNdPu4tElWnG5jUGljQLjUCZ8I2mP4nEzCW51UL6LmVNTdzBGoyJH8HP5rQ2vTca+RoxyeqpSfHHf8AlFHpi88N/QUZ8TT6/r7IiudLY5N/yQNGpEg9f19lyHxwdJHbqPhkbgfP9D5rdPyvypy8aDHl80LhnXMbIMYPyzKKuKqihRGp7pNzAAG5J6L1rsP2VODoPbXp0DWc8hxIFSacDS1pOw3t1VY/ZlkGJq1TiqbmsoN1U3lxIc+wLmM03EWk7et1farDIAcywg6ZcXefiA/R3K2aXEpcs4n1XVSjF44uvzyMcpczC0hTpNAbJ8PHiJJ+qr2b5Nhm4XThmDvmQWlt6lQk+IO5Iv6D2RYww1AkmwIHFyOvut4eGjieTIJ+vyWqemhJHC031DPgdqVr7lHwVWph60VWFmoT4hHuPLf3lWbB5kJ36Kt/tAq1g5jjTig2Q14IdLnRIMXbsN/NVzC50WEdNj6LjZ8W2TR7TS5vWxRm/J7FQxaRdpMdLmtG5I+qhwGO1NBHTf7pTjKurEtnYQqEaaLk2pDT0ifkqp2ey+hTq6mtcKj93cRIJAjqndSv4SB0+y7yDKgyHEzeU0J1YHDyXDCM8IRlEIXCbIsPSMCJKlMEJbXpR6I51ZDVakqEaKxnzNTHN4II+K8+y7JWOgPYIPh229Oh9F6bmdKQquKLhUa0MloJJPF5KsgX4pUmhVkuVuAcxxnS4gHqBt7qu9rcMKbmvPWPjf8AXqr1i6/dght3cwqnnDpBe67f4ul0HJWa5zvFTFeBzjRubK0YDFNeJFvI2Xn9dgZUbEhpu3UCCAek8dCrHltRzh4UGjJSmWqLLtoSujRf1I9EbTwx3Lj8SlFeF/IW4BRVWzst08O+bH2N/mpxRdy34XRK3BoFFlMwLbmLum5QQ5WLuAsUBZLg8OadMN3PIG3U3UVcQIsR6W9PXdGYg3mJ+nuk5xRL9BJbsDexJP8AD1Xoca2qkcHI3JtmZhQltMixgiWjTF7kT5EwlOcf4bPDufCAOB5ck+ZTjHYhl6YJqVGw4NZBgAeIOP8ACIvfoq7XkEavE99mNE6fOT0HzVUX75Qvs67uWmhkiuY8MpeKedcHqhMWNJB4P1Cd5zgy0gugk2dGwPF0Phauh7HlrXaXB0OEiR1CxTx7Z7WNHJcN0eTeR5LiMUYoUnPby6IYOoLzYfFXPA9gKOFc05ljKVEOAOhhBdH9TvLo0rjFdvaVcCnU/eaAbYdwWNH0NvSEmrjKDDnVMa55JLtWm/Q6tEkqx44x6af5MUc+ad74uP2Sv/ev0XrI+0GEAqYTACoaLXGo9zi6HEkNEar3gbAC3xa4asSTAAtudp43815qM2yvDv14alip0gEufBJ5kAgR6q45F2lwb8J3r6raZaXamvfLxcx4bkyIiFu0+bGse2TV/Y4/1DRZp5N+OLa+5YaYsNbwXcgDeOROwMfJc0qcus2xkki0f3Vbp9pqZpd82RTALhMbDr5oLF9p2DAVMQyqA92lrG2J1Ag6SzpAMzwrnKGON34v8GCOlzZJVtrmvyCftVx1emG0Yb3NXxNfeXFhBLDwCCWn3XnVLFEG6Oz/ALRVsa5rsQ4HQIaGjS1oO8AcmB8EtYzoQf11XFzT9SVnsNFg9DDGDq/NfJ6T2Qxc09MyQPkP900rYeX6vJUHsxmXcvAdt5/TzFl6dhQHgEbQsc1RvjI7oUXOhWXA0oAQWApgJoxwCrQW7DGPhYcQg3VkPVxCDZEg9+I81E/EpY/FKE4lRMfaMalSUHWw/IUbcQpRWTJiNCzG4MEbpLnOCb+71BEjSTA3MXsn+Jcq72gxgbSeOSNI97KeR1bRUcNg+8cC6XARp1XItYeysOW4cMiELlNJxAET6CSrLgspeROgj1gKxux0lHg4ptP4rQNxyfQomm4E+8BEtyqpNwI9d1NTyzR+FgHpClpiuR1TAEdUUymEuqYOXhx1AjzIHwFkxpvACVgJThGnhDYjKWm4kFFMqSiGtQFaK87AvHCxWHu1iIm1FeqmTz7cJdiMIypUAe2YNpM8ST9PgjnmDb22Q7bPkDrf+L48clehR5t9kDCKTv8ADa1jRsIAnfpwRa/UpTnmE0PNRv8AwnWBG7L+NvlxCZvdeZM9RxEkRZTUMQBIc3U124cIBHHoQbykzYtytdm7Qax4J+7mL7RVs0aXMBLQ2mRfkunYRwq0zBVNL3NaSwbjloO116ZUwbWMOkamO67HyvseoSfMAKGHq06U6n+J1vw8aQPj8Vy555Tn7/B6iX07EsSlgV3z/wB/RQK1MgXBjiUJVfqs748q+YDI+9dTc61Km3W6f4iSTptylOaZTSNQaTGvxAgRDY8kWntt+TC9M3klCHgqjmuG+3XgqJrQVdcz7GmkGFlaS8AkOAtOwt6JTjOyVcSWhj4/lNz7FTY7pdlTxyUN7XHyI/FESY3iTHrC4aUTXo1aRioxzf6gRPoeVCQ0+SVprhlaafKOSVqVjmEeYXCAQijiSLG6u/YftLD+5qGx/AT1/lJVAXQeQQRYjnzGxQasKPorD1xCnOJVC7K593tEaj4hY+oT443zWOXDNEY2OamLQtTEpW7FoerjktliiM34iFH+8pQ/GjqoXY2eUbGUR43FqduMVcbivNZTxFSqdFBurq6+lvqeT5BRWHYvI5zLMWtYSTsqrh8PVxb5aDpB6WHmSrTQ7JtIBrOc876dm+hA49VYKLWUgGgaQLQBAHwT9CL7EWS4CnSaGjfk8k8pyGJa/Gs/C6/n085WmY7SQCf6XfzevmipAcWNWR0XWgINmKm/xUzaiZMqkiQ0VBUwgU7KqmITFTtC8UQNx7rqIIhEPMIaLoNBTYUAsUOtYgG2VZz5Pl+tlxVJt+t/yCAyd9R1FjqrS1207B0bR62RZcJI34+K78ZJpNHnpwcW0yAwC4kA9J+nw4XDXxxN5te5iJHJXbweDe1xHO9+J6oesbiLADz32DRa/qrExKCKWJcwyyOpa7xNtw7j8kLj6ra75nunkCbE049d2z4reSyp+GNhpvvJkRcjzQVUD8Xl1Ib4YEu+IVGbTwydo6Oh+oZ9LK4Pj4fQViadRuHewgRV0hrx+AiZs4denqhsDghUxDWvHh0jpYAXj4LmhXeDLXODSCb/AIYA5ZttA32MqXB4ljSdQfTIkHSAWFztoYbxY3BWKWnnCq5R3cf1PBmjLd7Jvz4fgjzfM9T6ro/CZaG3sIa0eXwSjK84eHEvE2PtPAR1XBk0ydIcCdRNMyQBtINwbJZVe0T3bo2Hi9huOVNNlisu6fFD6/BJ6ZQxtNcLhj+nm7DZ7bREESDO8qHFZTgapk0w0m3h8Bk9Ysl9NkO6gXJmdvL4qA1WyXOO1zuLcNC63qY8ndM8vLSZcT4TRzX7GUi4ilXI8nAOuZgSCOISzGdisQHEM0VP6THE/wAUIl1dwcXgm5J6wpaOaVm3J87benSIWH08cvHb/wAOj74rvqP7kyuYnIsTTnVReI5AkfEJe9pBggg+dl6JR7RVIvMfPzWn9oGv/HTYT5gH7JpaOHiX7RmWpyruH6ZUuz2Z9y+CfC75FXmjjw4SCkrsRhHuINBpHkNPrdpCPwGGwndVHeNhBbpDXEgk7iDPqublwJyaT6Oxi3LGpPzXHnkJq45C1cZ5rMJgqVR4b3j2ySBs4CLzEX+KX4zL3te5rarXBpI/CRMH1VHoNKy/ndt89hJxKkw2uo7Sxpc7oOPU7Bc5TkNWtU06xpH4nAcdBJ3V6wuFpYdmhgAjc8nqSeSkcaA2068ijKuzhdfEGejGnw+55VtwVFtNoa0AAcRCUszNrRM8x84+607OADE7/IjcfropuRHBvse1KqWYyuNybfRLH5wL36fNDnFseQC7fYeQ3PskbslbTp+Oc5/h/DcfnHzTGnWtB/2QtGmXRp8LBsTu7z8ht8VLUohu7p+CCQXKw6nX80XRxHmq8apGxXTMdCikBxsttGsie8VVw2YowY8qxTKpYxy560Eso4uTdH03prK3Fo7hYhKuYMaSC4ArFBbDsvyvXhmsNrSD0PBVQxtB1N5Y4QW26e/SEw/9UVdAawBoAiUsqYp9Qk1DqPVdSOphFpHMyaeUrZADe35cRf5qF9z0BIkjdwuOvT6KV9L52+PP2UDjzbkjoNg33staknyjG4tcM4LpI4uXf0tF2mept8UvrcmJkyOTGwGmdtkSWfQujcgghwvzwPdRn+IeYFgCRMnTPCewpEdN2k6nW/DvBPA/Ff12WF2+qQLEkROqYAHtytap0HkEGJI3J5i4Ej3lbYSAJkWk8kxMyTYDb5qWNQPWoxJG7SbNJOgkRAPW8yu6r3OnWBVgzLgCbjcPBkb2PPsthgg6oIaHECbTJBJI4gHiPJRmpIkgR4YBF40mLzpGxKVxi+0WRnOPTB8Rh6J27yk/aAe9G5JvYzxeVG/DyQ2nVa9sxe3oPFzed0U5lridgJJiTA1cdJ59VH+7yXbwIa08atpsAIniLKiWmi+jZDX5I9uwZ9BwgGkY8h8OvUIOpiRvpIbB6R8/RMO4IY4yQAYBBgCB+IuFzE7AXUhfVcA3WXQXSCQ4OAmN+NunKr/jzi+JGh6+E17ooUPxAs2bC+0eY+y3SqtJsRtA6ni8+yLdTcJkMI3gsYJEXN/FaPe6i7seGabGw0mwIJgQQDrG0c9U1515srUtPJ8qjilgwLTJ8vr0RGaUmgtYwghgHi6vdd220bKPCkiT3TSSIgF4PPEzPPRcsoAEHQSAb3IiOsjrPw81l9PKl0bpajTOSe7r7GmB9GnqDv8AEcYAvLWi5PlwtZaKj3sZIJc6IPnvI9FFiBN9Dr9XA/C1wucBmHd16dX+U7SNog+6ScZ11QFkxLmMrs9by/L3UqelkC3ie7k82G6rGeZk6k4hzg6eRYeiIzXtlT7mWOB9F5/jMY6q4vcbcX3WZQtclkG0+OxjiM4Ja4A3P5f2UTce9zoBvIN7eR+qXUKP8R/RRNeqO7jk88/r8k0YLomVyStshzHGVmEzYGIPB5t1RvZ7Fudqc03aBM3IBMWHSYQ+FxttD2h7P5XXE+XI9Qp6lKixve0O8Y/locHNI5sRP1VvpIx+syyfvlV3/N0+UR9Vjaxbu5xPmZQmGxzXUu8qMIJMaQAQSAC5wk2Anb1TrK8po1HtDwYPRxHop/FTVxYP5u11KIOzMRytOxgPKe1+xNAnwvqj/M0j5tQp7CtNhXeD5hrh8oWb0jStVEXUcXCY0cbKGxXZKvSuyoyoOl2H2BkfNLXufTMVGOb6iAfQ7FJKDRbHLGfRaKGKRv79paT0BPwVWw2NCnxOata2CbmYHWyCuwySoo+bZo+pWqP1G7useQWJTUqXNhuevVYt6OeersedOm0LdJq2sWcIUxkhDYjCbxH62WLFbhyyi6RVlxxkuRfUYRIFjf72+MKA77QBePIA6T6hYsXXTOdQMaVmjkg73kkBpPlAldPZN7wTAnci2keWy0sRRDkjWCTwQHneQOAOLyZUGsgiSRYA34gguMc+I9VtYoMjQEgzGzhMDhwDiCLiCJHupww3MCLg8anAFxmDsRJ9lixPEWR3Tw5kDlpADSGkxz4rcD5oSrWGlpcZkfytMl0AxuAZBusWIvoEeSOwIvpdqP8AC0Egg3GkbbWJXVFuxvaTM7uvdwvNgVtYlHkqRy2m3SNUkQQNi4FsSASPMHccrp22qXBoI/lLbwLtNxcDad1tYiK+rFWZ4kCWkzBO8yCIB8iLJHUqF36++6xYsOV3KjdiVRNd2f1+vNdU3keUrFiraRamwoVbbRA24k/Rc6ZmePtufisWIKCT4HyZZSSsxjUbR+3xssWJ4ozyGOVUu8p1GARUZ/iNM2daC09LDfrCtORMcG4cutrpsePQ2HyCxYgnVr+yvIui5nFaRZcsM3O6xYsq5Za+EcVAttYCIIBB4IkfArFinTB4F2L7M4dwlrTTd1YYH+k2+SrGa9nntu1wfE/9pjmxsVixVtKy/Hkkl2eZ4vwvcOjj9VixYrkwn//Z"/>
          <p:cNvSpPr>
            <a:spLocks noChangeAspect="1" noChangeArrowheads="1"/>
          </p:cNvSpPr>
          <p:nvPr/>
        </p:nvSpPr>
        <p:spPr bwMode="auto">
          <a:xfrm>
            <a:off x="10447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009" y="4005823"/>
            <a:ext cx="3862679" cy="2577695"/>
          </a:xfrm>
          <a:prstGeom prst="rect">
            <a:avLst/>
          </a:prstGeom>
          <a:ln>
            <a:solidFill>
              <a:schemeClr val="bg2">
                <a:lumMod val="25000"/>
              </a:schemeClr>
            </a:solidFill>
          </a:ln>
        </p:spPr>
      </p:pic>
    </p:spTree>
    <p:extLst>
      <p:ext uri="{BB962C8B-B14F-4D97-AF65-F5344CB8AC3E}">
        <p14:creationId xmlns:p14="http://schemas.microsoft.com/office/powerpoint/2010/main" val="4191425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3016625" y="0"/>
            <a:ext cx="8229600" cy="1143000"/>
          </a:xfrm>
        </p:spPr>
        <p:txBody>
          <a:bodyPr>
            <a:normAutofit/>
          </a:bodyPr>
          <a:lstStyle/>
          <a:p>
            <a:pPr algn="r" rtl="1"/>
            <a:r>
              <a:rPr lang="he-IL" sz="2400" b="1" u="sng" dirty="0" smtClean="0">
                <a:latin typeface="Arial" panose="020B0604020202020204" pitchFamily="34" charset="0"/>
                <a:cs typeface="Arial" panose="020B0604020202020204" pitchFamily="34" charset="0"/>
              </a:rPr>
              <a:t>מדיניות החיסון לשיתוק ילדים בישראל </a:t>
            </a:r>
            <a:endParaRPr lang="he-IL" sz="2400" b="1" u="sng" dirty="0">
              <a:latin typeface="Arial" panose="020B0604020202020204" pitchFamily="34" charset="0"/>
              <a:cs typeface="Arial" panose="020B0604020202020204" pitchFamily="34" charset="0"/>
            </a:endParaRPr>
          </a:p>
        </p:txBody>
      </p:sp>
      <p:sp>
        <p:nvSpPr>
          <p:cNvPr id="3" name="מציין מיקום תוכן 2"/>
          <p:cNvSpPr>
            <a:spLocks noGrp="1"/>
          </p:cNvSpPr>
          <p:nvPr>
            <p:ph idx="1"/>
          </p:nvPr>
        </p:nvSpPr>
        <p:spPr>
          <a:xfrm>
            <a:off x="581891" y="938542"/>
            <a:ext cx="11050385" cy="4649458"/>
          </a:xfrm>
        </p:spPr>
        <p:txBody>
          <a:bodyPr>
            <a:normAutofit/>
          </a:bodyPr>
          <a:lstStyle/>
          <a:p>
            <a:pPr algn="r" rtl="1"/>
            <a:r>
              <a:rPr lang="he-IL" sz="2400" dirty="0" smtClean="0"/>
              <a:t>בשנים</a:t>
            </a:r>
            <a:r>
              <a:rPr lang="he-IL" sz="2400" dirty="0"/>
              <a:t> </a:t>
            </a:r>
            <a:r>
              <a:rPr lang="he-IL" sz="2400" dirty="0" smtClean="0"/>
              <a:t>1949-1953</a:t>
            </a:r>
            <a:r>
              <a:rPr lang="he-IL" sz="2400" dirty="0"/>
              <a:t> </a:t>
            </a:r>
            <a:r>
              <a:rPr lang="he-IL" sz="2400" dirty="0" smtClean="0"/>
              <a:t>פרצה בישראל מגפת </a:t>
            </a:r>
            <a:r>
              <a:rPr lang="he-IL" sz="2400" dirty="0"/>
              <a:t>שיתוק הילדים </a:t>
            </a:r>
            <a:r>
              <a:rPr lang="he-IL" sz="2400" dirty="0" smtClean="0"/>
              <a:t>(היו </a:t>
            </a:r>
            <a:r>
              <a:rPr lang="he-IL" sz="2400" dirty="0"/>
              <a:t>1,621 מקרים כאלו</a:t>
            </a:r>
            <a:r>
              <a:rPr lang="he-IL" sz="2400" dirty="0" smtClean="0"/>
              <a:t>).</a:t>
            </a:r>
          </a:p>
          <a:p>
            <a:pPr algn="r" rtl="1"/>
            <a:endParaRPr lang="he-IL" sz="2400" dirty="0"/>
          </a:p>
          <a:p>
            <a:pPr algn="r" rtl="1"/>
            <a:r>
              <a:rPr lang="he-IL" sz="2400" dirty="0"/>
              <a:t>ב-1989, הוכנס לתוכנית השגרתית בארץ מתן חיסון מומת לפני החיסון החי המוחלש ומאז לא אירע אף מקרה שיתוק בין מקבלי </a:t>
            </a:r>
            <a:r>
              <a:rPr lang="he-IL" sz="2400" dirty="0" smtClean="0"/>
              <a:t>החיסון.</a:t>
            </a:r>
          </a:p>
          <a:p>
            <a:pPr algn="r" rtl="1"/>
            <a:endParaRPr lang="he-IL" sz="2400" dirty="0" smtClean="0"/>
          </a:p>
          <a:p>
            <a:pPr algn="r" rtl="1"/>
            <a:r>
              <a:rPr lang="he-IL" sz="2400" dirty="0" smtClean="0"/>
              <a:t>ביוני </a:t>
            </a:r>
            <a:r>
              <a:rPr lang="he-IL" sz="2400" dirty="0"/>
              <a:t>2005 הוחלט על שינוי במדיניות החיסונים </a:t>
            </a:r>
            <a:r>
              <a:rPr lang="he-IL" sz="2400" dirty="0" smtClean="0"/>
              <a:t>ונוכח הסיכון האפשרי החיסון החי הוצא משגרת החיסונים והוחלט </a:t>
            </a:r>
            <a:r>
              <a:rPr lang="he-IL" sz="2400" dirty="0"/>
              <a:t>לחסן רק עם הנגיף המומת. חיסון זה ניתן מאז באופן שגרתי </a:t>
            </a:r>
            <a:r>
              <a:rPr lang="he-IL" sz="2400" dirty="0" smtClean="0"/>
              <a:t>בגילאים: </a:t>
            </a:r>
            <a:r>
              <a:rPr lang="he-IL" sz="2400" dirty="0"/>
              <a:t>חודשיים, ארבעה חודשים, חצי שנה ושנה ובהמשך לילדי כתות ב’ בבתי הספר</a:t>
            </a:r>
            <a:r>
              <a:rPr lang="he-IL" sz="2400" dirty="0" smtClean="0"/>
              <a:t>.</a:t>
            </a:r>
            <a:endParaRPr lang="he-IL" sz="2400" dirty="0"/>
          </a:p>
        </p:txBody>
      </p:sp>
    </p:spTree>
    <p:extLst>
      <p:ext uri="{BB962C8B-B14F-4D97-AF65-F5344CB8AC3E}">
        <p14:creationId xmlns:p14="http://schemas.microsoft.com/office/powerpoint/2010/main" val="4169932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773084" y="767353"/>
            <a:ext cx="10912200" cy="2714643"/>
          </a:xfrm>
        </p:spPr>
        <p:txBody>
          <a:bodyPr>
            <a:normAutofit/>
          </a:bodyPr>
          <a:lstStyle/>
          <a:p>
            <a:pPr algn="r" rtl="1"/>
            <a:r>
              <a:rPr lang="he-IL" sz="2400" dirty="0" smtClean="0">
                <a:latin typeface="Arial" panose="020B0604020202020204" pitchFamily="34" charset="0"/>
                <a:cs typeface="Arial" panose="020B0604020202020204" pitchFamily="34" charset="0"/>
              </a:rPr>
              <a:t>בשנת </a:t>
            </a:r>
            <a:r>
              <a:rPr lang="he-IL" sz="2400" dirty="0">
                <a:latin typeface="Arial" panose="020B0604020202020204" pitchFamily="34" charset="0"/>
                <a:cs typeface="Arial" panose="020B0604020202020204" pitchFamily="34" charset="0"/>
              </a:rPr>
              <a:t>2013 התגלו בישראל נשאים של נגיף הפוליו וכן שרידים של הנגיף בשפכים עירוניים ליד רהט, אשדוד, חדרה, קריית גת, אופקים, באר שבע וערים נוספות. </a:t>
            </a:r>
            <a:endParaRPr lang="he-IL" sz="2400" dirty="0" smtClean="0">
              <a:latin typeface="Arial" panose="020B0604020202020204" pitchFamily="34" charset="0"/>
              <a:cs typeface="Arial" panose="020B0604020202020204" pitchFamily="34" charset="0"/>
            </a:endParaRPr>
          </a:p>
          <a:p>
            <a:pPr algn="r" rtl="1"/>
            <a:r>
              <a:rPr lang="he-IL" sz="2400" dirty="0" smtClean="0">
                <a:latin typeface="Arial" panose="020B0604020202020204" pitchFamily="34" charset="0"/>
                <a:cs typeface="Arial" panose="020B0604020202020204" pitchFamily="34" charset="0"/>
              </a:rPr>
              <a:t>בעקבות </a:t>
            </a:r>
            <a:r>
              <a:rPr lang="he-IL" sz="2400" dirty="0">
                <a:latin typeface="Arial" panose="020B0604020202020204" pitchFamily="34" charset="0"/>
                <a:cs typeface="Arial" panose="020B0604020202020204" pitchFamily="34" charset="0"/>
              </a:rPr>
              <a:t>זאת החל משרד הבריאות בתחילת אוגוסט 2013 במבצע </a:t>
            </a:r>
            <a:r>
              <a:rPr lang="he-IL" sz="2400" dirty="0" smtClean="0">
                <a:latin typeface="Arial" panose="020B0604020202020204" pitchFamily="34" charset="0"/>
                <a:cs typeface="Arial" panose="020B0604020202020204" pitchFamily="34" charset="0"/>
              </a:rPr>
              <a:t>חיסון של </a:t>
            </a:r>
            <a:r>
              <a:rPr lang="he-IL" sz="2400" dirty="0">
                <a:latin typeface="Arial" panose="020B0604020202020204" pitchFamily="34" charset="0"/>
                <a:cs typeface="Arial" panose="020B0604020202020204" pitchFamily="34" charset="0"/>
              </a:rPr>
              <a:t>150,000 </a:t>
            </a:r>
            <a:r>
              <a:rPr lang="he-IL" sz="2400" dirty="0" smtClean="0">
                <a:latin typeface="Arial" panose="020B0604020202020204" pitchFamily="34" charset="0"/>
              </a:rPr>
              <a:t>ילדים מדרום הארץ </a:t>
            </a:r>
            <a:r>
              <a:rPr lang="he-IL" sz="2400" dirty="0">
                <a:latin typeface="Arial" panose="020B0604020202020204" pitchFamily="34" charset="0"/>
                <a:cs typeface="Arial" panose="020B0604020202020204" pitchFamily="34" charset="0"/>
              </a:rPr>
              <a:t>שנולדו לאחר </a:t>
            </a:r>
            <a:r>
              <a:rPr lang="he-IL" sz="2400" dirty="0" smtClean="0">
                <a:latin typeface="Arial" panose="020B0604020202020204" pitchFamily="34" charset="0"/>
                <a:cs typeface="Arial" panose="020B0604020202020204" pitchFamily="34" charset="0"/>
              </a:rPr>
              <a:t>2004, </a:t>
            </a:r>
            <a:r>
              <a:rPr lang="he-IL" sz="2400" dirty="0">
                <a:latin typeface="Arial" panose="020B0604020202020204" pitchFamily="34" charset="0"/>
                <a:cs typeface="Arial" panose="020B0604020202020204" pitchFamily="34" charset="0"/>
              </a:rPr>
              <a:t>בחיסון </a:t>
            </a:r>
            <a:r>
              <a:rPr lang="he-IL" sz="2400" dirty="0" err="1">
                <a:latin typeface="Arial" panose="020B0604020202020204" pitchFamily="34" charset="0"/>
                <a:cs typeface="Arial" panose="020B0604020202020204" pitchFamily="34" charset="0"/>
              </a:rPr>
              <a:t>סייבין</a:t>
            </a:r>
            <a:r>
              <a:rPr lang="he-IL" sz="2400" dirty="0">
                <a:latin typeface="Arial" panose="020B0604020202020204" pitchFamily="34" charset="0"/>
                <a:cs typeface="Arial" panose="020B0604020202020204" pitchFamily="34" charset="0"/>
              </a:rPr>
              <a:t> שמכיל נגיפים חיים מוחלשים. כעבור כמה ימים הודיע משרד הבריאות על הרחבת מבצע חיסון הפוליו לכמיליון ילדים בכל רחבי </a:t>
            </a:r>
            <a:r>
              <a:rPr lang="he-IL" sz="2400" dirty="0" smtClean="0">
                <a:latin typeface="Arial" panose="020B0604020202020204" pitchFamily="34" charset="0"/>
                <a:cs typeface="Arial" panose="020B0604020202020204" pitchFamily="34" charset="0"/>
              </a:rPr>
              <a:t>הארץ שלא חוסנו על ידי החיסון המוחלש.</a:t>
            </a:r>
            <a:endParaRPr lang="he-IL" sz="2400" dirty="0">
              <a:latin typeface="Arial" panose="020B0604020202020204" pitchFamily="34" charset="0"/>
              <a:cs typeface="Arial" panose="020B0604020202020204" pitchFamily="34" charset="0"/>
            </a:endParaRPr>
          </a:p>
          <a:p>
            <a:endParaRPr lang="he-IL" sz="2400" dirty="0"/>
          </a:p>
        </p:txBody>
      </p:sp>
      <p:sp>
        <p:nvSpPr>
          <p:cNvPr id="20482" name="AutoShape 2" descr="data:image/jpeg;base64,/9j/4AAQSkZJRgABAQAAAQABAAD/2wCEAAkGBxQSEhQUEhQWFhUUGBQVFxUYGBQUFxYVFRQXFxQXGBcYHCggGBolHBQUITEiJSkrLi4uFx8zODMsNygtLisBCgoKDg0OGxAQGiwkICYsLi0sLCwsLCwsLDAsLCwsLCwsLCwvLCwsLC4sLCwsLCwsLCwsLCwsLCwsLCwsLCwsLP/AABEIANMA7wMBIgACEQEDEQH/xAAcAAABBQEBAQAAAAAAAAAAAAAGAAMEBQcCAQj/xABBEAABAwIEAwUGAwYFBAMBAAABAAIRAwQFEiExBkFREyJhcYEHMpGhsdEUQsEjUmKS4fAVQ3KC8SQzorJzwtI0/8QAGgEAAgMBAQAAAAAAAAAAAAAAAAMBAgQFBv/EAC0RAAICAQQBAgUFAAMBAAAAAAABAhEDBBIhMUETUQUUImGhMnGBkcFCUnIz/9oADAMBAAIRAxEAPwDcF4XAL1Zt7XahBt4JE9pMEifc3TMWP1JbROozeljc6s0cPCWYdVj91YmwvrZtGo8ioaRMkah9TK4GNCIUvE6Zp4xTaHuIfUpvIkwM3KOmif8AKrxLxZl+efmPlLv3NVzjqlnHVZLx9hhtbinWp1H56rnP3jKWlsBpHLVd+0Brm3Nu8Pd+1awlskAZSBpHWUR0ylVPsJa1x3XHpr8msFwXgeFmXF1w+5v6Npnc2kezDg0xJdJcfHSITeC5rPEjZtqOdSfLYcZiaecHpPJR8t9N3zV/wS9b9VbeLq/uajnCWcdVlXBbCzEa1PO5wY2qJcSZhzdVV4VhIu6l12lR47IPe2DOoc6AZnTRW+VVu5e35K/POlUeW2u/Y2oFIlAXsnu3vpVWucSGOGWSTAI1Ankrn2gWxfZ1CHub2Yz90xOXkfBJlirJsbNEdRuw+ql46CPtB1SzBYY3Cv8Aojd9o/O2oGROkEjWdwdVf8RXjn4VaVHOdnLgM0kEgB4M9dgnPScpJ+aM0dfabcfF9mqZx1Q3W4ta29Fp2bsxIGeRGrc3ms7x2yqWwta/bPfUqtD5J93YwNdtUbYrwOy6qGu6q9peGyG5YENA6I9HHDmT4d/2T8zlyWoRppr+gyDx1Szjqsp9noLa922SctNwEno8iVW4PWcbK/lzpHYwZOnfO2qHpOWr9vyC1/0p7e7/AAbRnHUJF4WL47Xd+FsDmcJY+dTr39PNGXFGEW9epT7a6NJxaGimHNGaToYPw2VZadRq37/gvHWOV1HqvNdhsHgrqVkuFW5s8VbQp1HlhgGTuHNnUDT1WsOGiVlxbGuex2nz+qnapp0LOOqWcdVl3Dr3UL+7oOcSHNq5ZJMQczN/AwvfZrb/AIijd03uccwpiZJIkP1BTZabam76r8iI63dJRUeXf4NQzjqlnHVYfXuqzaRsnF3aNrjmZMgtgHpMH1Wj4pwg24p0WOq1GtpMykNPvEgamZ6fNE9OoVul2Ti1csl7Y8r7hSHApZx1WYcAOdRv61uHuNNucQf4TAMbAqNUsnXGJ16LKz6bTmJLSToA0kDXTUo+W+pq+lZHzv0KW3luqNZDgulmHsxqOZc16OYlrZ36tdlmOS04JWbH6ctpo0+b1YbqoSAvaZg1e4NDsaZfl7TNBaInLG5HQ/BHpKEb7j+2pPdTIeXMJaYbzB11U6fep7oKyuq9Nw25HSYK3WGX9xc29Wrb5ezdSBylsBragcSZefFaQ7CKLqgqmm01NIcRJEbQq6w4ut61GpVYTFIS9pEOA32TNtxvb1KdSo3PlpZc3dM94wI6puR5Z+KoThjgx87rvnn7Apxbh9/d1QDb9yk54Y5paJaSNTLv4Qp/HOBV61W2NKmXim0BxBaI7zTzPQKztfaHaveGd9uYgAlsCToJPJScW41t7eqaVTPmETDSRqJGqup5k0lHoU8eCSk3Ptr8FLxXgFwLqld2zA8tDJZoDLZ+RBj0XHDuCXNa+N5c0+ziSGyCZyZB6AEq/wAJ4zt7h5ZTzyGlxlpAgbqBU9o9qNhUP+1RuzVt281ROzT7t+/i7+1hHSwijTc57KbQ90y4DUzvqgjhbArilUuzUpFoqMeGGWnMSXRsfHmjjBcWp3VMVKRlskdCCNwR1UPiHiWjZ5RVzd+Yyidon6hKhPIm4VyzRkx4pJZLpL/Sk9mmE1rdtUVmFhcWkSWmQBHIlT+PBXdbmnb08/aS1/Vreo1GspzA+Mbe6eWMLg+CYcIkDeF5YcZ29aqaTM2YB5MiB3Ac2vorS9R5N7iUj6KwrHGXD4Bl3DVw3C+xyTVdUD8gI0GbqTGwTOL4BcvsLSi2kS9heXtlvdkmNzHNENP2h2pcGjPJIHuncmApjeMbc3H4fvdpnLNtMw31TPUzJ24/cT6WmapT8KIJcWYNeV30qbaM0qTWBrgWg6tbnmXciDyRVxFeXdJtNtpRFSRDify6CI7wUi24qovrvt+82ozNIcI93eDz018k1a8Y0KlOrVbnyUYzkt69Oqo5ZHVx6/0ZGGJbqny/8KfgnhurQZXqVhFSq0gN0MDU6nbUlClDh+/ZSq0hbnLVLS45mT3HSI7yObHj+1qVGs77S4gAuECTsPBFoKl58mOTco9/4VWlw5YpQl17fcyqz4XvLh1u2vTFOlQDWjUSWgydiZJVrxfgdere276VMuYzJmdLQBD5O5nZX1/xhb0q/YOzZ5a3QSJdEa+oXlbjG3bcfhzm7TMGbaSQOfqp9TK2pbfBHo4Ixcd3lfjwUN3gtc4q2uKZ7IZZfLY0aQdJlH7zosvseMX0L2t+IqPdSa6q1rQJgh/d+QKLLfjW3fQfXGfJTcGHTWXRED1Crmx5HVrpF9NmwrdT5bb5A28w/EX3JuBbBriCzQtiCC2TL94KIeFMBr2NrWcAHV3wWs5d0ENaTp1KvMO4noVqL64JbTYYcXCNh/VVlv7QrRzw0lzQTAc5pDfirSnlktu3rsrDFghLfv5d1/II4zhuIXL21DaBlRpBzsLQTG0y/ki3EL7EKdKh2VFtR5Ye1mBDtI/MPFFzTKGMS45tqFV1J+fMwwYbI2ndV9WWSkorgv6EMNyc2r88AngOG39O87c28do6HklpDWucMxADp09VMw3CbqneXdwKOpbVNKS2HOJ7o0M6wOiIsO40t6+fJn/ZsdUdLSO63de4Jxpb3NTs2Zg6CQHCJjeFeWTLzcfHIqGLB9KU/Nr9yj4Awa4pXNarXplmcGNWkEl0mIJWhBCjOO7btuxOYHNkkju5py7+aKmlZ87nKW6So16VY4x2wd0IrK+HGA4rchwBE1dwCNx1WqEIJvfZ3TqVX1O2qtL3FxAyCJMnlKtp5xjuUnVopq8c57XFXTKD2aMBfdggEZBodvecnvZNSa83AcAQez0In97kinhzhBlmahZUe7tGhpzZdInaB4p3hbhVlkXlj3PzxObLplnaB4p2XPBqVPujNh0uSLha6u/5BD2rUGsqW2VobIqTAAmDTjbzKNsVsqZtqjyxpd2Tu8QCZDDGqY4o4VZeupue9zezzRly65sszI/hCuLi0DqTqc6OaWzz1ESlPKtkFfQ+OBqeRtcPr+jPvZU0djcOLQS0jU9Mm09F3bY2y8tbz/p2U+zpuiIJMtOvuiNkTcOcLss2VGMe5wqbl2XSBGkBRsL4Kp0Kdem2o8iu3KScsjQjSB4pkssHNy+6oVDBlWOMK8Oyv9kn/wDNU/8AkP8A6tRpWtGPMua0kbSAYVZwvw+2ypuYxznBzs0uiZgDkB0V0VnzTUsjlE16fG4YlGRldmwDHSAABmfoNB/2CvcEYP8AG6ogRNbTl7oRdT4SYL03md2cknJ3curMnSdl7acJMp3jrsPcXOLiW93KMwgxpK0vPDn/AM1/JiWlyWuP+d/wCWDUmnGqoc0QC/K2BEhrQNPJTsQwOscWbWZSPZNLCX6AaAzzkq+pcJMbem8FR+YknJ3curMnSfFEZGipPUU7j7UNx6S4tT/7WYrxBWqOvbqtS/yXano0RTny+6NfZtZM/BEvAPaPcSDBGhgAj0U/DeDadJ1dxe5/4gOa4OywA4kmIHj8lxZcGNpW9W3FaoWVf9MtPMtgeATMmeEobU/YVh02SGTe1fYMe0amxt1a5A0DTaB+cdFp1Ey0eQQK72ZUjvXrf+B/RGOD4eLeiykCXBgiTufEpWeUHCKTuh+mhkjklKUaTM74/YBiNtA3yE+PfU3HsErPxKlVp0iabezLn6ASCZ56lEOO8KMua9Os57mmnEAZYMGdZCImhS9RUY7e6oqtJunLd02mik4gt6Lbes4tYDkeZhsyWn9UB8I0pwy9JHMx5im1F/EfBzbyr2j61RogNytyxA8xup1Hhyky1dbMkMcCC7QuJO5JjdEMsYwq+W1/ATwTnl3VSSa/ewB4ew19xhdanS97tc0bTGUxKZ4hoOZhtu2rS7OoyoWwYkgNdLvXRHuE8LNt7epQZUfFSe/3cwkRpAVQz2dMLmmtcVqrW/lcR6ifsmrUQ3Nt8XZnlpMmxJLmqfP3CXhlxNrQLt+zZ/6hROK7Kn+GuH5G5uzec0CZynWVeUmBoAGw0Cj4nZitSfTJID2lpI3AIhY4z+vd9zpShePb3wBPsqps/DVS4D/uEEmNsjND4Kqtiz/G+5GXMR3YjSnrsi6w4PZSta1s2o6KpJLjlkSANIEflTOG8C0qFanVY90025Y7sOMEFx031Wr1obpyvswfL5NmONLjlgz7SqbW3VtkAEjWIEntBvC1KlsEFO9nVI1O0NaqTnzwcse9mjbZGrAlZpxcYxTujTpsc4znKSqzpJRrivlMeCa/HLMbKJ0JQoYvguvxzUASl6oovGrsXLeqAHoSTYrjqve0HVFBZ2kV4HheygBJQkkgBJk1dYTrjAUKkZcpSAnJQkvVAHkL1JJAHiS9SQB4kmLu7ZSbmqODR1KEsY41ABFuJOvePnEgfdUlNR7LRg5dBmTCYdeMAnOyOuYLH7vEa9V3fqOM+JHyCabSMhomXTA6DqUl6heEaFpn5Zrv+M0ADNanpv32n5Ap+0vqdUTTe148CCsnt8KPMSfl69U+6kafeaXB3UafRV+Z+xb5ZeGa0ExdVco0WaYdxjc0nQ8iq3m0jvR4OH6owo45TuGSwwRuw7j7hOx5YzEZMM4djVzjdVuxb8Fc4RfdsySIIMHp6ISudSiHhf3H/wCofROYotqtEOTJsgpaSrRNkB1gm3YerNJSFlT/AIeVybFyuF4psgpjZu8Vz2D/ABV2VR4rjWWW09+bvt1VZZFFWyYwcnSE9zm+86PMwo5xloMdoPmha6NSo4l7iurOxJdtp4/JZZap+EbI6ONcsL6WJZvdcCnvxr+iHrKzcORVxb1C3fUdD+iZDUX+pC8mlr9LHbi/dGyYtr4zsrKpQa9shN2+HiVpTTRlpoebfjouhfBd/g2rg2IUcEUzsXjV0LlvVMGw8V5+BRwHJKFYdVT49xJTthHvPOzRy8SeSlVrfKCSdAs14gtHF5cNQZSM2TZ0aMGLe+SNiOMVbp5c9xIBlreQnaAvcLsScxPOI9Of1TuEYaeY0/RETqDWDposbblyblFLhFXTsGjeFKt6FNpmdSAJ5+nRV2IX4BMKDbXzidATrygqlltoUNa38u3981Du6Qj3o6nn8FBZcud7za0eADVYWtpSnWlU/wB+qOyOiG1rAIpMznr7x8+iivsLgHOCWkfwxCK2spsHdb6f8qtxDEgAcuhHKI/oUdAm34GsMvzU7r4zgaxsfHwRhwx7tT/UPospucWioHTDwZzDT+bqFqHBtfPSc4fmLT8luw5XJcmLPi2u0EKSSSeZxJJJIASSSSAIuIOOQgbnRCd9RLSiu+OyH8VCy5lZr0/BGsaA56lW9vbAclVWblb29RJgkPm2S2UAvX0AumvXWZaKRluVjNMRpyP1U2iNFCc7VTqeybjfAvIubO0kklcWJeL1NXFTK0u6CUAVmOXMDKhh9Kd1Nv7jM5R2rBkluZ0sUNkSPXqimNFQ3uIOdMFXN/SLlXUcNzbj7hIbHcdlBVD3EePWR81ZYbh7+bJ5yCZ+auaOFuZq0B7ObT+n2VhQY2O6XUz0Peb/AH6oKOQ5ZUw0fmHmpv4gDRwB9FEfXc06ifEH9FCu7xpBy6+AgOHm06O+qnor2T7q9YBtHzQljF2NYiPmvLjEtNCD6EEem4VFeX+bSJ8Rr8QdVRtsZCKRX3tUOn69FrXspq5rPXdry34AEfIrG7lk6tM/3/ei2D2SAi0eCP8AM/8Ao1a9P2I1X6Q5SSSW054kkkkAJJJJAEW/91UN6NFd4hXaBBOp2VZes7s9VmydmnFaRTUa4B5qxt7kFCnEVG9y/wDRgaeWYnXrpEwrDD6NcU2uriHQ3SQXB2uYEtERskJOrNbaugtz91RxeQYkeU6p+gA+nAMEiJ6ITwLgp9KtUfVrdoHEuGhDwTH580nY/wAxTavoQmlwwtBnVWVLYKB2eUR4LnA3vIeXnTOQ3/Sr45U6FZI2t3sWqS8C9WgziQ9xti/4a2LokuIbHQH3negRAVnvHLu2cWcm6fdKzT2xH6fHvmc0a2ZrT1APxEqQxyq8GpFlBgds0QJ/dHu/L6KwovB1BWA6LR68wpluGxIUV7U015aZHw6qrKtcFk6rpmb/AH4FVl1dgiRoRuOnj/wod3eFhJad9xyKpb2/M5gfNRvshQLarjQEh2w+X2HiNFRYlebkS4dR7w828/RQLi6zz1G48DzHgq8ujY7fLwPUIRdKhytcE6zPRw39ear69Xmf7+CkuqA6ka9Z/X7qDcu9PMfqNCrxQNnNEFzhHUa+HiFvXs6pZbJkiC7vQd9dvlCxfhiz7So0aakTzGUblb9gZ7hjYER5QteBK7MepbqizSTVQnkuc5WizJQ+ko5qFcOqFRuCiVK8zBQalUqJUunBQpk7WROJaThVp1RJbBaR0OpB/ReWl12tHN0JCerXWZpaRodFBotyZwBoRPqP1WecWp2umbcc1LGovtD1nU1hM4/OVuWdTrCi0qneUHHMfdbnv0arx1Y0O+pCTd8GlQaaaLLCrmvlZ+yiT3g5wBaNddJB5Igp1uR3QLbcYVHNmnaVyeQIYyfXMVcWt3Wc9nasDJEgB2b4mBqrJ0iuXE5O2qCWo6V1aPhoaPEn4qF2icpP3+HwCfB82Y8kaVFgK67NcAalVTrgDUmIQRxTxwGk07cy7Yv5Dy6lPxxlN0jJmnHFHdIMMX4po0PedryaNXH+iHG3Ark1MpAdqAefiPBZ3Su+0qsNR0y9uYnWdfotIaRGnRGuxxxxUXy/cj4VmyZ5yn1FcUQMQu8myqLHGQK3Zzkc4SJ9x8bj+EqZewTE7qhxXBi8hzCGvbsf00XMVPs7ji0uA6tawfpseY/vdd1KSEuHMQuGHJc09Py1Ac3oefqi+m7MNEV4ZSvJRYjRI15c0P3lI7j+/BG1xTQ9iNuAdPhyS5R5Lpgw+lO2hEx4T9WpjIZ2g8wP06q5faTtuPiuHWc6EQfgi6CikrUo9fT/AIUQAkwDz8I+HJXdWiYIkzyka/NNYbZl9QAgbjUAidfgrxkQ0XnDFQUAXFrZPKBoPLp4hahwpcB9NxGmo+k6eCxyo89o0cw8jTk128/Bap7OnTbu8HR8v6pmBv1DPqEvTCxKF6kuic48heFoXSSAODTCafatKfSUUibZE/ANXL8OaRCmpIC2Bd9aOpP18weoXFeqHqfxViLIy8x+bx6ISdiMFc/IlGXB18MnOKb7COyw8DUD0lTrl4AE7jZDllizz7rSVZUs7jLonw1/oFG7ikWnF3bZOpVuZHkkLkAfH5lc06JA1XFSmrxk0hMoRk+QO47xK4yltNjm0vzVBqT8NWhZx2q2a8aIPNZhxThIou7RghjjqP3T9l0tHqo/oapnE+J6Cdeqna9vYrGvRbwjeuyOLnuILwxoJJAhs6TsNR8Fn93eBoJ6fVFvArxVszm3NVxPh0+Sv8QyL06KfBcD9fc+EFlVmbXxVlaUAVSNoVg3Kx4iIBImByhTcIqVWEiq4PnYxBHhpuFw+D1Ui/pUAOSfawDYLmjVT4VkZ2Q66rqtoHHUKyuFVX17lGiKsLohYraCnTJptl35QNdeXkFHwnt8w7ZjQweW3TL5qpteMHMaXGm1wlxBJLe63r1Ua+4kqVoLWgMdG2xB6ndTPDKPaDFnxyVRL69uGPBENJzctmjkJ5nyVZWolrT2fvHYfWPgla0g4S4uEdACFWX9OpnApE+b4M+TeXml8eCW22WVrZlgNSrpBmPn8dEe+yutmpVzy7UR5ZVmFQOzftahdEEjkPTYLUvZfTIoVXRAc8R0gNATtOvrEan/AOYbJJJLonNEkkkgBJJLklAHlR4AkmAh7F8ZJBbS/m+y7xG5L3QPdHJRTTDRJ26rNkyPpGvDhXbKC4tnv31TdvgpJ2+qJ7cgieqdNZrd1n2mze14IFnhgaNlKc8M0A16J9t0HbfFdU7UTO5VtvsLeT3I7GE6ld1GGNFNbSXrqatt4KeoCeIXbZLHd1/z8/JDOK23a0ntMGZ19PutCxLCqdYRUbMbHYjyPJDWJYOKAhpJa4mJ1I8PFJpxdmqM4Tjt9z56vQ41Cx2hYSCPEaFE/C2KG2dMSx0BzfLYjxVhxlgUO7Zo1/P4jkfMKgtmzsuvjccuNuR5/PHJgzKMOPY1O0xyg4SKjR4HQ/BWFC+onUPaVnNtZmArazolq40oK+D0cW2uQ/p3zP3gnvx45aoPtqhCmG8IChNoJRRdXN1pJKA+JeIe92VP3nTr0HMp3GsVcREwFT4Phxe51R2sxHot+j07yzSZyfierWlwuf8AAzdmBTB8R6GPsovDl1vSfpl0nf3SR6aAKwxaiRp4hU2FYa99y/KY7wb4S7UD6roa3C6pHG+F6lW5Nlzc3zwHdlObTnHPVe2pcBme52Y8gT9StA4K4btn03ZyXVWd140HkR1Cg8QWzWXQZSgtaADtvzHmuJODiuj08cikys4PwI3dwBV0pt7xaNCY5T4rcLO3bTY1rGhrWiABoAFkWGtrsvh2Yns4JZtLd3fIrYaDpaD1AK0abpmXVXaO5XqZe7VOBy1GQ6SXmZeZggDpVmN3eRkc3fTmrB1RCmJ3HaVD0GgSskqQ7DDdI6tNUsfMUOkuYPi8J6zpwoPF4zUQwGC5zYO8QZPyHzWZ/pNsf1ohVcTDQGt1cdh9+gXlN53cZPyHkoNGgGjTU8ydz5p7MlWOl9i3tKyuLesha1qaq6ZXACvFiJxLcVAvC9VtO5BXRrwmbhewmPcFTY8wZJ6KwFUEIdxqv3HzoQRHlmEfJLm+B2KL3Ffc2YeDIQnd8PCk5xA0MEeGu3zRYLnYc1MFn2jdVWMmlSHzgm+V0B1nawp4tk/WtsjiCpVsBzS2M8ENtumrpsBXNSkIlUGJ1YUpFewbv2l7w0cyiuxw7JTA8FAw7CXtqg1GFs7SI/soqp09F6f4dh9PHufbPA/HtT8zn9Nfpj+WCuLWEtOmo1VZwlS7SvVj96kfUU3/AGR263ad/ghHgZgF7chu2cx5Bjv/ANJ+p52/uZPh8WozT9jUaOANyuyOdTNUHvtMOaXDkVVYBwgyzJL3l5iXPdzIMk+ARbaOOSnHQKFxDgP4gh2Z2ggszEMPiQN/KdVwMkFb4PY4cjpW/AN8J0DUvKteIa7MR5GA36Sj+2ENA6Kmw23FJuVo8+Wqt7R0gowx2otnluY3cO7w8kgV7cskz4JUlorgznoaV1kKfAXFWoGgk7BVom6K3FK4Y2J1cDAQ7biSnsQq53l7t9mjoExY1dVly0nSNulvbbLmg2FQ8Q1pqtb+6J9Sf6K8z6IOxK4zVXnxj0GiVPqjVijcrHHPXOZRO3XTaiUN2kxrgNSYVTf8ThphgkD8xMT5KPiF3nd2bTp+bz6Jo4F2ojZFltqrks8M4opVDGfK7o4x89iiCjiQO+yBG+zsnUPKdPBl3RE0apkflnQ+myvXsLpWGOK3jqdLtGCWtcM/gw6E+hifCVU8T3RqWjn0xLm5XablocC75KRgN84js67croyvYdjyP+0qoxxhtq7KDNKVdrondpHIHmInyhVS3PgltQ5ZAwS+zwSd0fYW8ELK7em6g8tPLbyR1w3fzAVqpjJ/XC0T+JLTQPHLQ+R5qkY9G9WkKjC07EQhK3weq9xaB7pILjoNPqonG3wLhNV9RCr3WkIj4S4YLnCvcDbWmw9f3nfoFYYPw/SokOd33jmdgfAInpvkJ+LDXMjJn1N/TEEsXtMjieRVXPRG+IWgeFnN7WLa5A2aYPiF0MGd45fY4+r0izw+/gmu6oJ9n7v29xUO2asZ8P2YHza5F+IPLWxGrg6D4Ab+SpvZBgfb03VX/wDbBaC398y6pB8P2gW7NqMdx5ORpdHlUZ8Varn9+TVsD1pMedJaI8lPdVATYZO+3QJxoAXLk7bZ34R2xSIVOnqZ5qfSZAUaiJM+KmIRebG6oUfYqW4KNUaroWyQwqh4jxMAtot1c7vu/hYOZ8SdB6qxurvsqb3kEhoJgAkk8gBzJ2QKynV79So1xq1Tmfoe6PysHg0fOVWb2qyYxc5KP9j1W7klN2lfVRalOpPuP/ld9lyyjUB9x/8AK77LBydaO1BbbOkITxK1yVHN5TI8ir7DnujVrvgVxjdi54zBpkcoOyJRbQRmoy7BZzVAxG/yjK33j8h1U3EhUaIbTeXHbuOPqdFTswmrMmnUJO/cd9lTax+9e55ZNhwKLsL5Iet7CoP8t/8AI77K+w+k8R3H/wArvso2uwlJV2E9q4KTKrbVrv3XfAqcwHofgU1JmWbXuRsTw5tTUaPb7rv0PUIS4ppuq0Q003dvTe00susvGpE/ulrT/wAo4c09D8CqHiR7mMa/I85alL3Wlx98A6eRKNtO0G9ONMGL2xFZgJ0dA15hMYW19FwzdYnqrrEqDmPhrXkOMiGuOh1B0HQhRLelUNTKaboEH3XfZWyRLYMvgNMPrS0Ka3XZUeE1XEkZXCCRq0jYx0V3RkHY/AoxlM6XgeptU2kYUdjT0Kdk9CtBhbskk6KiGEM7SY31K7xrH6drT7SqHnoxjHPe4+DWj5oIo8dYjXLn0MMqtp6gZ2OLj46uYPQSrEJlp7QqwpWtxV5imabPN/dEfFTvZZY9lh1HSDUmofI6N/8AEBZxxbi9ziLadrUt6tv+1ph7uyq65nAAmRDQ2SZk7BbXa0QxjWMENY0NHk0QPooAlSvCVwB/yvYQAqTwCVIY+UDYnjrm1XtayoQHECGPM+UDVE3DoqGlmqtLS4yGnQgRpI5eSbXBS7ZapJJKoCXiSSAPSlCSSgBQkkkpIEkkkgsJJJJBAoShJJAChKEkkAJKEkkAKEoSSQAkoSSQAkkkkAJKEkkAJJJJACSASSQB/9k="/>
          <p:cNvSpPr>
            <a:spLocks noChangeAspect="1" noChangeArrowheads="1"/>
          </p:cNvSpPr>
          <p:nvPr/>
        </p:nvSpPr>
        <p:spPr bwMode="auto">
          <a:xfrm>
            <a:off x="10447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sp>
        <p:nvSpPr>
          <p:cNvPr id="20484" name="AutoShape 4" descr="data:image/jpeg;base64,/9j/4AAQSkZJRgABAQAAAQABAAD/2wCEAAkGBxQSEhQUEhQWFhUUGBQVFxUYGBQUFxYVFRQXFxQXGBcYHCggGBolHBQUITEiJSkrLi4uFx8zODMsNygtLisBCgoKDg0OGxAQGiwkICYsLi0sLCwsLCwsLDAsLCwsLCwsLCwvLCwsLC4sLCwsLCwsLCwsLCwsLCwsLCwsLCwsLP/AABEIANMA7wMBIgACEQEDEQH/xAAcAAABBQEBAQAAAAAAAAAAAAAGAAMEBQcCAQj/xABBEAABAwIEAwUGAwYFBAMBAAABAAIRAwQFEiExBkFREyJhcYEHMpGhsdEUQsEjUmKS4fAVQ3KC8SQzorJzwtI0/8QAGgEAAgMBAQAAAAAAAAAAAAAAAAMBAgQFBv/EAC0RAAICAQQBAgUFAAMBAAAAAAABAhEDBBIhMUETUQUUImGhMnGBkcFCUnIz/9oADAMBAAIRAxEAPwDcF4XAL1Zt7XahBt4JE9pMEifc3TMWP1JbROozeljc6s0cPCWYdVj91YmwvrZtGo8ioaRMkah9TK4GNCIUvE6Zp4xTaHuIfUpvIkwM3KOmif8AKrxLxZl+efmPlLv3NVzjqlnHVZLx9hhtbinWp1H56rnP3jKWlsBpHLVd+0Brm3Nu8Pd+1awlskAZSBpHWUR0ylVPsJa1x3XHpr8msFwXgeFmXF1w+5v6Npnc2kezDg0xJdJcfHSITeC5rPEjZtqOdSfLYcZiaecHpPJR8t9N3zV/wS9b9VbeLq/uajnCWcdVlXBbCzEa1PO5wY2qJcSZhzdVV4VhIu6l12lR47IPe2DOoc6AZnTRW+VVu5e35K/POlUeW2u/Y2oFIlAXsnu3vpVWucSGOGWSTAI1Ankrn2gWxfZ1CHub2Yz90xOXkfBJlirJsbNEdRuw+ql46CPtB1SzBYY3Cv8Aojd9o/O2oGROkEjWdwdVf8RXjn4VaVHOdnLgM0kEgB4M9dgnPScpJ+aM0dfabcfF9mqZx1Q3W4ta29Fp2bsxIGeRGrc3ms7x2yqWwta/bPfUqtD5J93YwNdtUbYrwOy6qGu6q9peGyG5YENA6I9HHDmT4d/2T8zlyWoRppr+gyDx1Szjqsp9noLa922SctNwEno8iVW4PWcbK/lzpHYwZOnfO2qHpOWr9vyC1/0p7e7/AAbRnHUJF4WL47Xd+FsDmcJY+dTr39PNGXFGEW9epT7a6NJxaGimHNGaToYPw2VZadRq37/gvHWOV1HqvNdhsHgrqVkuFW5s8VbQp1HlhgGTuHNnUDT1WsOGiVlxbGuex2nz+qnapp0LOOqWcdVl3Dr3UL+7oOcSHNq5ZJMQczN/AwvfZrb/AIijd03uccwpiZJIkP1BTZabam76r8iI63dJRUeXf4NQzjqlnHVYfXuqzaRsnF3aNrjmZMgtgHpMH1Wj4pwg24p0WOq1GtpMykNPvEgamZ6fNE9OoVul2Ti1csl7Y8r7hSHApZx1WYcAOdRv61uHuNNucQf4TAMbAqNUsnXGJ16LKz6bTmJLSToA0kDXTUo+W+pq+lZHzv0KW3luqNZDgulmHsxqOZc16OYlrZ36tdlmOS04JWbH6ctpo0+b1YbqoSAvaZg1e4NDsaZfl7TNBaInLG5HQ/BHpKEb7j+2pPdTIeXMJaYbzB11U6fep7oKyuq9Nw25HSYK3WGX9xc29Wrb5ezdSBylsBragcSZefFaQ7CKLqgqmm01NIcRJEbQq6w4ut61GpVYTFIS9pEOA32TNtxvb1KdSo3PlpZc3dM94wI6puR5Z+KoThjgx87rvnn7Apxbh9/d1QDb9yk54Y5paJaSNTLv4Qp/HOBV61W2NKmXim0BxBaI7zTzPQKztfaHaveGd9uYgAlsCToJPJScW41t7eqaVTPmETDSRqJGqup5k0lHoU8eCSk3Ptr8FLxXgFwLqld2zA8tDJZoDLZ+RBj0XHDuCXNa+N5c0+ziSGyCZyZB6AEq/wAJ4zt7h5ZTzyGlxlpAgbqBU9o9qNhUP+1RuzVt281ROzT7t+/i7+1hHSwijTc57KbQ90y4DUzvqgjhbArilUuzUpFoqMeGGWnMSXRsfHmjjBcWp3VMVKRlskdCCNwR1UPiHiWjZ5RVzd+Yyidon6hKhPIm4VyzRkx4pJZLpL/Sk9mmE1rdtUVmFhcWkSWmQBHIlT+PBXdbmnb08/aS1/Vreo1GspzA+Mbe6eWMLg+CYcIkDeF5YcZ29aqaTM2YB5MiB3Ac2vorS9R5N7iUj6KwrHGXD4Bl3DVw3C+xyTVdUD8gI0GbqTGwTOL4BcvsLSi2kS9heXtlvdkmNzHNENP2h2pcGjPJIHuncmApjeMbc3H4fvdpnLNtMw31TPUzJ24/cT6WmapT8KIJcWYNeV30qbaM0qTWBrgWg6tbnmXciDyRVxFeXdJtNtpRFSRDify6CI7wUi24qovrvt+82ozNIcI93eDz018k1a8Y0KlOrVbnyUYzkt69Oqo5ZHVx6/0ZGGJbqny/8KfgnhurQZXqVhFSq0gN0MDU6nbUlClDh+/ZSq0hbnLVLS45mT3HSI7yObHj+1qVGs77S4gAuECTsPBFoKl58mOTco9/4VWlw5YpQl17fcyqz4XvLh1u2vTFOlQDWjUSWgydiZJVrxfgdere276VMuYzJmdLQBD5O5nZX1/xhb0q/YOzZ5a3QSJdEa+oXlbjG3bcfhzm7TMGbaSQOfqp9TK2pbfBHo4Ixcd3lfjwUN3gtc4q2uKZ7IZZfLY0aQdJlH7zosvseMX0L2t+IqPdSa6q1rQJgh/d+QKLLfjW3fQfXGfJTcGHTWXRED1Crmx5HVrpF9NmwrdT5bb5A28w/EX3JuBbBriCzQtiCC2TL94KIeFMBr2NrWcAHV3wWs5d0ENaTp1KvMO4noVqL64JbTYYcXCNh/VVlv7QrRzw0lzQTAc5pDfirSnlktu3rsrDFghLfv5d1/II4zhuIXL21DaBlRpBzsLQTG0y/ki3EL7EKdKh2VFtR5Ye1mBDtI/MPFFzTKGMS45tqFV1J+fMwwYbI2ndV9WWSkorgv6EMNyc2r88AngOG39O87c28do6HklpDWucMxADp09VMw3CbqneXdwKOpbVNKS2HOJ7o0M6wOiIsO40t6+fJn/ZsdUdLSO63de4Jxpb3NTs2Zg6CQHCJjeFeWTLzcfHIqGLB9KU/Nr9yj4Awa4pXNarXplmcGNWkEl0mIJWhBCjOO7btuxOYHNkkju5py7+aKmlZ87nKW6So16VY4x2wd0IrK+HGA4rchwBE1dwCNx1WqEIJvfZ3TqVX1O2qtL3FxAyCJMnlKtp5xjuUnVopq8c57XFXTKD2aMBfdggEZBodvecnvZNSa83AcAQez0In97kinhzhBlmahZUe7tGhpzZdInaB4p3hbhVlkXlj3PzxObLplnaB4p2XPBqVPujNh0uSLha6u/5BD2rUGsqW2VobIqTAAmDTjbzKNsVsqZtqjyxpd2Tu8QCZDDGqY4o4VZeupue9zezzRly65sszI/hCuLi0DqTqc6OaWzz1ESlPKtkFfQ+OBqeRtcPr+jPvZU0djcOLQS0jU9Mm09F3bY2y8tbz/p2U+zpuiIJMtOvuiNkTcOcLss2VGMe5wqbl2XSBGkBRsL4Kp0Kdem2o8iu3KScsjQjSB4pkssHNy+6oVDBlWOMK8Oyv9kn/wDNU/8AkP8A6tRpWtGPMua0kbSAYVZwvw+2ypuYxznBzs0uiZgDkB0V0VnzTUsjlE16fG4YlGRldmwDHSAABmfoNB/2CvcEYP8AG6ogRNbTl7oRdT4SYL03md2cknJ3curMnSdl7acJMp3jrsPcXOLiW93KMwgxpK0vPDn/AM1/JiWlyWuP+d/wCWDUmnGqoc0QC/K2BEhrQNPJTsQwOscWbWZSPZNLCX6AaAzzkq+pcJMbem8FR+YknJ3curMnSfFEZGipPUU7j7UNx6S4tT/7WYrxBWqOvbqtS/yXano0RTny+6NfZtZM/BEvAPaPcSDBGhgAj0U/DeDadJ1dxe5/4gOa4OywA4kmIHj8lxZcGNpW9W3FaoWVf9MtPMtgeATMmeEobU/YVh02SGTe1fYMe0amxt1a5A0DTaB+cdFp1Ey0eQQK72ZUjvXrf+B/RGOD4eLeiykCXBgiTufEpWeUHCKTuh+mhkjklKUaTM74/YBiNtA3yE+PfU3HsErPxKlVp0iabezLn6ASCZ56lEOO8KMua9Os57mmnEAZYMGdZCImhS9RUY7e6oqtJunLd02mik4gt6Lbes4tYDkeZhsyWn9UB8I0pwy9JHMx5im1F/EfBzbyr2j61RogNytyxA8xup1Hhyky1dbMkMcCC7QuJO5JjdEMsYwq+W1/ATwTnl3VSSa/ewB4ew19xhdanS97tc0bTGUxKZ4hoOZhtu2rS7OoyoWwYkgNdLvXRHuE8LNt7epQZUfFSe/3cwkRpAVQz2dMLmmtcVqrW/lcR6ifsmrUQ3Nt8XZnlpMmxJLmqfP3CXhlxNrQLt+zZ/6hROK7Kn+GuH5G5uzec0CZynWVeUmBoAGw0Cj4nZitSfTJID2lpI3AIhY4z+vd9zpShePb3wBPsqps/DVS4D/uEEmNsjND4Kqtiz/G+5GXMR3YjSnrsi6w4PZSta1s2o6KpJLjlkSANIEflTOG8C0qFanVY90025Y7sOMEFx031Wr1obpyvswfL5NmONLjlgz7SqbW3VtkAEjWIEntBvC1KlsEFO9nVI1O0NaqTnzwcse9mjbZGrAlZpxcYxTujTpsc4znKSqzpJRrivlMeCa/HLMbKJ0JQoYvguvxzUASl6oovGrsXLeqAHoSTYrjqve0HVFBZ2kV4HheygBJQkkgBJk1dYTrjAUKkZcpSAnJQkvVAHkL1JJAHiS9SQB4kmLu7ZSbmqODR1KEsY41ABFuJOvePnEgfdUlNR7LRg5dBmTCYdeMAnOyOuYLH7vEa9V3fqOM+JHyCabSMhomXTA6DqUl6heEaFpn5Zrv+M0ADNanpv32n5Ap+0vqdUTTe148CCsnt8KPMSfl69U+6kafeaXB3UafRV+Z+xb5ZeGa0ExdVco0WaYdxjc0nQ8iq3m0jvR4OH6owo45TuGSwwRuw7j7hOx5YzEZMM4djVzjdVuxb8Fc4RfdsySIIMHp6ISudSiHhf3H/wCofROYotqtEOTJsgpaSrRNkB1gm3YerNJSFlT/AIeVybFyuF4psgpjZu8Vz2D/ABV2VR4rjWWW09+bvt1VZZFFWyYwcnSE9zm+86PMwo5xloMdoPmha6NSo4l7iurOxJdtp4/JZZap+EbI6ONcsL6WJZvdcCnvxr+iHrKzcORVxb1C3fUdD+iZDUX+pC8mlr9LHbi/dGyYtr4zsrKpQa9shN2+HiVpTTRlpoebfjouhfBd/g2rg2IUcEUzsXjV0LlvVMGw8V5+BRwHJKFYdVT49xJTthHvPOzRy8SeSlVrfKCSdAs14gtHF5cNQZSM2TZ0aMGLe+SNiOMVbp5c9xIBlreQnaAvcLsScxPOI9Of1TuEYaeY0/RETqDWDposbblyblFLhFXTsGjeFKt6FNpmdSAJ5+nRV2IX4BMKDbXzidATrygqlltoUNa38u3981Du6Qj3o6nn8FBZcud7za0eADVYWtpSnWlU/wB+qOyOiG1rAIpMznr7x8+iivsLgHOCWkfwxCK2spsHdb6f8qtxDEgAcuhHKI/oUdAm34GsMvzU7r4zgaxsfHwRhwx7tT/UPospucWioHTDwZzDT+bqFqHBtfPSc4fmLT8luw5XJcmLPi2u0EKSSSeZxJJJIASSSSAIuIOOQgbnRCd9RLSiu+OyH8VCy5lZr0/BGsaA56lW9vbAclVWblb29RJgkPm2S2UAvX0AumvXWZaKRluVjNMRpyP1U2iNFCc7VTqeybjfAvIubO0kklcWJeL1NXFTK0u6CUAVmOXMDKhh9Kd1Nv7jM5R2rBkluZ0sUNkSPXqimNFQ3uIOdMFXN/SLlXUcNzbj7hIbHcdlBVD3EePWR81ZYbh7+bJ5yCZ+auaOFuZq0B7ObT+n2VhQY2O6XUz0Peb/AH6oKOQ5ZUw0fmHmpv4gDRwB9FEfXc06ifEH9FCu7xpBy6+AgOHm06O+qnor2T7q9YBtHzQljF2NYiPmvLjEtNCD6EEem4VFeX+bSJ8Rr8QdVRtsZCKRX3tUOn69FrXspq5rPXdry34AEfIrG7lk6tM/3/ei2D2SAi0eCP8AM/8Ao1a9P2I1X6Q5SSSW054kkkkAJJJJAEW/91UN6NFd4hXaBBOp2VZes7s9VmydmnFaRTUa4B5qxt7kFCnEVG9y/wDRgaeWYnXrpEwrDD6NcU2uriHQ3SQXB2uYEtERskJOrNbaugtz91RxeQYkeU6p+gA+nAMEiJ6ITwLgp9KtUfVrdoHEuGhDwTH580nY/wAxTavoQmlwwtBnVWVLYKB2eUR4LnA3vIeXnTOQ3/Sr45U6FZI2t3sWqS8C9WgziQ9xti/4a2LokuIbHQH3negRAVnvHLu2cWcm6fdKzT2xH6fHvmc0a2ZrT1APxEqQxyq8GpFlBgds0QJ/dHu/L6KwovB1BWA6LR68wpluGxIUV7U015aZHw6qrKtcFk6rpmb/AH4FVl1dgiRoRuOnj/wod3eFhJad9xyKpb2/M5gfNRvshQLarjQEh2w+X2HiNFRYlebkS4dR7w828/RQLi6zz1G48DzHgq8ujY7fLwPUIRdKhytcE6zPRw39ear69Xmf7+CkuqA6ka9Z/X7qDcu9PMfqNCrxQNnNEFzhHUa+HiFvXs6pZbJkiC7vQd9dvlCxfhiz7So0aakTzGUblb9gZ7hjYER5QteBK7MepbqizSTVQnkuc5WizJQ+ko5qFcOqFRuCiVK8zBQalUqJUunBQpk7WROJaThVp1RJbBaR0OpB/ReWl12tHN0JCerXWZpaRodFBotyZwBoRPqP1WecWp2umbcc1LGovtD1nU1hM4/OVuWdTrCi0qneUHHMfdbnv0arx1Y0O+pCTd8GlQaaaLLCrmvlZ+yiT3g5wBaNddJB5Igp1uR3QLbcYVHNmnaVyeQIYyfXMVcWt3Wc9nasDJEgB2b4mBqrJ0iuXE5O2qCWo6V1aPhoaPEn4qF2icpP3+HwCfB82Y8kaVFgK67NcAalVTrgDUmIQRxTxwGk07cy7Yv5Dy6lPxxlN0jJmnHFHdIMMX4po0PedryaNXH+iHG3Ark1MpAdqAefiPBZ3Su+0qsNR0y9uYnWdfotIaRGnRGuxxxxUXy/cj4VmyZ5yn1FcUQMQu8myqLHGQK3Zzkc4SJ9x8bj+EqZewTE7qhxXBi8hzCGvbsf00XMVPs7ji0uA6tawfpseY/vdd1KSEuHMQuGHJc09Py1Ac3oefqi+m7MNEV4ZSvJRYjRI15c0P3lI7j+/BG1xTQ9iNuAdPhyS5R5Lpgw+lO2hEx4T9WpjIZ2g8wP06q5faTtuPiuHWc6EQfgi6CikrUo9fT/AIUQAkwDz8I+HJXdWiYIkzyka/NNYbZl9QAgbjUAidfgrxkQ0XnDFQUAXFrZPKBoPLp4hahwpcB9NxGmo+k6eCxyo89o0cw8jTk128/Bap7OnTbu8HR8v6pmBv1DPqEvTCxKF6kuic48heFoXSSAODTCafatKfSUUibZE/ANXL8OaRCmpIC2Bd9aOpP18weoXFeqHqfxViLIy8x+bx6ISdiMFc/IlGXB18MnOKb7COyw8DUD0lTrl4AE7jZDllizz7rSVZUs7jLonw1/oFG7ikWnF3bZOpVuZHkkLkAfH5lc06JA1XFSmrxk0hMoRk+QO47xK4yltNjm0vzVBqT8NWhZx2q2a8aIPNZhxThIou7RghjjqP3T9l0tHqo/oapnE+J6Cdeqna9vYrGvRbwjeuyOLnuILwxoJJAhs6TsNR8Fn93eBoJ6fVFvArxVszm3NVxPh0+Sv8QyL06KfBcD9fc+EFlVmbXxVlaUAVSNoVg3Kx4iIBImByhTcIqVWEiq4PnYxBHhpuFw+D1Ui/pUAOSfawDYLmjVT4VkZ2Q66rqtoHHUKyuFVX17lGiKsLohYraCnTJptl35QNdeXkFHwnt8w7ZjQweW3TL5qpteMHMaXGm1wlxBJLe63r1Ua+4kqVoLWgMdG2xB6ndTPDKPaDFnxyVRL69uGPBENJzctmjkJ5nyVZWolrT2fvHYfWPgla0g4S4uEdACFWX9OpnApE+b4M+TeXml8eCW22WVrZlgNSrpBmPn8dEe+yutmpVzy7UR5ZVmFQOzftahdEEjkPTYLUvZfTIoVXRAc8R0gNATtOvrEan/AOYbJJJLonNEkkkgBJJLklAHlR4AkmAh7F8ZJBbS/m+y7xG5L3QPdHJRTTDRJ26rNkyPpGvDhXbKC4tnv31TdvgpJ2+qJ7cgieqdNZrd1n2mze14IFnhgaNlKc8M0A16J9t0HbfFdU7UTO5VtvsLeT3I7GE6ld1GGNFNbSXrqatt4KeoCeIXbZLHd1/z8/JDOK23a0ntMGZ19PutCxLCqdYRUbMbHYjyPJDWJYOKAhpJa4mJ1I8PFJpxdmqM4Tjt9z56vQ41Cx2hYSCPEaFE/C2KG2dMSx0BzfLYjxVhxlgUO7Zo1/P4jkfMKgtmzsuvjccuNuR5/PHJgzKMOPY1O0xyg4SKjR4HQ/BWFC+onUPaVnNtZmArazolq40oK+D0cW2uQ/p3zP3gnvx45aoPtqhCmG8IChNoJRRdXN1pJKA+JeIe92VP3nTr0HMp3GsVcREwFT4Phxe51R2sxHot+j07yzSZyfierWlwuf8AAzdmBTB8R6GPsovDl1vSfpl0nf3SR6aAKwxaiRp4hU2FYa99y/KY7wb4S7UD6roa3C6pHG+F6lW5Nlzc3zwHdlObTnHPVe2pcBme52Y8gT9StA4K4btn03ZyXVWd140HkR1Cg8QWzWXQZSgtaADtvzHmuJODiuj08cikys4PwI3dwBV0pt7xaNCY5T4rcLO3bTY1rGhrWiABoAFkWGtrsvh2Yns4JZtLd3fIrYaDpaD1AK0abpmXVXaO5XqZe7VOBy1GQ6SXmZeZggDpVmN3eRkc3fTmrB1RCmJ3HaVD0GgSskqQ7DDdI6tNUsfMUOkuYPi8J6zpwoPF4zUQwGC5zYO8QZPyHzWZ/pNsf1ohVcTDQGt1cdh9+gXlN53cZPyHkoNGgGjTU8ydz5p7MlWOl9i3tKyuLesha1qaq6ZXACvFiJxLcVAvC9VtO5BXRrwmbhewmPcFTY8wZJ6KwFUEIdxqv3HzoQRHlmEfJLm+B2KL3Ffc2YeDIQnd8PCk5xA0MEeGu3zRYLnYc1MFn2jdVWMmlSHzgm+V0B1nawp4tk/WtsjiCpVsBzS2M8ENtumrpsBXNSkIlUGJ1YUpFewbv2l7w0cyiuxw7JTA8FAw7CXtqg1GFs7SI/soqp09F6f4dh9PHufbPA/HtT8zn9Nfpj+WCuLWEtOmo1VZwlS7SvVj96kfUU3/AGR263ad/ghHgZgF7chu2cx5Bjv/ANJ+p52/uZPh8WozT9jUaOANyuyOdTNUHvtMOaXDkVVYBwgyzJL3l5iXPdzIMk+ARbaOOSnHQKFxDgP4gh2Z2ggszEMPiQN/KdVwMkFb4PY4cjpW/AN8J0DUvKteIa7MR5GA36Sj+2ENA6Kmw23FJuVo8+Wqt7R0gowx2otnluY3cO7w8kgV7cskz4JUlorgznoaV1kKfAXFWoGgk7BVom6K3FK4Y2J1cDAQ7biSnsQq53l7t9mjoExY1dVly0nSNulvbbLmg2FQ8Q1pqtb+6J9Sf6K8z6IOxK4zVXnxj0GiVPqjVijcrHHPXOZRO3XTaiUN2kxrgNSYVTf8ThphgkD8xMT5KPiF3nd2bTp+bz6Jo4F2ojZFltqrks8M4opVDGfK7o4x89iiCjiQO+yBG+zsnUPKdPBl3RE0apkflnQ+myvXsLpWGOK3jqdLtGCWtcM/gw6E+hifCVU8T3RqWjn0xLm5XablocC75KRgN84js67croyvYdjyP+0qoxxhtq7KDNKVdrondpHIHmInyhVS3PgltQ5ZAwS+zwSd0fYW8ELK7em6g8tPLbyR1w3fzAVqpjJ/XC0T+JLTQPHLQ+R5qkY9G9WkKjC07EQhK3weq9xaB7pILjoNPqonG3wLhNV9RCr3WkIj4S4YLnCvcDbWmw9f3nfoFYYPw/SokOd33jmdgfAInpvkJ+LDXMjJn1N/TEEsXtMjieRVXPRG+IWgeFnN7WLa5A2aYPiF0MGd45fY4+r0izw+/gmu6oJ9n7v29xUO2asZ8P2YHza5F+IPLWxGrg6D4Ab+SpvZBgfb03VX/wDbBaC398y6pB8P2gW7NqMdx5ORpdHlUZ8Varn9+TVsD1pMedJaI8lPdVATYZO+3QJxoAXLk7bZ34R2xSIVOnqZ5qfSZAUaiJM+KmIRebG6oUfYqW4KNUaroWyQwqh4jxMAtot1c7vu/hYOZ8SdB6qxurvsqb3kEhoJgAkk8gBzJ2QKynV79So1xq1Tmfoe6PysHg0fOVWb2qyYxc5KP9j1W7klN2lfVRalOpPuP/ld9lyyjUB9x/8AK77LBydaO1BbbOkITxK1yVHN5TI8ir7DnujVrvgVxjdi54zBpkcoOyJRbQRmoy7BZzVAxG/yjK33j8h1U3EhUaIbTeXHbuOPqdFTswmrMmnUJO/cd9lTax+9e55ZNhwKLsL5Iet7CoP8t/8AI77K+w+k8R3H/wArvso2uwlJV2E9q4KTKrbVrv3XfAqcwHofgU1JmWbXuRsTw5tTUaPb7rv0PUIS4ppuq0Q003dvTe00susvGpE/ulrT/wAo4c09D8CqHiR7mMa/I85alL3Wlx98A6eRKNtO0G9ONMGL2xFZgJ0dA15hMYW19FwzdYnqrrEqDmPhrXkOMiGuOh1B0HQhRLelUNTKaboEH3XfZWyRLYMvgNMPrS0Ka3XZUeE1XEkZXCCRq0jYx0V3RkHY/AoxlM6XgeptU2kYUdjT0Kdk9CtBhbskk6KiGEM7SY31K7xrH6drT7SqHnoxjHPe4+DWj5oIo8dYjXLn0MMqtp6gZ2OLj46uYPQSrEJlp7QqwpWtxV5imabPN/dEfFTvZZY9lh1HSDUmofI6N/8AEBZxxbi9ziLadrUt6tv+1ph7uyq65nAAmRDQ2SZk7BbXa0QxjWMENY0NHk0QPooAlSvCVwB/yvYQAqTwCVIY+UDYnjrm1XtayoQHECGPM+UDVE3DoqGlmqtLS4yGnQgRpI5eSbXBS7ZapJJKoCXiSSAPSlCSSgBQkkkpIEkkkgsJJJJBAoShJJAChKEkkAJKEkkAKEoSSQAkoSSQAkkkkAJKEkkAJJJJACSASSQB/9k="/>
          <p:cNvSpPr>
            <a:spLocks noChangeAspect="1" noChangeArrowheads="1"/>
          </p:cNvSpPr>
          <p:nvPr/>
        </p:nvSpPr>
        <p:spPr bwMode="auto">
          <a:xfrm>
            <a:off x="10447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pic>
        <p:nvPicPr>
          <p:cNvPr id="20488" name="Picture 8"/>
          <p:cNvPicPr>
            <a:picLocks noChangeAspect="1" noChangeArrowheads="1"/>
          </p:cNvPicPr>
          <p:nvPr/>
        </p:nvPicPr>
        <p:blipFill>
          <a:blip r:embed="rId2"/>
          <a:srcRect/>
          <a:stretch>
            <a:fillRect/>
          </a:stretch>
        </p:blipFill>
        <p:spPr bwMode="auto">
          <a:xfrm>
            <a:off x="7912355" y="3213464"/>
            <a:ext cx="3503315" cy="3168910"/>
          </a:xfrm>
          <a:prstGeom prst="rect">
            <a:avLst/>
          </a:prstGeom>
          <a:noFill/>
          <a:ln>
            <a:solidFill>
              <a:schemeClr val="accent1">
                <a:lumMod val="75000"/>
              </a:schemeClr>
            </a:solidFill>
          </a:ln>
        </p:spPr>
      </p:pic>
      <p:sp>
        <p:nvSpPr>
          <p:cNvPr id="9" name="כותרת 1"/>
          <p:cNvSpPr>
            <a:spLocks noGrp="1"/>
          </p:cNvSpPr>
          <p:nvPr>
            <p:ph type="title"/>
          </p:nvPr>
        </p:nvSpPr>
        <p:spPr>
          <a:xfrm>
            <a:off x="1167924" y="-198936"/>
            <a:ext cx="10515600" cy="1325563"/>
          </a:xfrm>
        </p:spPr>
        <p:txBody>
          <a:bodyPr>
            <a:normAutofit/>
          </a:bodyPr>
          <a:lstStyle/>
          <a:p>
            <a:pPr algn="r" rtl="1"/>
            <a:r>
              <a:rPr lang="he-IL" sz="2400" b="1" u="sng" dirty="0" smtClean="0">
                <a:latin typeface="Arial" panose="020B0604020202020204" pitchFamily="34" charset="0"/>
                <a:cs typeface="Arial" panose="020B0604020202020204" pitchFamily="34" charset="0"/>
              </a:rPr>
              <a:t>מדיניות החיסון לשיתוק ילדים בישראל </a:t>
            </a:r>
            <a:endParaRPr lang="he-IL" sz="2400" b="1" u="sng" dirty="0">
              <a:latin typeface="Arial" panose="020B0604020202020204" pitchFamily="34" charset="0"/>
              <a:cs typeface="Arial" panose="020B0604020202020204" pitchFamily="34" charset="0"/>
            </a:endParaRPr>
          </a:p>
        </p:txBody>
      </p:sp>
      <p:sp>
        <p:nvSpPr>
          <p:cNvPr id="10" name="TextBox 9"/>
          <p:cNvSpPr txBox="1"/>
          <p:nvPr/>
        </p:nvSpPr>
        <p:spPr>
          <a:xfrm>
            <a:off x="7849066" y="6382374"/>
            <a:ext cx="3629892" cy="276999"/>
          </a:xfrm>
          <a:prstGeom prst="rect">
            <a:avLst/>
          </a:prstGeom>
          <a:noFill/>
        </p:spPr>
        <p:txBody>
          <a:bodyPr wrap="square" rtlCol="1">
            <a:spAutoFit/>
          </a:bodyPr>
          <a:lstStyle/>
          <a:p>
            <a:pPr algn="ctr"/>
            <a:r>
              <a:rPr lang="he-IL" sz="1200" dirty="0" smtClean="0"/>
              <a:t>מתוך אתר משרד הבריאות</a:t>
            </a:r>
            <a:endParaRPr lang="he-IL" sz="1200" dirty="0"/>
          </a:p>
        </p:txBody>
      </p:sp>
    </p:spTree>
    <p:extLst>
      <p:ext uri="{BB962C8B-B14F-4D97-AF65-F5344CB8AC3E}">
        <p14:creationId xmlns:p14="http://schemas.microsoft.com/office/powerpoint/2010/main" val="10471075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TotalTime>
  <Words>573</Words>
  <Application>Microsoft Office PowerPoint</Application>
  <PresentationFormat>Widescreen</PresentationFormat>
  <Paragraphs>61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יצור חיסון נגד שיתוק ילדים בישראל</vt:lpstr>
      <vt:lpstr>שיתוק ילדים -פוליו</vt:lpstr>
      <vt:lpstr>חיסונים  לשיתוק ילדים </vt:lpstr>
      <vt:lpstr>פיתוח חיסון לשיתוק ילדים בישראל </vt:lpstr>
      <vt:lpstr>פיתוח חיסון לשיתוק ילדים בישראל </vt:lpstr>
      <vt:lpstr>החיסונים לשיתוק ילדים- חיסון מומת לעומת חיסון מוחלש </vt:lpstr>
      <vt:lpstr>החיסונים לשיתוק ילדים- חיסון מומת לעומת חיסון מוחלש </vt:lpstr>
      <vt:lpstr>מדיניות החיסון לשיתוק ילדים בישראל </vt:lpstr>
      <vt:lpstr>מדיניות החיסון לשיתוק ילדים בישראל </vt:lpstr>
      <vt:lpstr>מדיניות החיסון לשיתוק ילדים בישראל </vt:lpstr>
    </vt:vector>
  </TitlesOfParts>
  <Company>Weizmann Institute of Science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WICC</dc:creator>
  <cp:lastModifiedBy>WICC</cp:lastModifiedBy>
  <cp:revision>35</cp:revision>
  <dcterms:created xsi:type="dcterms:W3CDTF">2018-04-17T10:28:58Z</dcterms:created>
  <dcterms:modified xsi:type="dcterms:W3CDTF">2018-05-06T08:42:09Z</dcterms:modified>
</cp:coreProperties>
</file>