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</p:sldIdLst>
  <p:sldSz cx="12192000" cy="6858000"/>
  <p:notesSz cx="6858000" cy="9144000"/>
  <p:custDataLst>
    <p:tags r:id="rId10"/>
  </p:custDataLst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2B18BA6-5964-4635-8E95-59697B7A609E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6F57B79A-3B02-41E9-8D39-CC842046156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9051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811D6F-8677-400A-AE9A-E841E8556F82}" type="slidenum">
              <a:rPr lang="he-IL" altLang="he-IL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altLang="he-I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 altLang="he-IL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331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6AE782-1789-460C-A044-D41E9D4080D6}" type="slidenum">
              <a:rPr lang="he-IL" altLang="he-IL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altLang="he-I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 altLang="he-IL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7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6AE782-1789-460C-A044-D41E9D4080D6}" type="slidenum">
              <a:rPr lang="he-IL" altLang="he-IL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altLang="he-I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 altLang="he-IL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70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6AE782-1789-460C-A044-D41E9D4080D6}" type="slidenum">
              <a:rPr lang="he-IL" altLang="he-IL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altLang="he-I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 altLang="he-IL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0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002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304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1137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58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984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245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540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4625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799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142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35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FEFDB-ADCB-4E31-BCA6-390FF4BBD3D9}" type="datetimeFigureOut">
              <a:rPr lang="he-IL" smtClean="0"/>
              <a:t>ח'/תשרי/תשע"ט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999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title="המרכז הארצי למורי הביולוגיה, מכון ויצמן למדע, מינהלת מלמ, משרד החינוך "/>
          <p:cNvPicPr/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4" y="197102"/>
            <a:ext cx="6299765" cy="6233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עריכה ד"ר קרין הלוי – </a:t>
            </a:r>
            <a:r>
              <a:rPr lang="he-IL" dirty="0" err="1" smtClean="0"/>
              <a:t>טוביאס</a:t>
            </a:r>
            <a:endParaRPr lang="he-IL" dirty="0" smtClean="0"/>
          </a:p>
          <a:p>
            <a:pPr algn="r" rtl="1"/>
            <a:r>
              <a:rPr lang="he-IL" dirty="0" smtClean="0"/>
              <a:t>במסגרת פרויקט:</a:t>
            </a:r>
            <a:r>
              <a:rPr lang="en-US" dirty="0" smtClean="0"/>
              <a:t> </a:t>
            </a:r>
            <a:r>
              <a:rPr lang="he-IL" dirty="0" smtClean="0"/>
              <a:t>פריצות דרך ביולוגיה ב</a:t>
            </a:r>
            <a:r>
              <a:rPr lang="en-US" dirty="0" smtClean="0"/>
              <a:t>-</a:t>
            </a:r>
            <a:r>
              <a:rPr lang="he-IL" dirty="0" smtClean="0"/>
              <a:t> 70 שנות המדינה </a:t>
            </a:r>
            <a:endParaRPr lang="he-I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7582"/>
          </a:xfrm>
        </p:spPr>
        <p:txBody>
          <a:bodyPr/>
          <a:lstStyle/>
          <a:p>
            <a:r>
              <a:rPr lang="he-IL" dirty="0" smtClean="0">
                <a:cs typeface="+mn-cs"/>
              </a:rPr>
              <a:t>בדיקת מי שפיר </a:t>
            </a:r>
            <a:endParaRPr lang="he-IL" dirty="0"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84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Line 2"/>
          <p:cNvSpPr>
            <a:spLocks noChangeShapeType="1"/>
          </p:cNvSpPr>
          <p:nvPr/>
        </p:nvSpPr>
        <p:spPr bwMode="auto">
          <a:xfrm>
            <a:off x="2673350" y="609600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grpSp>
        <p:nvGrpSpPr>
          <p:cNvPr id="11" name="קבוצה 10"/>
          <p:cNvGrpSpPr/>
          <p:nvPr/>
        </p:nvGrpSpPr>
        <p:grpSpPr>
          <a:xfrm>
            <a:off x="1040421" y="5414035"/>
            <a:ext cx="1565080" cy="1525717"/>
            <a:chOff x="1040421" y="5414035"/>
            <a:chExt cx="1565080" cy="1525717"/>
          </a:xfrm>
        </p:grpSpPr>
        <p:sp>
          <p:nvSpPr>
            <p:cNvPr id="79923" name="Line 51"/>
            <p:cNvSpPr>
              <a:spLocks noChangeShapeType="1"/>
            </p:cNvSpPr>
            <p:nvPr/>
          </p:nvSpPr>
          <p:spPr bwMode="auto">
            <a:xfrm>
              <a:off x="1498491" y="5414035"/>
              <a:ext cx="0" cy="5334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79924" name="Text Box 52"/>
            <p:cNvSpPr txBox="1">
              <a:spLocks noChangeArrowheads="1"/>
            </p:cNvSpPr>
            <p:nvPr/>
          </p:nvSpPr>
          <p:spPr bwMode="auto">
            <a:xfrm>
              <a:off x="1538701" y="5541956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sz="1400" b="1" dirty="0" err="1">
                  <a:cs typeface="Arial" pitchFamily="34" charset="0"/>
                </a:rPr>
                <a:t>כרומוסומים</a:t>
              </a:r>
              <a:endParaRPr lang="en-US" sz="1400" b="1" dirty="0">
                <a:cs typeface="Arial" pitchFamily="34" charset="0"/>
              </a:endParaRPr>
            </a:p>
          </p:txBody>
        </p:sp>
        <p:pic>
          <p:nvPicPr>
            <p:cNvPr id="19" name="תמונה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421" y="5947435"/>
              <a:ext cx="992317" cy="992317"/>
            </a:xfrm>
            <a:prstGeom prst="rect">
              <a:avLst/>
            </a:prstGeom>
          </p:spPr>
        </p:pic>
      </p:grpSp>
      <p:grpSp>
        <p:nvGrpSpPr>
          <p:cNvPr id="23" name="קבוצה 22"/>
          <p:cNvGrpSpPr/>
          <p:nvPr/>
        </p:nvGrpSpPr>
        <p:grpSpPr>
          <a:xfrm>
            <a:off x="1040421" y="4123156"/>
            <a:ext cx="2175218" cy="1290879"/>
            <a:chOff x="948982" y="4123156"/>
            <a:chExt cx="2175218" cy="1290879"/>
          </a:xfrm>
        </p:grpSpPr>
        <p:sp>
          <p:nvSpPr>
            <p:cNvPr id="79898" name="Text Box 26"/>
            <p:cNvSpPr txBox="1">
              <a:spLocks noChangeArrowheads="1"/>
            </p:cNvSpPr>
            <p:nvPr/>
          </p:nvSpPr>
          <p:spPr bwMode="auto">
            <a:xfrm>
              <a:off x="1371600" y="4248096"/>
              <a:ext cx="1752600" cy="304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he-IL" sz="1400" b="1" dirty="0">
                  <a:latin typeface="Arial" pitchFamily="34" charset="0"/>
                  <a:cs typeface="Arial" pitchFamily="34" charset="0"/>
                </a:rPr>
                <a:t>גידול תאים בתרבית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Line 14"/>
            <p:cNvSpPr>
              <a:spLocks noChangeShapeType="1"/>
            </p:cNvSpPr>
            <p:nvPr/>
          </p:nvSpPr>
          <p:spPr bwMode="auto">
            <a:xfrm rot="5400000">
              <a:off x="1115315" y="4427956"/>
              <a:ext cx="609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e-IL"/>
            </a:p>
          </p:txBody>
        </p:sp>
        <p:pic>
          <p:nvPicPr>
            <p:cNvPr id="18" name="תמונה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982" y="4785857"/>
              <a:ext cx="942267" cy="628178"/>
            </a:xfrm>
            <a:prstGeom prst="rect">
              <a:avLst/>
            </a:prstGeom>
            <a:effectLst>
              <a:softEdge rad="63500"/>
            </a:effectLst>
          </p:spPr>
        </p:pic>
      </p:grpSp>
      <p:grpSp>
        <p:nvGrpSpPr>
          <p:cNvPr id="26" name="קבוצה 25"/>
          <p:cNvGrpSpPr/>
          <p:nvPr/>
        </p:nvGrpSpPr>
        <p:grpSpPr>
          <a:xfrm>
            <a:off x="917809" y="1355040"/>
            <a:ext cx="2011304" cy="2816856"/>
            <a:chOff x="826370" y="1355040"/>
            <a:chExt cx="2011304" cy="2816856"/>
          </a:xfrm>
        </p:grpSpPr>
        <p:sp>
          <p:nvSpPr>
            <p:cNvPr id="79886" name="Line 14"/>
            <p:cNvSpPr>
              <a:spLocks noChangeShapeType="1"/>
            </p:cNvSpPr>
            <p:nvPr/>
          </p:nvSpPr>
          <p:spPr bwMode="auto">
            <a:xfrm rot="5400000">
              <a:off x="1115315" y="1659840"/>
              <a:ext cx="609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e-IL"/>
            </a:p>
          </p:txBody>
        </p:sp>
        <p:grpSp>
          <p:nvGrpSpPr>
            <p:cNvPr id="25" name="קבוצה 24"/>
            <p:cNvGrpSpPr/>
            <p:nvPr/>
          </p:nvGrpSpPr>
          <p:grpSpPr>
            <a:xfrm>
              <a:off x="826370" y="1475488"/>
              <a:ext cx="2011304" cy="2696408"/>
              <a:chOff x="826370" y="1475488"/>
              <a:chExt cx="2011304" cy="2696408"/>
            </a:xfrm>
          </p:grpSpPr>
          <p:grpSp>
            <p:nvGrpSpPr>
              <p:cNvPr id="5" name="Group 53"/>
              <p:cNvGrpSpPr>
                <a:grpSpLocks/>
              </p:cNvGrpSpPr>
              <p:nvPr/>
            </p:nvGrpSpPr>
            <p:grpSpPr bwMode="auto">
              <a:xfrm>
                <a:off x="1530629" y="3360602"/>
                <a:ext cx="571500" cy="685800"/>
                <a:chOff x="528" y="2208"/>
                <a:chExt cx="360" cy="432"/>
              </a:xfrm>
            </p:grpSpPr>
            <p:sp>
              <p:nvSpPr>
                <p:cNvPr id="79891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28" y="2208"/>
                  <a:ext cx="35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rtl="0">
                    <a:spcBef>
                      <a:spcPct val="50000"/>
                    </a:spcBef>
                  </a:pPr>
                  <a:r>
                    <a:rPr lang="he-IL" sz="1400" dirty="0">
                      <a:latin typeface="Arial" pitchFamily="34" charset="0"/>
                      <a:cs typeface="Arial" pitchFamily="34" charset="0"/>
                    </a:rPr>
                    <a:t>נוזל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989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536" y="2448"/>
                  <a:ext cx="35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he-IL" sz="1400" dirty="0">
                      <a:latin typeface="Arial" pitchFamily="34" charset="0"/>
                      <a:cs typeface="Arial" pitchFamily="34" charset="0"/>
                    </a:rPr>
                    <a:t>תאים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79887" name="Text Box 15"/>
              <p:cNvSpPr txBox="1">
                <a:spLocks noChangeArrowheads="1"/>
              </p:cNvSpPr>
              <p:nvPr/>
            </p:nvSpPr>
            <p:spPr bwMode="auto">
              <a:xfrm>
                <a:off x="1325815" y="1475488"/>
                <a:ext cx="1066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he-IL" sz="1400" b="1" dirty="0" err="1">
                    <a:latin typeface="Arial" pitchFamily="34" charset="0"/>
                    <a:cs typeface="Arial" pitchFamily="34" charset="0"/>
                  </a:rPr>
                  <a:t>צנטרפוגה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" name="Group 59"/>
              <p:cNvGrpSpPr>
                <a:grpSpLocks/>
              </p:cNvGrpSpPr>
              <p:nvPr/>
            </p:nvGrpSpPr>
            <p:grpSpPr bwMode="auto">
              <a:xfrm>
                <a:off x="1229615" y="3092396"/>
                <a:ext cx="381000" cy="1079500"/>
                <a:chOff x="288" y="1912"/>
                <a:chExt cx="240" cy="680"/>
              </a:xfrm>
            </p:grpSpPr>
            <p:grpSp>
              <p:nvGrpSpPr>
                <p:cNvPr id="8" name="Group 25"/>
                <p:cNvGrpSpPr>
                  <a:grpSpLocks/>
                </p:cNvGrpSpPr>
                <p:nvPr/>
              </p:nvGrpSpPr>
              <p:grpSpPr bwMode="auto">
                <a:xfrm>
                  <a:off x="480" y="2112"/>
                  <a:ext cx="48" cy="480"/>
                  <a:chOff x="2304" y="2736"/>
                  <a:chExt cx="48" cy="480"/>
                </a:xfrm>
              </p:grpSpPr>
              <p:sp>
                <p:nvSpPr>
                  <p:cNvPr id="79889" name="AutoShape 17"/>
                  <p:cNvSpPr>
                    <a:spLocks/>
                  </p:cNvSpPr>
                  <p:nvPr/>
                </p:nvSpPr>
                <p:spPr bwMode="auto">
                  <a:xfrm>
                    <a:off x="2304" y="2736"/>
                    <a:ext cx="48" cy="336"/>
                  </a:xfrm>
                  <a:prstGeom prst="rightBrace">
                    <a:avLst>
                      <a:gd name="adj1" fmla="val 58333"/>
                      <a:gd name="adj2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79890" name="AutoShape 18"/>
                  <p:cNvSpPr>
                    <a:spLocks/>
                  </p:cNvSpPr>
                  <p:nvPr/>
                </p:nvSpPr>
                <p:spPr bwMode="auto">
                  <a:xfrm>
                    <a:off x="2304" y="3072"/>
                    <a:ext cx="48" cy="144"/>
                  </a:xfrm>
                  <a:prstGeom prst="rightBrace">
                    <a:avLst>
                      <a:gd name="adj1" fmla="val 25000"/>
                      <a:gd name="adj2" fmla="val 50000"/>
                    </a:avLst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9" name="Group 13"/>
                <p:cNvGrpSpPr>
                  <a:grpSpLocks/>
                </p:cNvGrpSpPr>
                <p:nvPr/>
              </p:nvGrpSpPr>
              <p:grpSpPr bwMode="auto">
                <a:xfrm>
                  <a:off x="288" y="1912"/>
                  <a:ext cx="206" cy="672"/>
                  <a:chOff x="2000" y="2544"/>
                  <a:chExt cx="206" cy="672"/>
                </a:xfrm>
              </p:grpSpPr>
              <p:pic>
                <p:nvPicPr>
                  <p:cNvPr id="79882" name="Picture 10" descr="23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 l="68750" r="23125" b="58745"/>
                  <a:stretch>
                    <a:fillRect/>
                  </a:stretch>
                </p:blipFill>
                <p:spPr bwMode="auto">
                  <a:xfrm>
                    <a:off x="2016" y="2544"/>
                    <a:ext cx="190" cy="6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9883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832"/>
                    <a:ext cx="48" cy="19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7988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000" y="2976"/>
                    <a:ext cx="48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  <p:pic>
            <p:nvPicPr>
              <p:cNvPr id="16" name="תמונה 15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097"/>
              <a:stretch/>
            </p:blipFill>
            <p:spPr>
              <a:xfrm>
                <a:off x="826370" y="1939038"/>
                <a:ext cx="1178278" cy="721612"/>
              </a:xfrm>
              <a:prstGeom prst="rect">
                <a:avLst/>
              </a:prstGeom>
              <a:effectLst>
                <a:softEdge rad="63500"/>
              </a:effectLst>
            </p:spPr>
          </p:pic>
          <p:sp>
            <p:nvSpPr>
              <p:cNvPr id="57" name="Text Box 26"/>
              <p:cNvSpPr txBox="1">
                <a:spLocks noChangeArrowheads="1"/>
              </p:cNvSpPr>
              <p:nvPr/>
            </p:nvSpPr>
            <p:spPr bwMode="auto">
              <a:xfrm>
                <a:off x="1085074" y="2750266"/>
                <a:ext cx="1752600" cy="3048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he-IL" sz="1400" b="1" dirty="0" smtClean="0">
                    <a:latin typeface="Arial" pitchFamily="34" charset="0"/>
                    <a:cs typeface="Arial" pitchFamily="34" charset="0"/>
                  </a:rPr>
                  <a:t>בידוד התאים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4"/>
              <p:cNvSpPr>
                <a:spLocks noChangeShapeType="1"/>
              </p:cNvSpPr>
              <p:nvPr/>
            </p:nvSpPr>
            <p:spPr bwMode="auto">
              <a:xfrm rot="5400000">
                <a:off x="1115315" y="2965450"/>
                <a:ext cx="609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e-IL"/>
              </a:p>
            </p:txBody>
          </p:sp>
        </p:grpSp>
      </p:grpSp>
      <p:grpSp>
        <p:nvGrpSpPr>
          <p:cNvPr id="4" name="קבוצה 3"/>
          <p:cNvGrpSpPr/>
          <p:nvPr/>
        </p:nvGrpSpPr>
        <p:grpSpPr>
          <a:xfrm>
            <a:off x="718595" y="121025"/>
            <a:ext cx="2070833" cy="1303654"/>
            <a:chOff x="274455" y="121025"/>
            <a:chExt cx="2070833" cy="1303654"/>
          </a:xfrm>
        </p:grpSpPr>
        <p:pic>
          <p:nvPicPr>
            <p:cNvPr id="2" name="תמונה 1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5" y="278813"/>
              <a:ext cx="1620744" cy="1145866"/>
            </a:xfrm>
            <a:prstGeom prst="rect">
              <a:avLst/>
            </a:prstGeom>
          </p:spPr>
        </p:pic>
        <p:sp>
          <p:nvSpPr>
            <p:cNvPr id="79893" name="Text Box 21"/>
            <p:cNvSpPr txBox="1">
              <a:spLocks noChangeArrowheads="1"/>
            </p:cNvSpPr>
            <p:nvPr/>
          </p:nvSpPr>
          <p:spPr bwMode="auto">
            <a:xfrm>
              <a:off x="1734540" y="121025"/>
              <a:ext cx="610748" cy="2393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e-IL" sz="1400" dirty="0">
                  <a:latin typeface="Arial" pitchFamily="34" charset="0"/>
                  <a:cs typeface="Arial" pitchFamily="34" charset="0"/>
                </a:rPr>
                <a:t>מי שפיר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9940" name="Text Box 68"/>
          <p:cNvSpPr txBox="1">
            <a:spLocks noChangeArrowheads="1"/>
          </p:cNvSpPr>
          <p:nvPr/>
        </p:nvSpPr>
        <p:spPr bwMode="auto">
          <a:xfrm>
            <a:off x="4676503" y="5756788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he-IL" sz="2000" dirty="0">
                <a:cs typeface="Arial" pitchFamily="34" charset="0"/>
              </a:rPr>
              <a:t>4. בודקים את מספר ומבנה </a:t>
            </a:r>
            <a:r>
              <a:rPr lang="he-IL" sz="2000" dirty="0" err="1">
                <a:cs typeface="Arial" pitchFamily="34" charset="0"/>
              </a:rPr>
              <a:t>הכרומוסומים</a:t>
            </a:r>
            <a:r>
              <a:rPr lang="he-IL" sz="2000" dirty="0">
                <a:cs typeface="Arial" pitchFamily="34" charset="0"/>
              </a:rPr>
              <a:t> בתאי העובר – </a:t>
            </a:r>
            <a:r>
              <a:rPr lang="he-IL" sz="2000" dirty="0" err="1">
                <a:cs typeface="Arial" pitchFamily="34" charset="0"/>
              </a:rPr>
              <a:t>קריוטיפ</a:t>
            </a:r>
            <a:r>
              <a:rPr lang="he-IL" sz="2000" dirty="0">
                <a:cs typeface="Arial" pitchFamily="34" charset="0"/>
              </a:rPr>
              <a:t>.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79939" name="Text Box 67"/>
          <p:cNvSpPr txBox="1">
            <a:spLocks noChangeArrowheads="1"/>
          </p:cNvSpPr>
          <p:nvPr/>
        </p:nvSpPr>
        <p:spPr bwMode="auto">
          <a:xfrm>
            <a:off x="5057503" y="5032888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he-IL" sz="2000" dirty="0">
                <a:cs typeface="Arial" pitchFamily="34" charset="0"/>
              </a:rPr>
              <a:t>3. מגדלים את תאי העובר בתנאים מיוחדים כך שיתרבו ויהיה ניתן לערוך </a:t>
            </a:r>
            <a:r>
              <a:rPr lang="he-IL" sz="2000" dirty="0" smtClean="0">
                <a:cs typeface="Arial" pitchFamily="34" charset="0"/>
              </a:rPr>
              <a:t>בהם </a:t>
            </a:r>
            <a:r>
              <a:rPr lang="he-IL" sz="2000" dirty="0">
                <a:cs typeface="Arial" pitchFamily="34" charset="0"/>
              </a:rPr>
              <a:t>בדיקות.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79938" name="Text Box 66"/>
          <p:cNvSpPr txBox="1">
            <a:spLocks noChangeArrowheads="1"/>
          </p:cNvSpPr>
          <p:nvPr/>
        </p:nvSpPr>
        <p:spPr bwMode="auto">
          <a:xfrm>
            <a:off x="5057503" y="4588388"/>
            <a:ext cx="647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he-IL" sz="2000" dirty="0">
                <a:cs typeface="Arial" pitchFamily="34" charset="0"/>
              </a:rPr>
              <a:t>2. מבודדים את התאים מנוזל מי השפיר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79937" name="Text Box 65"/>
          <p:cNvSpPr txBox="1">
            <a:spLocks noChangeArrowheads="1"/>
          </p:cNvSpPr>
          <p:nvPr/>
        </p:nvSpPr>
        <p:spPr bwMode="auto">
          <a:xfrm>
            <a:off x="5133703" y="3762887"/>
            <a:ext cx="640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he-IL" sz="2000" dirty="0">
                <a:cs typeface="Arial" pitchFamily="34" charset="0"/>
              </a:rPr>
              <a:t>1. נלקחת דגימה של מי שפיר על ידי החדרת מחט דרך דופן הבטן, תוך בקרת אולטרסאונד.</a:t>
            </a:r>
            <a:r>
              <a:rPr lang="en-US" dirty="0"/>
              <a:t> </a:t>
            </a:r>
          </a:p>
        </p:txBody>
      </p:sp>
      <p:sp>
        <p:nvSpPr>
          <p:cNvPr id="79934" name="Text Box 62"/>
          <p:cNvSpPr txBox="1">
            <a:spLocks noChangeArrowheads="1"/>
          </p:cNvSpPr>
          <p:nvPr/>
        </p:nvSpPr>
        <p:spPr bwMode="auto">
          <a:xfrm>
            <a:off x="4905103" y="990601"/>
            <a:ext cx="6553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</a:pPr>
            <a:r>
              <a:rPr lang="he-IL" sz="2000" dirty="0">
                <a:cs typeface="Arial" pitchFamily="34" charset="0"/>
              </a:rPr>
              <a:t> מי השפיר העוטפים את העובר ברחם, מכילים תאים עובריים שיכולים לספק מידע על העובר. 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he-IL" sz="2000" dirty="0">
                <a:cs typeface="Arial" pitchFamily="34" charset="0"/>
              </a:rPr>
              <a:t> </a:t>
            </a:r>
            <a:r>
              <a:rPr lang="he-IL" sz="2000" u="sng" dirty="0" smtClean="0">
                <a:cs typeface="Arial" pitchFamily="34" charset="0"/>
              </a:rPr>
              <a:t>פרופ' </a:t>
            </a:r>
            <a:r>
              <a:rPr lang="he-IL" sz="2000" u="sng" dirty="0">
                <a:cs typeface="Arial" pitchFamily="34" charset="0"/>
              </a:rPr>
              <a:t>לאו זקס ממכון ויצמן </a:t>
            </a:r>
            <a:r>
              <a:rPr lang="he-IL" sz="2000" dirty="0">
                <a:cs typeface="Arial" pitchFamily="34" charset="0"/>
              </a:rPr>
              <a:t>היה </a:t>
            </a:r>
            <a:r>
              <a:rPr lang="he-IL" sz="2000" dirty="0" smtClean="0">
                <a:cs typeface="Arial" pitchFamily="34" charset="0"/>
              </a:rPr>
              <a:t>הראשון </a:t>
            </a:r>
            <a:r>
              <a:rPr lang="he-IL" sz="2000" dirty="0">
                <a:cs typeface="Arial" pitchFamily="34" charset="0"/>
              </a:rPr>
              <a:t>שהשתמש בתאים </a:t>
            </a:r>
            <a:r>
              <a:rPr lang="he-IL" sz="2000" dirty="0" smtClean="0">
                <a:cs typeface="Arial" pitchFamily="34" charset="0"/>
              </a:rPr>
              <a:t>אלו לאבחון </a:t>
            </a:r>
            <a:r>
              <a:rPr lang="he-IL" sz="2000" dirty="0">
                <a:cs typeface="Arial" pitchFamily="34" charset="0"/>
              </a:rPr>
              <a:t>תכונות רפואיות שונות של העובר, טרם לידתו.  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he-IL" sz="2000" dirty="0">
                <a:cs typeface="Arial" pitchFamily="34" charset="0"/>
              </a:rPr>
              <a:t> מחקר זה הוביל לפיתוח בדיקות מי השפיר המבוצעות היום </a:t>
            </a:r>
            <a:r>
              <a:rPr lang="he-IL" sz="2000" dirty="0" smtClean="0">
                <a:cs typeface="Arial" pitchFamily="34" charset="0"/>
              </a:rPr>
              <a:t>בשגרה </a:t>
            </a:r>
            <a:r>
              <a:rPr lang="he-IL" sz="2000" dirty="0">
                <a:cs typeface="Arial" pitchFamily="34" charset="0"/>
              </a:rPr>
              <a:t>לצורכי </a:t>
            </a:r>
            <a:r>
              <a:rPr lang="he-IL" sz="2000" dirty="0" smtClean="0">
                <a:cs typeface="Arial" pitchFamily="34" charset="0"/>
              </a:rPr>
              <a:t>אבחון </a:t>
            </a:r>
            <a:r>
              <a:rPr lang="he-IL" sz="2000" dirty="0">
                <a:cs typeface="Arial" pitchFamily="34" charset="0"/>
              </a:rPr>
              <a:t>שונים בעוברי </a:t>
            </a:r>
            <a:r>
              <a:rPr lang="he-IL" sz="2000" dirty="0" smtClean="0">
                <a:cs typeface="Arial" pitchFamily="34" charset="0"/>
              </a:rPr>
              <a:t>אדם.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he-IL" sz="2000" dirty="0" smtClean="0">
                <a:cs typeface="Arial" pitchFamily="34" charset="0"/>
              </a:rPr>
              <a:t> </a:t>
            </a:r>
            <a:r>
              <a:rPr lang="he-IL" sz="2000" u="sng" dirty="0" smtClean="0">
                <a:cs typeface="Arial" pitchFamily="34" charset="0"/>
              </a:rPr>
              <a:t>שלבי בדיקת מי השפיר: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endParaRPr lang="en-US" sz="2000" dirty="0"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62913"/>
            <a:ext cx="10515600" cy="524463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בדיקת מי שפיר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387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40" grpId="0"/>
      <p:bldP spid="79939" grpId="0"/>
      <p:bldP spid="79938" grpId="0"/>
      <p:bldP spid="799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7"/>
          <p:cNvCxnSpPr/>
          <p:nvPr/>
        </p:nvCxnSpPr>
        <p:spPr bwMode="auto">
          <a:xfrm rot="5400000">
            <a:off x="5791994" y="1478988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8"/>
          <p:cNvCxnSpPr/>
          <p:nvPr/>
        </p:nvCxnSpPr>
        <p:spPr bwMode="auto">
          <a:xfrm rot="5400000">
            <a:off x="5791994" y="24871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9"/>
          <p:cNvCxnSpPr/>
          <p:nvPr/>
        </p:nvCxnSpPr>
        <p:spPr bwMode="auto">
          <a:xfrm rot="5400000">
            <a:off x="5791994" y="4005961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0"/>
          <p:cNvCxnSpPr/>
          <p:nvPr/>
        </p:nvCxnSpPr>
        <p:spPr bwMode="auto">
          <a:xfrm rot="5400000">
            <a:off x="5791994" y="4863364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1"/>
          <p:cNvCxnSpPr/>
          <p:nvPr/>
        </p:nvCxnSpPr>
        <p:spPr bwMode="auto">
          <a:xfrm rot="5400000">
            <a:off x="5791994" y="579011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2520747" y="713216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5" y="1304711"/>
            <a:ext cx="1695902" cy="129566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9" name="תמונה 18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80" y="2958651"/>
            <a:ext cx="1686920" cy="128205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1" name="תמונה 20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66"/>
          <a:stretch/>
        </p:blipFill>
        <p:spPr>
          <a:xfrm>
            <a:off x="365345" y="4676760"/>
            <a:ext cx="1698357" cy="123426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74882" y="5956969"/>
            <a:ext cx="73935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סידור הכרומוסומים בזוגות ובדיקת מספר ומבנה הכרומוזומים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98822" y="5055341"/>
            <a:ext cx="73935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spcAft>
                <a:spcPts val="1800"/>
              </a:spcAft>
              <a:defRPr/>
            </a:pP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הסתכלות במיקרוסקופ וצילום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3298" y="4214411"/>
            <a:ext cx="73935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spcAft>
                <a:spcPts val="1800"/>
              </a:spcAft>
              <a:defRPr/>
            </a:pP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צביעה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2938" y="2953753"/>
            <a:ext cx="7393576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spcAft>
                <a:spcPts val="600"/>
              </a:spcAft>
              <a:defRPr/>
            </a:pPr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עצירת </a:t>
            </a: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חלוקת </a:t>
            </a:r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התאים </a:t>
            </a:r>
            <a:endParaRPr lang="he-IL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ctr">
              <a:spcAft>
                <a:spcPts val="1800"/>
              </a:spcAft>
              <a:defRPr/>
            </a:pP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(מוסיפים חומר שעוצר את התאים בשלב בו הכרומוזומים מכווצים 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51740" y="1726499"/>
            <a:ext cx="863820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spcAft>
                <a:spcPts val="1800"/>
              </a:spcAft>
              <a:defRPr/>
            </a:pP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גידול בתרבית לקבלת מספר רב של תאים מתחלקים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9726" y="882923"/>
            <a:ext cx="9012290" cy="8435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indent="-342900" algn="ctr" rtl="1">
              <a:spcAft>
                <a:spcPts val="1800"/>
              </a:spcAft>
              <a:defRPr/>
            </a:pPr>
            <a:r>
              <a:rPr lang="he-IL" sz="2000" smtClean="0">
                <a:solidFill>
                  <a:schemeClr val="tx2">
                    <a:lumMod val="75000"/>
                  </a:schemeClr>
                </a:solidFill>
              </a:rPr>
              <a:t>הוצאת </a:t>
            </a:r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התאים </a:t>
            </a:r>
            <a:r>
              <a:rPr lang="he-IL" sz="2000" dirty="0">
                <a:solidFill>
                  <a:schemeClr val="tx2">
                    <a:lumMod val="75000"/>
                  </a:schemeClr>
                </a:solidFill>
              </a:rPr>
              <a:t>והעברת התאים באופן סטרילי </a:t>
            </a:r>
            <a:r>
              <a:rPr lang="he-IL" sz="2000" dirty="0" smtClean="0">
                <a:solidFill>
                  <a:schemeClr val="tx2">
                    <a:lumMod val="75000"/>
                  </a:schemeClr>
                </a:solidFill>
              </a:rPr>
              <a:t>למעבדה</a:t>
            </a:r>
            <a:endParaRPr lang="he-IL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149147" y="85102"/>
            <a:ext cx="10515600" cy="563281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בדיקת מספר ומבנה </a:t>
            </a:r>
            <a:r>
              <a:rPr lang="he-IL" sz="2400" b="1" dirty="0" err="1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הכרומוסומים</a:t>
            </a:r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בתאי העובר – </a:t>
            </a:r>
            <a:r>
              <a:rPr lang="he-IL" sz="2400" b="1" dirty="0" err="1" smtClean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קריוטיפ</a:t>
            </a:r>
            <a:endParaRPr lang="he-IL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16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4" grpId="0"/>
      <p:bldP spid="1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074" y="1033767"/>
            <a:ext cx="5828485" cy="5129067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2520747" y="713216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2368201" y="6193809"/>
            <a:ext cx="607223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לכל כרומוזום דגם אופייני של פסים כהים ובהירים</a:t>
            </a:r>
          </a:p>
          <a:p>
            <a:endParaRPr lang="he-IL" dirty="0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9108421" y="939617"/>
            <a:ext cx="273526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800" dirty="0"/>
              <a:t>צביעת </a:t>
            </a:r>
            <a:r>
              <a:rPr lang="he-IL" altLang="he-IL" sz="2800" dirty="0" err="1"/>
              <a:t>גימזה</a:t>
            </a:r>
            <a:endParaRPr lang="he-IL" altLang="he-IL" sz="2800" dirty="0"/>
          </a:p>
          <a:p>
            <a:pPr>
              <a:spcBef>
                <a:spcPct val="50000"/>
              </a:spcBef>
            </a:pPr>
            <a:r>
              <a:rPr lang="he-IL" altLang="he-IL" sz="2800" dirty="0" smtClean="0"/>
              <a:t>)</a:t>
            </a:r>
            <a:r>
              <a:rPr lang="en-US" altLang="he-IL" sz="2800" dirty="0" smtClean="0"/>
              <a:t>G-banding</a:t>
            </a:r>
            <a:r>
              <a:rPr lang="he-IL" altLang="he-IL" sz="2800" dirty="0" smtClean="0"/>
              <a:t>(</a:t>
            </a:r>
            <a:endParaRPr lang="en-US" altLang="he-IL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9147" y="50434"/>
            <a:ext cx="10515600" cy="631807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צביעת </a:t>
            </a:r>
            <a:r>
              <a:rPr lang="he-IL" sz="2400" b="1" dirty="0" err="1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כרומוסומים</a:t>
            </a:r>
            <a:endParaRPr lang="he-IL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60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2520747" y="713216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7"/>
          <a:stretch/>
        </p:blipFill>
        <p:spPr>
          <a:xfrm>
            <a:off x="543051" y="981634"/>
            <a:ext cx="10788628" cy="4947597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30661" y="6077837"/>
            <a:ext cx="43195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he-IL" sz="2400" b="1" dirty="0">
                <a:solidFill>
                  <a:srgbClr val="FF0000"/>
                </a:solidFill>
              </a:rPr>
              <a:t> </a:t>
            </a:r>
            <a:r>
              <a:rPr lang="he-IL" altLang="he-IL" sz="2400" b="1" dirty="0" smtClean="0">
                <a:solidFill>
                  <a:srgbClr val="FF0000"/>
                </a:solidFill>
              </a:rPr>
              <a:t> - בן </a:t>
            </a:r>
            <a:r>
              <a:rPr lang="he-IL" altLang="he-IL" sz="2400" b="1" dirty="0">
                <a:solidFill>
                  <a:srgbClr val="FF0000"/>
                </a:solidFill>
              </a:rPr>
              <a:t>תקין </a:t>
            </a:r>
            <a:r>
              <a:rPr lang="en-US" altLang="he-IL" sz="2400" b="1" dirty="0">
                <a:solidFill>
                  <a:srgbClr val="FF0000"/>
                </a:solidFill>
              </a:rPr>
              <a:t>46 XY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94929" y="6077836"/>
            <a:ext cx="43195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he-IL" sz="2400" b="1" dirty="0">
                <a:solidFill>
                  <a:srgbClr val="FF0000"/>
                </a:solidFill>
              </a:rPr>
              <a:t> </a:t>
            </a:r>
            <a:r>
              <a:rPr lang="he-IL" altLang="he-IL" sz="2400" b="1" dirty="0" smtClean="0">
                <a:solidFill>
                  <a:srgbClr val="FF0000"/>
                </a:solidFill>
              </a:rPr>
              <a:t> - בת </a:t>
            </a:r>
            <a:r>
              <a:rPr lang="he-IL" altLang="he-IL" sz="2400" b="1" dirty="0">
                <a:solidFill>
                  <a:srgbClr val="FF0000"/>
                </a:solidFill>
              </a:rPr>
              <a:t>תקינה </a:t>
            </a:r>
            <a:r>
              <a:rPr lang="en-US" altLang="he-IL" sz="2400" b="1" dirty="0">
                <a:solidFill>
                  <a:srgbClr val="FF0000"/>
                </a:solidFill>
              </a:rPr>
              <a:t>46 XX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9147" y="1"/>
            <a:ext cx="10515600" cy="713216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 err="1" smtClean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+mn-cs"/>
              </a:rPr>
              <a:t>קריוטיפ</a:t>
            </a:r>
            <a:r>
              <a:rPr lang="he-IL" sz="2400" b="1" dirty="0" smtClean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+mn-cs"/>
              </a:rPr>
              <a:t> של אדם - </a:t>
            </a:r>
            <a:r>
              <a:rPr lang="en-US" sz="2400" b="1" dirty="0">
                <a:solidFill>
                  <a:srgbClr val="003300"/>
                </a:solidFill>
                <a:latin typeface="Arial" panose="020B0604020202020204" pitchFamily="34" charset="0"/>
              </a:rPr>
              <a:t>Human Karyotype</a:t>
            </a:r>
            <a:endParaRPr lang="he-IL" sz="2400" b="1" dirty="0">
              <a:solidFill>
                <a:srgbClr val="0033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563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2520747" y="713216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4"/>
          <a:stretch/>
        </p:blipFill>
        <p:spPr>
          <a:xfrm>
            <a:off x="3254188" y="861271"/>
            <a:ext cx="6239436" cy="507148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65453" y="5911656"/>
            <a:ext cx="52482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3600" b="1" dirty="0">
                <a:solidFill>
                  <a:srgbClr val="FF0000"/>
                </a:solidFill>
              </a:rPr>
              <a:t>לא תקין </a:t>
            </a:r>
            <a:r>
              <a:rPr lang="en-US" altLang="he-IL" sz="3600" b="1" dirty="0">
                <a:solidFill>
                  <a:srgbClr val="FF0000"/>
                </a:solidFill>
              </a:rPr>
              <a:t> </a:t>
            </a:r>
            <a:r>
              <a:rPr lang="he-IL" altLang="he-IL" sz="3600" b="1" dirty="0" smtClean="0">
                <a:solidFill>
                  <a:srgbClr val="FF0000"/>
                </a:solidFill>
              </a:rPr>
              <a:t> , בן</a:t>
            </a:r>
            <a:r>
              <a:rPr lang="he-IL" altLang="he-IL" sz="3600" b="1" dirty="0">
                <a:solidFill>
                  <a:srgbClr val="FF0000"/>
                </a:solidFill>
              </a:rPr>
              <a:t>, </a:t>
            </a:r>
            <a:r>
              <a:rPr lang="en-US" altLang="he-IL" sz="3600" b="1" dirty="0">
                <a:solidFill>
                  <a:srgbClr val="FF0000"/>
                </a:solidFill>
              </a:rPr>
              <a:t>47, XY +21</a:t>
            </a:r>
            <a:br>
              <a:rPr lang="en-US" altLang="he-IL" sz="3600" b="1" dirty="0">
                <a:solidFill>
                  <a:srgbClr val="FF0000"/>
                </a:solidFill>
              </a:rPr>
            </a:br>
            <a:endParaRPr lang="en-US" altLang="he-IL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835" y="861271"/>
            <a:ext cx="279698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3600" dirty="0" smtClean="0"/>
              <a:t>תסמונת דאון, </a:t>
            </a:r>
            <a:r>
              <a:rPr lang="he-IL" sz="3600" dirty="0" err="1" smtClean="0"/>
              <a:t>טריזומיה</a:t>
            </a:r>
            <a:r>
              <a:rPr lang="he-IL" sz="3600" dirty="0" smtClean="0"/>
              <a:t> של </a:t>
            </a:r>
            <a:r>
              <a:rPr lang="he-IL" sz="3600" dirty="0" err="1" smtClean="0"/>
              <a:t>כרומוסום</a:t>
            </a:r>
            <a:r>
              <a:rPr lang="he-IL" sz="3600" dirty="0" smtClean="0"/>
              <a:t> 21,  שלושה עותקים של </a:t>
            </a:r>
            <a:r>
              <a:rPr lang="he-IL" sz="3600" dirty="0" err="1" smtClean="0"/>
              <a:t>כרומוסום</a:t>
            </a:r>
            <a:r>
              <a:rPr lang="he-IL" sz="3600" dirty="0" smtClean="0"/>
              <a:t> 21</a:t>
            </a:r>
            <a:endParaRPr lang="he-IL" sz="36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31793" y="1"/>
            <a:ext cx="10515600" cy="713216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 err="1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+mn-cs"/>
              </a:rPr>
              <a:t>קריוטיפ</a:t>
            </a:r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+mn-cs"/>
              </a:rPr>
              <a:t> - </a:t>
            </a:r>
            <a:r>
              <a:rPr lang="en-US" sz="2400" b="1" dirty="0">
                <a:solidFill>
                  <a:srgbClr val="003300"/>
                </a:solidFill>
                <a:latin typeface="Arial" panose="020B0604020202020204" pitchFamily="34" charset="0"/>
                <a:ea typeface="+mn-ea"/>
                <a:cs typeface="+mn-cs"/>
              </a:rPr>
              <a:t>Karyotype</a:t>
            </a:r>
            <a:endParaRPr lang="he-IL" sz="2400" b="1" dirty="0">
              <a:solidFill>
                <a:srgbClr val="0033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48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2520747" y="713216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pic>
        <p:nvPicPr>
          <p:cNvPr id="7" name="Picture 2" descr="AAFP-DS-prevalence.jpg (524Ã354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747" y="1064045"/>
            <a:ext cx="7235497" cy="488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9194" y="6203959"/>
            <a:ext cx="9203645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From: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Newberger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D. Down Syndrome: Prenatal Risk Assessment and Diagnosis. Am Fam Physician. 2000 Aug 15;62(4):825-832.</a:t>
            </a:r>
            <a:endParaRPr lang="he-I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695" y="1"/>
            <a:ext cx="10515600" cy="713216"/>
          </a:xfrm>
        </p:spPr>
        <p:txBody>
          <a:bodyPr>
            <a:normAutofit/>
          </a:bodyPr>
          <a:lstStyle/>
          <a:p>
            <a:pPr algn="r" rtl="1"/>
            <a:r>
              <a:rPr lang="he-IL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הסיכון לתסמונת דאון עולה עם העלייה בגיל </a:t>
            </a:r>
            <a:r>
              <a:rPr lang="he-IL" sz="24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האם</a:t>
            </a:r>
            <a:endParaRPr lang="he-IL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809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"/>
  <p:tag name="TAG_BACKING_FORM_KEY" val="330490-d:\my doc\אתר מורי הביולוגיה\70 שנה\files\1956\בדיקת מי שפיר.pptx"/>
  <p:tag name="ARTICULATE_PRESENTER_VERSION" val="8"/>
  <p:tag name="ARTICULATE_PROJECT_OPEN" val="0"/>
  <p:tag name="ARTICULATE_DESIGN_ID_OFFICE THEME" val="8if8U8E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294</Words>
  <Application>Microsoft Office PowerPoint</Application>
  <PresentationFormat>Widescreen</PresentationFormat>
  <Paragraphs>43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בדיקת מי שפיר </vt:lpstr>
      <vt:lpstr>בדיקת מי שפיר</vt:lpstr>
      <vt:lpstr>בדיקת מספר ומבנה הכרומוסומים בתאי העובר – קריוטיפ</vt:lpstr>
      <vt:lpstr>צביעת כרומוסומים</vt:lpstr>
      <vt:lpstr>קריוטיפ של אדם - Human Karyotype</vt:lpstr>
      <vt:lpstr>קריוטיפ - Karyotype</vt:lpstr>
      <vt:lpstr>הסיכון לתסמונת דאון עולה עם העלייה בגיל האם</vt:lpstr>
    </vt:vector>
  </TitlesOfParts>
  <Company>Weizmann Institute of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WICC</dc:creator>
  <cp:lastModifiedBy>WICC</cp:lastModifiedBy>
  <cp:revision>35</cp:revision>
  <dcterms:created xsi:type="dcterms:W3CDTF">2018-04-17T10:28:58Z</dcterms:created>
  <dcterms:modified xsi:type="dcterms:W3CDTF">2018-09-17T08:13:07Z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DE4111DD-7A1B-4394-9A59-0A71C195B7F6</vt:lpwstr>
  </property>
  <property fmtid="{D5CDD505-2E9C-101B-9397-08002B2CF9AE}" pid="3" name="ArticulatePath">
    <vt:lpwstr>בדיקת מי שפיר</vt:lpwstr>
  </property>
  <property fmtid="{D5CDD505-2E9C-101B-9397-08002B2CF9AE}" pid="4" name="ArticulateUseProject">
    <vt:lpwstr>1</vt:lpwstr>
  </property>
  <property fmtid="{D5CDD505-2E9C-101B-9397-08002B2CF9AE}" pid="5" name="ArticulateProjectFull">
    <vt:lpwstr>D:\my doc\אתר מורי הביולוגיה\70 שנה\files\1956\בדיקת מי שפיר.ppta</vt:lpwstr>
  </property>
  <property fmtid="{D5CDD505-2E9C-101B-9397-08002B2CF9AE}" pid="6" name="ArticulateProjectVersion">
    <vt:lpwstr>8</vt:lpwstr>
  </property>
</Properties>
</file>