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8" r:id="rId3"/>
    <p:sldId id="257" r:id="rId4"/>
    <p:sldId id="258" r:id="rId5"/>
    <p:sldId id="279" r:id="rId6"/>
    <p:sldId id="280" r:id="rId7"/>
    <p:sldId id="260" r:id="rId8"/>
    <p:sldId id="261" r:id="rId9"/>
    <p:sldId id="262" r:id="rId10"/>
    <p:sldId id="264" r:id="rId11"/>
    <p:sldId id="265" r:id="rId12"/>
    <p:sldId id="267" r:id="rId13"/>
    <p:sldId id="268" r:id="rId14"/>
    <p:sldId id="271" r:id="rId15"/>
    <p:sldId id="283" r:id="rId16"/>
    <p:sldId id="259" r:id="rId17"/>
    <p:sldId id="281" r:id="rId18"/>
    <p:sldId id="282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>
        <p:scale>
          <a:sx n="81" d="100"/>
          <a:sy n="81" d="100"/>
        </p:scale>
        <p:origin x="-27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93558" y="203870"/>
            <a:ext cx="11268241" cy="2008781"/>
          </a:xfrm>
        </p:spPr>
        <p:txBody>
          <a:bodyPr/>
          <a:lstStyle/>
          <a:p>
            <a:pPr algn="ctr"/>
            <a:r>
              <a:rPr lang="he-IL" b="1" dirty="0" smtClean="0"/>
              <a:t>ביולוגיה מולקולרית </a:t>
            </a:r>
            <a:r>
              <a:rPr lang="he-IL" b="1" smtClean="0"/>
              <a:t>במגמת ביולוגיה </a:t>
            </a:r>
            <a:r>
              <a:rPr lang="he-IL" b="1" dirty="0" smtClean="0"/>
              <a:t>"עקרונות ומעשה"</a:t>
            </a:r>
            <a:endParaRPr lang="he-IL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170113" y="2415179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he-IL" sz="2400" b="1" dirty="0" smtClean="0"/>
              <a:t>ד"ר שירי- רבקה מסה</a:t>
            </a:r>
            <a:endParaRPr lang="he-IL" sz="2400" b="1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014" y="2933284"/>
            <a:ext cx="5753386" cy="3832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PCR – Polymerase Chain Reaction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914390"/>
            <a:ext cx="10820399" cy="12828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השיטה מחקה את שכפול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המקורי ומשמשת להגברת מקטעי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ייחודי מכל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שמצוי בטבע.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Image result for pcr diagram for kid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306" y="2197277"/>
            <a:ext cx="3779092" cy="471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pcr reagent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599" y="2588504"/>
            <a:ext cx="4607494" cy="345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10/29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1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PCR – Polymerase Chain Reaction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8" name="Picture 2" descr="Image result for mini one PC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309" y="1446662"/>
            <a:ext cx="6432698" cy="514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11/29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33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DNA Gel Electrophoresis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026696"/>
            <a:ext cx="10820399" cy="16518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השיטה מנצלת את מאפייני מבנה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לשם הרצה בשדה חשמלי והפרדת מקטעים על-בסיס גודלם. סימון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מתבצע באמצעות סמן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פלואורוסנטי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4" name="Picture 4" descr="Image result for dna electrophoresi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377" y="2422358"/>
            <a:ext cx="4102662" cy="468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Image result for dna electrophoresi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893" y="2856516"/>
            <a:ext cx="5304593" cy="398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12/29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lated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3341"/>
            <a:ext cx="12235428" cy="692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13/29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7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עוד שיטות שאפשר ללמדם בביה"ס: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818151"/>
            <a:ext cx="10820399" cy="8657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</a:rPr>
              <a:t>DNA restriction and ligation</a:t>
            </a:r>
            <a:endParaRPr lang="he-IL" sz="3200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314" name="Picture 2" descr="Image result for dna restriction and liga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816" y="1794328"/>
            <a:ext cx="9552573" cy="50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14/29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עוד שיטות שאפשר ללמדם בביה"ס: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786067"/>
            <a:ext cx="10820399" cy="8657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u="sng" dirty="0" smtClean="0">
                <a:solidFill>
                  <a:schemeClr val="accent3">
                    <a:lumMod val="50000"/>
                  </a:schemeClr>
                </a:solidFill>
              </a:rPr>
              <a:t>Bioinformatics</a:t>
            </a:r>
            <a:endParaRPr lang="he-IL" sz="3200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29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536" y="3574754"/>
            <a:ext cx="11530263" cy="306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כותרת 1"/>
          <p:cNvSpPr txBox="1">
            <a:spLocks/>
          </p:cNvSpPr>
          <p:nvPr/>
        </p:nvSpPr>
        <p:spPr>
          <a:xfrm>
            <a:off x="1041400" y="1691961"/>
            <a:ext cx="10820399" cy="1098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שליפה של רצף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ממאגר בנק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, השוואת רצפים, מציאת רצפים פונקציונליים, ובניית עץ פילוגנטי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1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1811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השתלבות בתכנית הלימודים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244600"/>
            <a:ext cx="10820399" cy="812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שיעורים עיוניים בליבת תכנית הלימודים: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511300" y="2120900"/>
            <a:ext cx="10350499" cy="3060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מבנה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– הפקת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והרצה בג'ל.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שכפול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, מזלג ההכפלה,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PCR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חיתוך אנזימתי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וליגאציה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ביטוי חלבונים – שיבוט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בפלסמיד</a:t>
            </a:r>
            <a:r>
              <a:rPr lang="he-IL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וביטוי במערכות ביולוגיות (הנדסה גנטית ועיצוב מערכות ביולוגיות).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בקרה על ביטוי גנים – עיצוב מערכות ביולוגיות.</a:t>
            </a:r>
          </a:p>
        </p:txBody>
      </p:sp>
      <p:sp>
        <p:nvSpPr>
          <p:cNvPr id="8" name="כותרת 1"/>
          <p:cNvSpPr txBox="1">
            <a:spLocks/>
          </p:cNvSpPr>
          <p:nvPr/>
        </p:nvSpPr>
        <p:spPr>
          <a:xfrm>
            <a:off x="1054100" y="5245100"/>
            <a:ext cx="10820399" cy="812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 startAt="2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בשיעורים העיוניים ניתן להדגים בלבד.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16/29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1811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השתלבות בתכנית הלימודים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244600"/>
            <a:ext cx="10820399" cy="812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 startAt="3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מעבדה מעשית – תרגול והתנסות של התלמידים: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511300" y="2120900"/>
            <a:ext cx="10350499" cy="3060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עבודה עם מיקרו-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פיפטורים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בתחנות עבודה.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הכנת ג'לים בריכוזים שונים והטענה על הג'ל.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חיתוך אנזימתי והפרדת תוצרי החיתוך בג'ל.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PCR validation kit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ביואינפורמטיקה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– תרגול מול האינטרנט.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17/29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63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1811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השתלבות בתכנית הלימודים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244600"/>
            <a:ext cx="10820399" cy="812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 startAt="3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פרויקט החקר 30%. 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18/29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21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09800" y="44451"/>
            <a:ext cx="7772400" cy="1470025"/>
          </a:xfrm>
        </p:spPr>
        <p:txBody>
          <a:bodyPr/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endParaRPr lang="he-IL" altLang="he-IL" b="1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11388" y="997034"/>
            <a:ext cx="7772400" cy="1470025"/>
          </a:xfrm>
          <a:prstGeom prst="rect">
            <a:avLst/>
          </a:prstGeom>
        </p:spPr>
        <p:txBody>
          <a:bodyPr rtlCol="1" anchor="ctr">
            <a:normAutofit/>
          </a:bodyPr>
          <a:lstStyle/>
          <a:p>
            <a:pPr algn="ctr" rtl="1">
              <a:defRPr/>
            </a:pPr>
            <a:r>
              <a:rPr lang="en-US" sz="4400" b="1" dirty="0" err="1">
                <a:latin typeface="+mj-lt"/>
                <a:cs typeface="Iskoola Pota" pitchFamily="34" charset="0"/>
              </a:rPr>
              <a:t>Wolbachia</a:t>
            </a:r>
            <a:r>
              <a:rPr lang="en-US" sz="4400" b="1" dirty="0">
                <a:latin typeface="+mj-lt"/>
                <a:cs typeface="Iskoola Pota" pitchFamily="34" charset="0"/>
              </a:rPr>
              <a:t> project</a:t>
            </a:r>
            <a:endParaRPr lang="he-IL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840914" y="-26988"/>
            <a:ext cx="719137" cy="863601"/>
          </a:xfrm>
          <a:prstGeom prst="rect">
            <a:avLst/>
          </a:prstGeom>
        </p:spPr>
        <p:txBody>
          <a:bodyPr rtlCol="1" anchor="ctr">
            <a:normAutofit/>
          </a:bodyPr>
          <a:lstStyle/>
          <a:p>
            <a:pPr algn="ctr" rtl="1">
              <a:defRPr/>
            </a:pPr>
            <a:r>
              <a:rPr lang="he-IL" sz="1400" dirty="0">
                <a:latin typeface="David" pitchFamily="34" charset="-79"/>
                <a:ea typeface="+mj-ea"/>
                <a:cs typeface="David" pitchFamily="34" charset="-79"/>
              </a:rPr>
              <a:t>בס"ד</a:t>
            </a:r>
          </a:p>
        </p:txBody>
      </p:sp>
      <p:pic>
        <p:nvPicPr>
          <p:cNvPr id="2054" name="Picture 6" descr="Image result for wolbach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1094" y="2492898"/>
            <a:ext cx="6191251" cy="418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19/29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3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444500"/>
            <a:ext cx="10820399" cy="2008781"/>
          </a:xfrm>
        </p:spPr>
        <p:txBody>
          <a:bodyPr/>
          <a:lstStyle/>
          <a:p>
            <a:pPr algn="ctr"/>
            <a:r>
              <a:rPr lang="he-IL" b="1" dirty="0" smtClean="0"/>
              <a:t>ביולוגיה מולקולרית במגמת ביולוגיה – "עקרונות ומעשה"</a:t>
            </a:r>
            <a:endParaRPr lang="he-IL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5700" y="3225800"/>
            <a:ext cx="71628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למה זה חשוב?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שיטות שניתן ללמדם בביה"ס: בטיחות ופרקטיקה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שיטות העבודה: עיוני ומעשי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/>
              <a:t>היכן התכנים יכולים להשתלב בתכנית הלימודים?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err="1" smtClean="0"/>
              <a:t>פרוייקט</a:t>
            </a:r>
            <a:r>
              <a:rPr lang="he-IL" sz="2400" dirty="0" smtClean="0"/>
              <a:t> </a:t>
            </a:r>
            <a:r>
              <a:rPr lang="en-US" sz="2400" dirty="0" err="1" smtClean="0"/>
              <a:t>Wolbachia</a:t>
            </a:r>
            <a:endParaRPr lang="he-IL" sz="2400" dirty="0" smtClean="0"/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נקודות למחשבה ולדיון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he-IL" sz="2400" dirty="0" smtClean="0"/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he-IL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5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209800" y="115889"/>
            <a:ext cx="7772400" cy="1182687"/>
          </a:xfrm>
        </p:spPr>
        <p:txBody>
          <a:bodyPr/>
          <a:lstStyle/>
          <a:p>
            <a:pPr eaLnBrk="1" hangingPunct="1"/>
            <a:r>
              <a:rPr lang="he-IL" altLang="he-IL" b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 וולבכיה (רקע)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03388" y="1022351"/>
            <a:ext cx="87804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וולבכיה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(</a:t>
            </a:r>
            <a:r>
              <a:rPr lang="en-US" sz="2800" dirty="0" err="1">
                <a:latin typeface="David" pitchFamily="34" charset="-79"/>
                <a:ea typeface="+mj-ea"/>
                <a:cs typeface="David" pitchFamily="34" charset="-79"/>
              </a:rPr>
              <a:t>Wolbachia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)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הוא חיידק, אשר חי בסימביוזה עם חרקים שונים (60% מכלל החרקים).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1958976"/>
            <a:ext cx="87804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2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הוולבכיה עשוי להשפיע על אורך החיים של החרק, אבל במיוחד משפיע על ההתרבות של החרקים. </a:t>
            </a:r>
          </a:p>
        </p:txBody>
      </p:sp>
      <p:pic>
        <p:nvPicPr>
          <p:cNvPr id="3077" name="Picture 2" descr="Image result for wolbachi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9" y="3141664"/>
            <a:ext cx="489743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Image result for wolbachi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051" y="3356992"/>
            <a:ext cx="4032447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20/29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wolbachia zik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310" y="3408364"/>
            <a:ext cx="6048375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>
          <a:xfrm>
            <a:off x="2209800" y="44450"/>
            <a:ext cx="7772400" cy="1182688"/>
          </a:xfrm>
        </p:spPr>
        <p:txBody>
          <a:bodyPr/>
          <a:lstStyle/>
          <a:p>
            <a:pPr algn="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(רקע)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03388" y="1022351"/>
            <a:ext cx="87804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כאשר יתושים נושאים את החיידק, אם אינם נדבקים בנגיפים פתוגנים (מחוללי מחלות בבני-אדם) כדוגמת דנגי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(Dengue)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וזיקה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(</a:t>
            </a:r>
            <a:r>
              <a:rPr lang="en-US" sz="2800" dirty="0" err="1">
                <a:latin typeface="David" pitchFamily="34" charset="-79"/>
                <a:ea typeface="+mj-ea"/>
                <a:cs typeface="David" pitchFamily="34" charset="-79"/>
              </a:rPr>
              <a:t>Zika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)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.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2463800"/>
            <a:ext cx="8780462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4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נולד אינטרס בינלאומי, למפות את העולם בנוכחות הוולבכיה בחרקים, ולהפיץ ולהגדיל את שיעור החרקים הנושא את הוולבכיה בכדי להקטין את שיעור ההדבקה בנגיפים פתוגניים.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21/29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edia.npr.org/assets/img/2012/06/05/scott-o-neill_wide-4719eb50c025c1938b48a97518f3e8ba504a1397-s800-c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499" y="1772817"/>
            <a:ext cx="8980951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08213" y="1004888"/>
            <a:ext cx="7632700" cy="1477328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 eaLnBrk="1" hangingPunct="1">
              <a:defRPr/>
            </a:pPr>
            <a:r>
              <a:rPr lang="en-US" b="1" dirty="0"/>
              <a:t>Scott O'Neill wants to rid the world of dengue fever by infecting mosquitoes with bacteria so they can't carry the virus that causes the disease.</a:t>
            </a:r>
          </a:p>
          <a:p>
            <a:pPr algn="ctr" rtl="1" eaLnBrk="1" hangingPunct="1">
              <a:defRPr/>
            </a:pPr>
            <a:r>
              <a:rPr lang="en-US" b="1" dirty="0"/>
              <a:t/>
            </a:r>
            <a:br>
              <a:rPr lang="en-US" b="1" dirty="0"/>
            </a:br>
            <a:endParaRPr lang="he-IL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5100" y="7112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22/29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8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2290010" y="-26988"/>
            <a:ext cx="7772400" cy="1181101"/>
          </a:xfrm>
        </p:spPr>
        <p:txBody>
          <a:bodyPr/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(השיטה)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03388" y="1095375"/>
            <a:ext cx="8780462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פרוייקט וולבכיה מיועד ל"מחנכי הביולגיה" ומטרתו </a:t>
            </a:r>
            <a:r>
              <a:rPr lang="he-IL" sz="2800" u="sng" dirty="0">
                <a:latin typeface="David" pitchFamily="34" charset="-79"/>
                <a:ea typeface="+mj-ea"/>
                <a:cs typeface="David" pitchFamily="34" charset="-79"/>
              </a:rPr>
              <a:t>להכניס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את המחקר המדעי בעולם האמיתי למעבדה הבית-ספרית ולשיעורי הביולוגיה עם סקרנות, חקר, גילוי, חדשנות ביו-טכנולוגית ותרבות של מצויינות. </a:t>
            </a:r>
          </a:p>
        </p:txBody>
      </p:sp>
      <p:grpSp>
        <p:nvGrpSpPr>
          <p:cNvPr id="6148" name="Group 12"/>
          <p:cNvGrpSpPr>
            <a:grpSpLocks/>
          </p:cNvGrpSpPr>
          <p:nvPr/>
        </p:nvGrpSpPr>
        <p:grpSpPr bwMode="auto">
          <a:xfrm>
            <a:off x="1847851" y="3114676"/>
            <a:ext cx="8315325" cy="2906713"/>
            <a:chOff x="360040" y="3115027"/>
            <a:chExt cx="8316416" cy="2906261"/>
          </a:xfrm>
        </p:grpSpPr>
        <p:pic>
          <p:nvPicPr>
            <p:cNvPr id="28673" name="Picture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40" y="3115027"/>
              <a:ext cx="8316416" cy="290626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3708517" y="5084809"/>
              <a:ext cx="863713" cy="5047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23/29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2209800" y="-26988"/>
            <a:ext cx="7772400" cy="1181101"/>
          </a:xfrm>
        </p:spPr>
        <p:txBody>
          <a:bodyPr/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(השיטה)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981075"/>
            <a:ext cx="87804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2"/>
              <a:defRPr/>
            </a:pPr>
            <a:r>
              <a:rPr lang="he-IL" sz="2800" b="1" u="sng" dirty="0">
                <a:latin typeface="David" pitchFamily="34" charset="-79"/>
                <a:ea typeface="+mj-ea"/>
                <a:cs typeface="David" pitchFamily="34" charset="-79"/>
              </a:rPr>
              <a:t>מטרות הפרוייקט הן: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א. שילוב של תלמידי תיכון במחקר של "העולם האמיתי".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ב. עידוד שיתוף-פעולה בינלאומי באיסוף מידע מדעי מקורי     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    בנוגע לאנדוסימביוזה של חיידקים (וולבכיה).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ג. הגברת הסקרנות והעניין של תלמידים במדע ומחקר תוך  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    שילוב של סדרת מעבדות מגוונת בביולוגיה מולקולרית.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    ד. לתת לתלמידים את התחושה "איך זה להיות מדען".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 </a:t>
            </a:r>
          </a:p>
          <a:p>
            <a:pPr marL="514350" indent="-514350" algn="r" rtl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</p:txBody>
      </p:sp>
      <p:pic>
        <p:nvPicPr>
          <p:cNvPr id="29698" name="Picture 2" descr="Wol Rodeo Loyd Star 033"/>
          <p:cNvPicPr>
            <a:picLocks noChangeAspect="1" noChangeArrowheads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1" y="4868863"/>
            <a:ext cx="2016125" cy="1662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699" name="Picture 3" descr="Wol Rodeo Loyd Star 037"/>
          <p:cNvPicPr>
            <a:picLocks noChangeAspect="1" noChangeArrowheads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76" y="4868863"/>
            <a:ext cx="2181225" cy="1638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0" name="Picture 4" descr="Wol Rodeo Loyd Star 0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801" y="4868864"/>
            <a:ext cx="2663825" cy="1646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24/29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3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2209800" y="-26988"/>
            <a:ext cx="7772400" cy="1181101"/>
          </a:xfrm>
        </p:spPr>
        <p:txBody>
          <a:bodyPr/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(השיטה)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836613"/>
            <a:ext cx="87804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3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באתר הפרוייקט הבינלאומי יש שיעורים, מצגות, סרטונים, פרוטוקולים ודוחות מעבדה מוכנים לתלמידים. </a:t>
            </a:r>
          </a:p>
          <a:p>
            <a:pPr marL="514350" indent="-514350" algn="r" rtl="1">
              <a:buFont typeface="+mj-lt"/>
              <a:buAutoNum type="arabicPeriod" startAt="3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סדרת העבודה המלאה של הפרוייקט מלמדת: תצפית, המשגה, עקרונות חקר מדעי, עקרונות והגדרת המגוון הביולוגי, הפקה ובידוד של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גנומי, ביוטכנולוגיה, ריצוף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, ביואינפורמטיקה ואבולוציה מולקולרית.   </a:t>
            </a:r>
          </a:p>
          <a:p>
            <a:pPr marL="514350" indent="-514350" algn="r" rtl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25/29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 txBox="1">
            <a:spLocks/>
          </p:cNvSpPr>
          <p:nvPr/>
        </p:nvSpPr>
        <p:spPr bwMode="auto">
          <a:xfrm>
            <a:off x="2209800" y="-26988"/>
            <a:ext cx="7772400" cy="11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r" rtl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4400" b="1" dirty="0" err="1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sz="4400" b="1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sz="4400" b="1" dirty="0" err="1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sz="4400" b="1" dirty="0">
                <a:latin typeface="David" panose="020E0502060401010101" pitchFamily="34" charset="-79"/>
                <a:cs typeface="David" panose="020E0502060401010101" pitchFamily="34" charset="-79"/>
              </a:rPr>
              <a:t> (סדר העבודה)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703388" y="692150"/>
            <a:ext cx="87804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הרצאת מבוא בנושא אנדוסימביוזה של חיידקים בחרקים.</a:t>
            </a:r>
          </a:p>
          <a:p>
            <a:pPr marL="514350" indent="-514350" algn="r" rtl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703388" y="1050925"/>
            <a:ext cx="87804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2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יציאה לשטח, תצפית ודגימת חרקים שונים/ מקומות שונים.</a:t>
            </a:r>
          </a:p>
          <a:p>
            <a:pPr marL="514350" indent="-514350" algn="r" rtl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1628775"/>
            <a:ext cx="87804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3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הגדרת החרקים/ טקסונומיה.</a:t>
            </a:r>
          </a:p>
          <a:p>
            <a:pPr marL="514350" indent="-514350" algn="r" rtl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03388" y="2205038"/>
            <a:ext cx="87804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4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הפקת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גנומי וחיידקי מהחרקים.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703388" y="2852738"/>
            <a:ext cx="87804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5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ביצוע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PCR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לזיהוי החיידק.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703388" y="3429001"/>
            <a:ext cx="87804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6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הרצה בג'ל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וגילוי התוצאות.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1703388" y="4005263"/>
            <a:ext cx="87804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7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שליחה לבדיקת רצף במעבדות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MBL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703388" y="4581525"/>
            <a:ext cx="87804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1" hangingPunct="1"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8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השוואת רצפי ה -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 שהתקבלו בבנק מאגרי ה – </a:t>
            </a:r>
            <a:r>
              <a:rPr lang="en-US" sz="2800" dirty="0">
                <a:latin typeface="David" pitchFamily="34" charset="-79"/>
                <a:ea typeface="+mj-ea"/>
                <a:cs typeface="David" pitchFamily="34" charset="-79"/>
              </a:rPr>
              <a:t>DNA</a:t>
            </a: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. ושימוש בתוכנות ביואיפורמטיקה.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703388" y="5732464"/>
            <a:ext cx="87804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9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הצגת התוצאות בכרזה מדעית.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5100" y="6985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26/29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9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2209800" y="-26988"/>
            <a:ext cx="7772400" cy="1181101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(סדר העבודה)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703388" y="908050"/>
            <a:ext cx="87804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r" rtl="1">
              <a:buFont typeface="+mj-lt"/>
              <a:buAutoNum type="arabicPeriod" startAt="3"/>
              <a:defRPr/>
            </a:pP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buFont typeface="+mj-lt"/>
              <a:buAutoNum type="arabicPeriod" startAt="9"/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שיתוף שיטות ואופן העבודה והממצאים בין "עמיתי מחקר" בינלאומיים: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א. </a:t>
            </a:r>
            <a:r>
              <a:rPr lang="he-IL" sz="2800" dirty="0" smtClean="0">
                <a:latin typeface="David" pitchFamily="34" charset="-79"/>
                <a:ea typeface="+mj-ea"/>
                <a:cs typeface="David" pitchFamily="34" charset="-79"/>
              </a:rPr>
              <a:t>מורים עמיתים מחו"ל ובאמצעותם תלמידים.</a:t>
            </a:r>
            <a:endParaRPr lang="he-IL" sz="2800" dirty="0">
              <a:latin typeface="David" pitchFamily="34" charset="-79"/>
              <a:ea typeface="+mj-ea"/>
              <a:cs typeface="David" pitchFamily="34" charset="-79"/>
            </a:endParaRP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ב. כנסים בינלאומיים.</a:t>
            </a:r>
          </a:p>
          <a:p>
            <a:pPr marL="514350" indent="-514350" algn="r" rtl="1">
              <a:defRPr/>
            </a:pPr>
            <a:r>
              <a:rPr lang="he-IL" sz="2800" dirty="0">
                <a:latin typeface="David" pitchFamily="34" charset="-79"/>
                <a:ea typeface="+mj-ea"/>
                <a:cs typeface="David" pitchFamily="34" charset="-79"/>
              </a:rPr>
              <a:t>ג. פירסומים.</a:t>
            </a:r>
          </a:p>
        </p:txBody>
      </p:sp>
      <p:pic>
        <p:nvPicPr>
          <p:cNvPr id="34818" name="Picture 2" descr="http://lcsd.k12.ms.us/wp-content/uploads/2012/12/IMG_4153-580x3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3022593"/>
            <a:ext cx="5400600" cy="3593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27/29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338136" y="192507"/>
            <a:ext cx="7772400" cy="1049255"/>
          </a:xfrm>
        </p:spPr>
        <p:txBody>
          <a:bodyPr/>
          <a:lstStyle/>
          <a:p>
            <a:pPr algn="ctr" eaLnBrk="1" hangingPunct="1"/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פרוייקט</a:t>
            </a:r>
            <a:r>
              <a:rPr lang="he-IL" altLang="he-IL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he-IL" altLang="he-IL" b="1" dirty="0" err="1" smtClean="0">
                <a:latin typeface="David" panose="020E0502060401010101" pitchFamily="34" charset="-79"/>
                <a:cs typeface="David" panose="020E0502060401010101" pitchFamily="34" charset="-79"/>
              </a:rPr>
              <a:t>וולבכיה</a:t>
            </a:r>
            <a:endParaRPr lang="he-IL" altLang="he-IL" b="1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824" y="2280376"/>
            <a:ext cx="5240505" cy="4465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77390" y="1636295"/>
            <a:ext cx="7700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M</a:t>
            </a:r>
            <a:endParaRPr lang="he-IL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08358" y="1644317"/>
            <a:ext cx="7700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F1</a:t>
            </a:r>
            <a:endParaRPr lang="he-IL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07236" y="1636297"/>
            <a:ext cx="7219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F2</a:t>
            </a:r>
            <a:endParaRPr lang="he-I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09862" y="1644319"/>
            <a:ext cx="7219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GW</a:t>
            </a:r>
            <a:endParaRPr lang="he-IL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76661" y="1636299"/>
            <a:ext cx="7219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NC</a:t>
            </a:r>
            <a:endParaRPr lang="he-IL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28/29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1366"/>
            <a:ext cx="10820399" cy="2008781"/>
          </a:xfrm>
        </p:spPr>
        <p:txBody>
          <a:bodyPr/>
          <a:lstStyle/>
          <a:p>
            <a:pPr algn="ctr"/>
            <a:r>
              <a:rPr lang="he-IL" b="1" dirty="0" smtClean="0"/>
              <a:t>ביולוגיה מולקולרית במגמת ביולוגיה – "עקרונות ומעשה"</a:t>
            </a:r>
            <a:endParaRPr lang="he-IL" b="1" dirty="0"/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105568" y="1955979"/>
            <a:ext cx="10820399" cy="6468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e-IL" sz="3200" u="sng" dirty="0" smtClean="0">
                <a:solidFill>
                  <a:schemeClr val="accent3">
                    <a:lumMod val="50000"/>
                  </a:schemeClr>
                </a:solidFill>
              </a:rPr>
              <a:t>נקודות למחשבה ודיון</a:t>
            </a:r>
            <a:endParaRPr lang="he-IL" sz="3200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1511300" y="2746539"/>
            <a:ext cx="10350499" cy="3060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תקציב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הדרכה והתמקצעות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כיתות גדולות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האם מתאים לכולם? (מורים ותלמידים)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פרויקטים מולקולריים נוספים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לביוחקר</a:t>
            </a:r>
            <a:endParaRPr lang="he-IL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......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29/29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65100"/>
            <a:ext cx="10820399" cy="992781"/>
          </a:xfrm>
        </p:spPr>
        <p:txBody>
          <a:bodyPr/>
          <a:lstStyle/>
          <a:p>
            <a:pPr algn="ctr"/>
            <a:r>
              <a:rPr lang="he-IL" b="1" dirty="0" smtClean="0"/>
              <a:t>מה הניע אותי להקמת </a:t>
            </a:r>
            <a:r>
              <a:rPr lang="he-IL" b="1" dirty="0" err="1" smtClean="0"/>
              <a:t>הפרוייקט</a:t>
            </a:r>
            <a:r>
              <a:rPr lang="he-IL" b="1" dirty="0" smtClean="0"/>
              <a:t>?</a:t>
            </a:r>
            <a:endParaRPr lang="he-IL" b="1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267" y="2288380"/>
            <a:ext cx="7243234" cy="40743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635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כותרת משנה 2"/>
          <p:cNvSpPr>
            <a:spLocks noGrp="1"/>
          </p:cNvSpPr>
          <p:nvPr>
            <p:ph type="subTitle" idx="1"/>
          </p:nvPr>
        </p:nvSpPr>
        <p:spPr>
          <a:xfrm>
            <a:off x="8902700" y="1424579"/>
            <a:ext cx="2449512" cy="543921"/>
          </a:xfrm>
        </p:spPr>
        <p:txBody>
          <a:bodyPr>
            <a:normAutofit/>
          </a:bodyPr>
          <a:lstStyle/>
          <a:p>
            <a:pPr algn="ctr"/>
            <a:r>
              <a:rPr lang="he-I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אהבה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7" name="כותרת משנה 2"/>
          <p:cNvSpPr txBox="1">
            <a:spLocks/>
          </p:cNvSpPr>
          <p:nvPr/>
        </p:nvSpPr>
        <p:spPr>
          <a:xfrm>
            <a:off x="6490229" y="1449979"/>
            <a:ext cx="2449512" cy="543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e-I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געגוע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8" name="כותרת משנה 2"/>
          <p:cNvSpPr txBox="1">
            <a:spLocks/>
          </p:cNvSpPr>
          <p:nvPr/>
        </p:nvSpPr>
        <p:spPr>
          <a:xfrm>
            <a:off x="4077758" y="1424579"/>
            <a:ext cx="2449512" cy="543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e-I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חיבור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9" name="כותרת משנה 2"/>
          <p:cNvSpPr txBox="1">
            <a:spLocks/>
          </p:cNvSpPr>
          <p:nvPr/>
        </p:nvSpPr>
        <p:spPr>
          <a:xfrm>
            <a:off x="1665287" y="1399179"/>
            <a:ext cx="2449512" cy="5439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e-IL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צורך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3/29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17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Image result for genetic engineeri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829" y="4743472"/>
            <a:ext cx="3755654" cy="2114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90500"/>
            <a:ext cx="1082039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חשיבות הוראת</a:t>
            </a:r>
            <a:b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ביולוגיה מולקולרית והנדסה גנטית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331496"/>
            <a:ext cx="10820399" cy="14859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רלוונטי לחיינו ולתלמידי ביולוגיה בפרט (מודל ההכוונה העצמית).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743472"/>
            <a:ext cx="3288632" cy="2114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Image result for genetic engineeri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3942" y="4940968"/>
            <a:ext cx="3408057" cy="1917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Image result for genetic engineeri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5721" y="3009900"/>
            <a:ext cx="3156932" cy="21046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Image result for genetic engineer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4101" y="310971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4/29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90500"/>
            <a:ext cx="1082039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חשיבות הוראת</a:t>
            </a:r>
            <a:b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ביולוגיה מולקולרית והנדסה גנטית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727200"/>
            <a:ext cx="10820399" cy="6731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 startAt="2"/>
            </a:pPr>
            <a:r>
              <a:rPr lang="he-IL" sz="3200" u="sng" dirty="0" smtClean="0">
                <a:solidFill>
                  <a:schemeClr val="accent3">
                    <a:lumMod val="50000"/>
                  </a:schemeClr>
                </a:solidFill>
              </a:rPr>
              <a:t>הוראת חשיבה מערכתית</a:t>
            </a: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511300" y="2552700"/>
            <a:ext cx="10350499" cy="2743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על מנת להבין מערכות מורכבות נדרשת הבנת מנגנונים ברמה המולקולרית, אשר מאפשרת את הבנת התופעות ברמה המערכתית.</a:t>
            </a:r>
          </a:p>
          <a:p>
            <a:pPr marL="457200" indent="-457200" algn="r">
              <a:buFont typeface="Wingdings" panose="05000000000000000000" pitchFamily="2" charset="2"/>
              <a:buChar char="§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הוראה בדגש על מנגנונים ברמה המולקולרית מאפשרים העמקה של הבנת התופעות ברמת המקרו. </a:t>
            </a:r>
          </a:p>
        </p:txBody>
      </p:sp>
      <p:sp>
        <p:nvSpPr>
          <p:cNvPr id="6" name="Rectangle 5"/>
          <p:cNvSpPr/>
          <p:nvPr/>
        </p:nvSpPr>
        <p:spPr>
          <a:xfrm>
            <a:off x="3037385" y="5978252"/>
            <a:ext cx="3336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(Liu &amp; </a:t>
            </a:r>
            <a:r>
              <a:rPr lang="en-US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Hmelo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-Silver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2006)</a:t>
            </a:r>
            <a:endParaRPr lang="he-IL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result for ‫ילד משחק בלגו‬‎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5000332"/>
            <a:ext cx="2867025" cy="1903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5/29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90500"/>
            <a:ext cx="10820399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חשיבות הוראת</a:t>
            </a:r>
            <a:b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ביולוגיה מולקולרית והנדסה גנטית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041400" y="1663700"/>
            <a:ext cx="10820399" cy="12319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 startAt="3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צמצום הפער בין הנלמד במערכת החינוך לנלמד באקדמיה ובעולם. </a:t>
            </a:r>
          </a:p>
        </p:txBody>
      </p:sp>
      <p:pic>
        <p:nvPicPr>
          <p:cNvPr id="2050" name="Picture 2" descr="Image result for home molecular biology l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375" y="2857500"/>
            <a:ext cx="3810000" cy="3810000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כותרת משנה 2"/>
          <p:cNvSpPr>
            <a:spLocks noGrp="1"/>
          </p:cNvSpPr>
          <p:nvPr>
            <p:ph type="subTitle" idx="1"/>
          </p:nvPr>
        </p:nvSpPr>
        <p:spPr>
          <a:xfrm>
            <a:off x="5854700" y="2965125"/>
            <a:ext cx="5688012" cy="112628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/>
              <a:t>Genetic Engineering Home Lab Kit 1800$ </a:t>
            </a:r>
            <a:endParaRPr lang="he-IL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6/29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6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342900"/>
            <a:ext cx="10820399" cy="889000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אילו שיטות ניתן ללמד?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כותרת משנה 2"/>
          <p:cNvSpPr>
            <a:spLocks noGrp="1"/>
          </p:cNvSpPr>
          <p:nvPr>
            <p:ph type="subTitle" idx="1"/>
          </p:nvPr>
        </p:nvSpPr>
        <p:spPr>
          <a:xfrm>
            <a:off x="2170113" y="1259479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he-IL" sz="2400" b="1" dirty="0" smtClean="0"/>
              <a:t>היבט בטיחותי והיבט מעשי</a:t>
            </a:r>
            <a:endParaRPr lang="he-IL" sz="2400" b="1" dirty="0"/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1041400" y="1828791"/>
            <a:ext cx="10820399" cy="12692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r">
              <a:buFont typeface="+mj-lt"/>
              <a:buAutoNum type="arabicParenR"/>
            </a:pP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שיטות עבודה עם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ניתנות לביצוע ברמת ביה"ס (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אתידיום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ברומיד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מול סמנים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פלואורוסנטיים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).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9540" y="3225800"/>
            <a:ext cx="7162800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הפקת </a:t>
            </a:r>
            <a:r>
              <a:rPr lang="en-US" sz="2400" dirty="0" smtClean="0"/>
              <a:t>DNA</a:t>
            </a:r>
            <a:r>
              <a:rPr lang="he-IL" sz="2400" dirty="0" smtClean="0"/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חיתוך באנזימי הגבלה.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err="1" smtClean="0"/>
              <a:t>ליגאציה</a:t>
            </a:r>
            <a:r>
              <a:rPr lang="he-IL" sz="2400" dirty="0" smtClean="0"/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he-IL" sz="2400" dirty="0" smtClean="0"/>
              <a:t>הרצה בג'ל </a:t>
            </a:r>
            <a:r>
              <a:rPr lang="he-IL" sz="2400" dirty="0" err="1" smtClean="0"/>
              <a:t>אלקטרופורזה</a:t>
            </a:r>
            <a:r>
              <a:rPr lang="he-IL" sz="2400" dirty="0" smtClean="0"/>
              <a:t>.</a:t>
            </a:r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en-US" sz="2400" dirty="0" smtClean="0"/>
              <a:t>PCR</a:t>
            </a:r>
            <a:r>
              <a:rPr lang="he-IL" sz="2400" dirty="0" smtClean="0"/>
              <a:t>.</a:t>
            </a:r>
          </a:p>
          <a:p>
            <a:pPr algn="r" rtl="1"/>
            <a:endParaRPr lang="he-IL" sz="2400" dirty="0" smtClean="0"/>
          </a:p>
          <a:p>
            <a:pPr marL="285750" indent="-285750" algn="r" rtl="1">
              <a:buFont typeface="Wingdings" panose="05000000000000000000" pitchFamily="2" charset="2"/>
              <a:buChar char="ü"/>
            </a:pPr>
            <a:endParaRPr lang="he-IL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7/29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0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93344"/>
            <a:ext cx="10820399" cy="10414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הפקת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כותרת משנה 2"/>
          <p:cNvSpPr>
            <a:spLocks noGrp="1"/>
          </p:cNvSpPr>
          <p:nvPr>
            <p:ph type="subTitle" idx="1"/>
          </p:nvPr>
        </p:nvSpPr>
        <p:spPr>
          <a:xfrm>
            <a:off x="2170113" y="1259479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he-IL" sz="2400" b="1" dirty="0" smtClean="0"/>
              <a:t>עקרון השיטה</a:t>
            </a:r>
            <a:endParaRPr lang="he-IL" sz="2400" b="1" dirty="0"/>
          </a:p>
        </p:txBody>
      </p:sp>
      <p:pic>
        <p:nvPicPr>
          <p:cNvPr id="3074" name="Picture 2" descr="Image result for dna purification protoc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480" y="3996094"/>
            <a:ext cx="8447845" cy="2749391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כותרת 1"/>
          <p:cNvSpPr txBox="1">
            <a:spLocks/>
          </p:cNvSpPr>
          <p:nvPr/>
        </p:nvSpPr>
        <p:spPr>
          <a:xfrm>
            <a:off x="1041400" y="1733255"/>
            <a:ext cx="10820399" cy="20335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השיטה מבוססת על פירוק הרקמה באמצעות האנזים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proteinase K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וליזיס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של הממברנות באמצעות דטרגנטים שונים.</a:t>
            </a:r>
          </a:p>
          <a:p>
            <a:pPr algn="ctr"/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ניתן לבודד את ה –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באמצעות קישור לפילטר ייחודי ולאחריו אילוציה עם </a:t>
            </a:r>
            <a:r>
              <a:rPr lang="he-IL" sz="3200" dirty="0" err="1" smtClean="0">
                <a:solidFill>
                  <a:schemeClr val="accent3">
                    <a:lumMod val="50000"/>
                  </a:schemeClr>
                </a:solidFill>
              </a:rPr>
              <a:t>בופר</a:t>
            </a:r>
            <a:r>
              <a:rPr lang="he-IL" sz="3200" dirty="0" smtClean="0">
                <a:solidFill>
                  <a:schemeClr val="accent3">
                    <a:lumMod val="50000"/>
                  </a:schemeClr>
                </a:solidFill>
              </a:rPr>
              <a:t> שמקנה סביבה מיטבית להמשך עבודה. </a:t>
            </a:r>
            <a:endParaRPr lang="he-IL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8/29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1400" y="152400"/>
            <a:ext cx="10820399" cy="1041400"/>
          </a:xfrm>
        </p:spPr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accent3">
                    <a:lumMod val="50000"/>
                  </a:schemeClr>
                </a:solidFill>
              </a:rPr>
              <a:t>הפקת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DNA</a:t>
            </a:r>
            <a:endParaRPr lang="he-I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Image result for dna purification k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944" y="4763069"/>
            <a:ext cx="37147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dna purification k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1400" y="1799466"/>
            <a:ext cx="22479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age result for dna purification k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613" y="1371782"/>
            <a:ext cx="29337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mage result for dna purification ki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450" y="2943408"/>
            <a:ext cx="3133725" cy="250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Image result for dna purification ki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985" y="1610437"/>
            <a:ext cx="3408553" cy="499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5100" y="4457700"/>
            <a:ext cx="11557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9/29</a:t>
            </a:r>
            <a:endParaRPr lang="he-IL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שן מתפתל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550</TotalTime>
  <Words>889</Words>
  <Application>Microsoft Office PowerPoint</Application>
  <PresentationFormat>מותאם אישית</PresentationFormat>
  <Paragraphs>157</Paragraphs>
  <Slides>29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29</vt:i4>
      </vt:variant>
    </vt:vector>
  </HeadingPairs>
  <TitlesOfParts>
    <vt:vector size="30" baseType="lpstr">
      <vt:lpstr>עשן מתפתל</vt:lpstr>
      <vt:lpstr>ביולוגיה מולקולרית במגמת ביולוגיה "עקרונות ומעשה"</vt:lpstr>
      <vt:lpstr>ביולוגיה מולקולרית במגמת ביולוגיה – "עקרונות ומעשה"</vt:lpstr>
      <vt:lpstr>מה הניע אותי להקמת הפרוייקט?</vt:lpstr>
      <vt:lpstr>חשיבות הוראת ביולוגיה מולקולרית והנדסה גנטית</vt:lpstr>
      <vt:lpstr>חשיבות הוראת ביולוגיה מולקולרית והנדסה גנטית</vt:lpstr>
      <vt:lpstr>חשיבות הוראת ביולוגיה מולקולרית והנדסה גנטית</vt:lpstr>
      <vt:lpstr>אילו שיטות ניתן ללמד?</vt:lpstr>
      <vt:lpstr>הפקת DNA</vt:lpstr>
      <vt:lpstr>הפקת DNA</vt:lpstr>
      <vt:lpstr>PCR – Polymerase Chain Reaction</vt:lpstr>
      <vt:lpstr>PCR – Polymerase Chain Reaction</vt:lpstr>
      <vt:lpstr>DNA Gel Electrophoresis</vt:lpstr>
      <vt:lpstr>מצגת של PowerPoint</vt:lpstr>
      <vt:lpstr>עוד שיטות שאפשר ללמדם בביה"ס:</vt:lpstr>
      <vt:lpstr>עוד שיטות שאפשר ללמדם בביה"ס:</vt:lpstr>
      <vt:lpstr>השתלבות בתכנית הלימודים</vt:lpstr>
      <vt:lpstr>השתלבות בתכנית הלימודים</vt:lpstr>
      <vt:lpstr>השתלבות בתכנית הלימודים</vt:lpstr>
      <vt:lpstr>פרוייקט וולבכיה</vt:lpstr>
      <vt:lpstr>פרוייקט וולבכיה (רקע)</vt:lpstr>
      <vt:lpstr>פרוייקט וולבכיה (רקע)</vt:lpstr>
      <vt:lpstr>מצגת של PowerPoint</vt:lpstr>
      <vt:lpstr>פרוייקט וולבכיה (השיטה)</vt:lpstr>
      <vt:lpstr>פרוייקט וולבכיה (השיטה)</vt:lpstr>
      <vt:lpstr>פרוייקט וולבכיה (השיטה)</vt:lpstr>
      <vt:lpstr>מצגת של PowerPoint</vt:lpstr>
      <vt:lpstr>פרוייקט וולבכיה (סדר העבודה)</vt:lpstr>
      <vt:lpstr>פרוייקט וולבכיה</vt:lpstr>
      <vt:lpstr>ביולוגיה מולקולרית במגמת ביולוגיה – "עקרונות ומעשה"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ביולוגיה מולקולרית במגמת ביולוגיה – "עקרונות ומעשה"</dc:title>
  <dc:creator>שירי רבקה מסה</dc:creator>
  <cp:lastModifiedBy>weizmann</cp:lastModifiedBy>
  <cp:revision>28</cp:revision>
  <dcterms:created xsi:type="dcterms:W3CDTF">2017-07-12T05:46:58Z</dcterms:created>
  <dcterms:modified xsi:type="dcterms:W3CDTF">2017-08-09T15:59:21Z</dcterms:modified>
</cp:coreProperties>
</file>