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3" r:id="rId3"/>
    <p:sldId id="269" r:id="rId4"/>
    <p:sldId id="257" r:id="rId5"/>
    <p:sldId id="270" r:id="rId6"/>
    <p:sldId id="268" r:id="rId7"/>
    <p:sldId id="271" r:id="rId8"/>
    <p:sldId id="272" r:id="rId9"/>
    <p:sldId id="261" r:id="rId10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9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20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1698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78595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5619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77381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1779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5249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57210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39804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0146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14029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4543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C0473-F513-4805-930B-80563E06F2D4}" type="datetimeFigureOut">
              <a:rPr lang="he-IL" smtClean="0"/>
              <a:t>כ"ב/תמוז/תשע"ז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6FAEC-1762-426A-A5D5-67273B42D2F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7991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jpeg"/><Relationship Id="rId3" Type="http://schemas.openxmlformats.org/officeDocument/2006/relationships/image" Target="../media/image3.jpeg"/><Relationship Id="rId21" Type="http://schemas.openxmlformats.org/officeDocument/2006/relationships/image" Target="../media/image4.jpeg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17" Type="http://schemas.openxmlformats.org/officeDocument/2006/relationships/image" Target="../media/image29.png"/><Relationship Id="rId2" Type="http://schemas.openxmlformats.org/officeDocument/2006/relationships/image" Target="../media/image16.png"/><Relationship Id="rId16" Type="http://schemas.openxmlformats.org/officeDocument/2006/relationships/image" Target="../media/image28.png"/><Relationship Id="rId20" Type="http://schemas.openxmlformats.org/officeDocument/2006/relationships/image" Target="../media/image3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2.jpe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7.jpe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10" Type="http://schemas.openxmlformats.org/officeDocument/2006/relationships/image" Target="../media/image43.jpe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89098" y="1168216"/>
            <a:ext cx="1052474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40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שימוש ברשתות חברתיות לשיח אקטואלי, רלוונטי, מעורר עניין ומוטיבציה בקרב תלמידים ומורים</a:t>
            </a:r>
            <a:endParaRPr lang="he-IL" sz="40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grpSp>
        <p:nvGrpSpPr>
          <p:cNvPr id="16" name="קבוצה 15"/>
          <p:cNvGrpSpPr/>
          <p:nvPr/>
        </p:nvGrpSpPr>
        <p:grpSpPr>
          <a:xfrm>
            <a:off x="4006472" y="2491655"/>
            <a:ext cx="5110338" cy="5887232"/>
            <a:chOff x="3870822" y="1569044"/>
            <a:chExt cx="5236532" cy="5445532"/>
          </a:xfrm>
        </p:grpSpPr>
        <p:grpSp>
          <p:nvGrpSpPr>
            <p:cNvPr id="7" name="קבוצה 6"/>
            <p:cNvGrpSpPr/>
            <p:nvPr/>
          </p:nvGrpSpPr>
          <p:grpSpPr>
            <a:xfrm rot="20952103">
              <a:off x="4916198" y="1617630"/>
              <a:ext cx="4191156" cy="5396946"/>
              <a:chOff x="9449643" y="2733062"/>
              <a:chExt cx="3737637" cy="5322358"/>
            </a:xfrm>
            <a:solidFill>
              <a:schemeClr val="bg1"/>
            </a:solidFill>
          </p:grpSpPr>
          <p:pic>
            <p:nvPicPr>
              <p:cNvPr id="8" name="Picture 7" descr="C:\Users\yos\Desktop\ערי חינוך\smartphone_PNG8543.png"/>
              <p:cNvPicPr>
                <a:picLocks noChangeAspect="1" noChangeArrowheads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20518888">
                <a:off x="9449643" y="2733062"/>
                <a:ext cx="2920874" cy="5322358"/>
              </a:xfrm>
              <a:prstGeom prst="roundRect">
                <a:avLst>
                  <a:gd name="adj" fmla="val 8594"/>
                </a:avLst>
              </a:prstGeom>
              <a:grpFill/>
              <a:ln>
                <a:solidFill>
                  <a:schemeClr val="bg1"/>
                </a:solidFill>
              </a:ln>
              <a:effectLst>
                <a:reflection blurRad="12700" stA="38000" endPos="28000" dist="5000" dir="5400000" sy="-100000" algn="bl" rotWithShape="0"/>
              </a:effectLst>
              <a:extLst/>
            </p:spPr>
          </p:pic>
          <p:sp>
            <p:nvSpPr>
              <p:cNvPr id="9" name="מלבן 8"/>
              <p:cNvSpPr/>
              <p:nvPr/>
            </p:nvSpPr>
            <p:spPr>
              <a:xfrm>
                <a:off x="12192000" y="3893127"/>
                <a:ext cx="995280" cy="3618699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 rot="19875259">
              <a:off x="4637571" y="2641926"/>
              <a:ext cx="2289994" cy="95410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he-IL" sz="2800" b="1" dirty="0">
                  <a:latin typeface="David" panose="020E0502060401010101" pitchFamily="34" charset="-79"/>
                  <a:cs typeface="David" panose="020E0502060401010101" pitchFamily="34" charset="-79"/>
                </a:rPr>
                <a:t>בוקר טוב ביולוגי</a:t>
              </a:r>
            </a:p>
          </p:txBody>
        </p:sp>
        <p:sp>
          <p:nvSpPr>
            <p:cNvPr id="13" name="קשת 12"/>
            <p:cNvSpPr/>
            <p:nvPr/>
          </p:nvSpPr>
          <p:spPr>
            <a:xfrm>
              <a:off x="7791189" y="3356975"/>
              <a:ext cx="45719" cy="45719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14" name="אליפסה 13"/>
            <p:cNvSpPr/>
            <p:nvPr/>
          </p:nvSpPr>
          <p:spPr>
            <a:xfrm>
              <a:off x="3870822" y="1569044"/>
              <a:ext cx="3966085" cy="4255560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15" name="צורה חופשית 14"/>
            <p:cNvSpPr/>
            <p:nvPr/>
          </p:nvSpPr>
          <p:spPr>
            <a:xfrm>
              <a:off x="6726477" y="3118981"/>
              <a:ext cx="2295604" cy="2956142"/>
            </a:xfrm>
            <a:custGeom>
              <a:avLst/>
              <a:gdLst>
                <a:gd name="connsiteX0" fmla="*/ 1027134 w 2295604"/>
                <a:gd name="connsiteY0" fmla="*/ 87682 h 2956142"/>
                <a:gd name="connsiteX1" fmla="*/ 1039660 w 2295604"/>
                <a:gd name="connsiteY1" fmla="*/ 187890 h 2956142"/>
                <a:gd name="connsiteX2" fmla="*/ 1052186 w 2295604"/>
                <a:gd name="connsiteY2" fmla="*/ 250520 h 2956142"/>
                <a:gd name="connsiteX3" fmla="*/ 1077238 w 2295604"/>
                <a:gd name="connsiteY3" fmla="*/ 526093 h 2956142"/>
                <a:gd name="connsiteX4" fmla="*/ 1064712 w 2295604"/>
                <a:gd name="connsiteY4" fmla="*/ 839244 h 2956142"/>
                <a:gd name="connsiteX5" fmla="*/ 1052186 w 2295604"/>
                <a:gd name="connsiteY5" fmla="*/ 977030 h 2956142"/>
                <a:gd name="connsiteX6" fmla="*/ 1027134 w 2295604"/>
                <a:gd name="connsiteY6" fmla="*/ 1052186 h 2956142"/>
                <a:gd name="connsiteX7" fmla="*/ 1002082 w 2295604"/>
                <a:gd name="connsiteY7" fmla="*/ 1240077 h 2956142"/>
                <a:gd name="connsiteX8" fmla="*/ 977030 w 2295604"/>
                <a:gd name="connsiteY8" fmla="*/ 1290181 h 2956142"/>
                <a:gd name="connsiteX9" fmla="*/ 939452 w 2295604"/>
                <a:gd name="connsiteY9" fmla="*/ 1390389 h 2956142"/>
                <a:gd name="connsiteX10" fmla="*/ 889348 w 2295604"/>
                <a:gd name="connsiteY10" fmla="*/ 1465545 h 2956142"/>
                <a:gd name="connsiteX11" fmla="*/ 826718 w 2295604"/>
                <a:gd name="connsiteY11" fmla="*/ 1540701 h 2956142"/>
                <a:gd name="connsiteX12" fmla="*/ 776613 w 2295604"/>
                <a:gd name="connsiteY12" fmla="*/ 1665961 h 2956142"/>
                <a:gd name="connsiteX13" fmla="*/ 751561 w 2295604"/>
                <a:gd name="connsiteY13" fmla="*/ 1691014 h 2956142"/>
                <a:gd name="connsiteX14" fmla="*/ 726509 w 2295604"/>
                <a:gd name="connsiteY14" fmla="*/ 1728592 h 2956142"/>
                <a:gd name="connsiteX15" fmla="*/ 676405 w 2295604"/>
                <a:gd name="connsiteY15" fmla="*/ 1816274 h 2956142"/>
                <a:gd name="connsiteX16" fmla="*/ 651353 w 2295604"/>
                <a:gd name="connsiteY16" fmla="*/ 1878904 h 2956142"/>
                <a:gd name="connsiteX17" fmla="*/ 601249 w 2295604"/>
                <a:gd name="connsiteY17" fmla="*/ 1954060 h 2956142"/>
                <a:gd name="connsiteX18" fmla="*/ 588723 w 2295604"/>
                <a:gd name="connsiteY18" fmla="*/ 2016690 h 2956142"/>
                <a:gd name="connsiteX19" fmla="*/ 513567 w 2295604"/>
                <a:gd name="connsiteY19" fmla="*/ 2091846 h 2956142"/>
                <a:gd name="connsiteX20" fmla="*/ 450937 w 2295604"/>
                <a:gd name="connsiteY20" fmla="*/ 2179529 h 2956142"/>
                <a:gd name="connsiteX21" fmla="*/ 413359 w 2295604"/>
                <a:gd name="connsiteY21" fmla="*/ 2217107 h 2956142"/>
                <a:gd name="connsiteX22" fmla="*/ 388307 w 2295604"/>
                <a:gd name="connsiteY22" fmla="*/ 2254685 h 2956142"/>
                <a:gd name="connsiteX23" fmla="*/ 313150 w 2295604"/>
                <a:gd name="connsiteY23" fmla="*/ 2304789 h 2956142"/>
                <a:gd name="connsiteX24" fmla="*/ 300624 w 2295604"/>
                <a:gd name="connsiteY24" fmla="*/ 2342367 h 2956142"/>
                <a:gd name="connsiteX25" fmla="*/ 212942 w 2295604"/>
                <a:gd name="connsiteY25" fmla="*/ 2379945 h 2956142"/>
                <a:gd name="connsiteX26" fmla="*/ 175364 w 2295604"/>
                <a:gd name="connsiteY26" fmla="*/ 2392471 h 2956142"/>
                <a:gd name="connsiteX27" fmla="*/ 150312 w 2295604"/>
                <a:gd name="connsiteY27" fmla="*/ 2517731 h 2956142"/>
                <a:gd name="connsiteX28" fmla="*/ 125260 w 2295604"/>
                <a:gd name="connsiteY28" fmla="*/ 2555309 h 2956142"/>
                <a:gd name="connsiteX29" fmla="*/ 87682 w 2295604"/>
                <a:gd name="connsiteY29" fmla="*/ 2580361 h 2956142"/>
                <a:gd name="connsiteX30" fmla="*/ 25052 w 2295604"/>
                <a:gd name="connsiteY30" fmla="*/ 2705622 h 2956142"/>
                <a:gd name="connsiteX31" fmla="*/ 0 w 2295604"/>
                <a:gd name="connsiteY31" fmla="*/ 2743200 h 2956142"/>
                <a:gd name="connsiteX32" fmla="*/ 12526 w 2295604"/>
                <a:gd name="connsiteY32" fmla="*/ 2780778 h 2956142"/>
                <a:gd name="connsiteX33" fmla="*/ 100208 w 2295604"/>
                <a:gd name="connsiteY33" fmla="*/ 2818356 h 2956142"/>
                <a:gd name="connsiteX34" fmla="*/ 200416 w 2295604"/>
                <a:gd name="connsiteY34" fmla="*/ 2880986 h 2956142"/>
                <a:gd name="connsiteX35" fmla="*/ 250520 w 2295604"/>
                <a:gd name="connsiteY35" fmla="*/ 2893512 h 2956142"/>
                <a:gd name="connsiteX36" fmla="*/ 300624 w 2295604"/>
                <a:gd name="connsiteY36" fmla="*/ 2918564 h 2956142"/>
                <a:gd name="connsiteX37" fmla="*/ 425885 w 2295604"/>
                <a:gd name="connsiteY37" fmla="*/ 2956142 h 2956142"/>
                <a:gd name="connsiteX38" fmla="*/ 1127342 w 2295604"/>
                <a:gd name="connsiteY38" fmla="*/ 2943616 h 2956142"/>
                <a:gd name="connsiteX39" fmla="*/ 1277655 w 2295604"/>
                <a:gd name="connsiteY39" fmla="*/ 2931090 h 2956142"/>
                <a:gd name="connsiteX40" fmla="*/ 1365337 w 2295604"/>
                <a:gd name="connsiteY40" fmla="*/ 2893512 h 2956142"/>
                <a:gd name="connsiteX41" fmla="*/ 1553227 w 2295604"/>
                <a:gd name="connsiteY41" fmla="*/ 2868460 h 2956142"/>
                <a:gd name="connsiteX42" fmla="*/ 1691013 w 2295604"/>
                <a:gd name="connsiteY42" fmla="*/ 2793304 h 2956142"/>
                <a:gd name="connsiteX43" fmla="*/ 1741118 w 2295604"/>
                <a:gd name="connsiteY43" fmla="*/ 2780778 h 2956142"/>
                <a:gd name="connsiteX44" fmla="*/ 1866378 w 2295604"/>
                <a:gd name="connsiteY44" fmla="*/ 2755726 h 2956142"/>
                <a:gd name="connsiteX45" fmla="*/ 1929008 w 2295604"/>
                <a:gd name="connsiteY45" fmla="*/ 2743200 h 2956142"/>
                <a:gd name="connsiteX46" fmla="*/ 2004164 w 2295604"/>
                <a:gd name="connsiteY46" fmla="*/ 2693096 h 2956142"/>
                <a:gd name="connsiteX47" fmla="*/ 2079320 w 2295604"/>
                <a:gd name="connsiteY47" fmla="*/ 2630466 h 2956142"/>
                <a:gd name="connsiteX48" fmla="*/ 2229633 w 2295604"/>
                <a:gd name="connsiteY48" fmla="*/ 2354893 h 2956142"/>
                <a:gd name="connsiteX49" fmla="*/ 2254685 w 2295604"/>
                <a:gd name="connsiteY49" fmla="*/ 2229633 h 2956142"/>
                <a:gd name="connsiteX50" fmla="*/ 2267211 w 2295604"/>
                <a:gd name="connsiteY50" fmla="*/ 2091846 h 2956142"/>
                <a:gd name="connsiteX51" fmla="*/ 2292263 w 2295604"/>
                <a:gd name="connsiteY51" fmla="*/ 2041742 h 2956142"/>
                <a:gd name="connsiteX52" fmla="*/ 2267211 w 2295604"/>
                <a:gd name="connsiteY52" fmla="*/ 1578279 h 2956142"/>
                <a:gd name="connsiteX53" fmla="*/ 2229633 w 2295604"/>
                <a:gd name="connsiteY53" fmla="*/ 1327759 h 2956142"/>
                <a:gd name="connsiteX54" fmla="*/ 2192055 w 2295604"/>
                <a:gd name="connsiteY54" fmla="*/ 1215024 h 2956142"/>
                <a:gd name="connsiteX55" fmla="*/ 2179528 w 2295604"/>
                <a:gd name="connsiteY55" fmla="*/ 1139868 h 2956142"/>
                <a:gd name="connsiteX56" fmla="*/ 2167002 w 2295604"/>
                <a:gd name="connsiteY56" fmla="*/ 1027134 h 2956142"/>
                <a:gd name="connsiteX57" fmla="*/ 2129424 w 2295604"/>
                <a:gd name="connsiteY57" fmla="*/ 1002082 h 2956142"/>
                <a:gd name="connsiteX58" fmla="*/ 2104372 w 2295604"/>
                <a:gd name="connsiteY58" fmla="*/ 889348 h 2956142"/>
                <a:gd name="connsiteX59" fmla="*/ 2091846 w 2295604"/>
                <a:gd name="connsiteY59" fmla="*/ 826718 h 2956142"/>
                <a:gd name="connsiteX60" fmla="*/ 2029216 w 2295604"/>
                <a:gd name="connsiteY60" fmla="*/ 688931 h 2956142"/>
                <a:gd name="connsiteX61" fmla="*/ 2004164 w 2295604"/>
                <a:gd name="connsiteY61" fmla="*/ 626301 h 2956142"/>
                <a:gd name="connsiteX62" fmla="*/ 1866378 w 2295604"/>
                <a:gd name="connsiteY62" fmla="*/ 501041 h 2956142"/>
                <a:gd name="connsiteX63" fmla="*/ 1803748 w 2295604"/>
                <a:gd name="connsiteY63" fmla="*/ 413359 h 2956142"/>
                <a:gd name="connsiteX64" fmla="*/ 1741118 w 2295604"/>
                <a:gd name="connsiteY64" fmla="*/ 338203 h 2956142"/>
                <a:gd name="connsiteX65" fmla="*/ 1716065 w 2295604"/>
                <a:gd name="connsiteY65" fmla="*/ 288098 h 2956142"/>
                <a:gd name="connsiteX66" fmla="*/ 1628383 w 2295604"/>
                <a:gd name="connsiteY66" fmla="*/ 250520 h 2956142"/>
                <a:gd name="connsiteX67" fmla="*/ 1515649 w 2295604"/>
                <a:gd name="connsiteY67" fmla="*/ 225468 h 2956142"/>
                <a:gd name="connsiteX68" fmla="*/ 1365337 w 2295604"/>
                <a:gd name="connsiteY68" fmla="*/ 212942 h 2956142"/>
                <a:gd name="connsiteX69" fmla="*/ 1327759 w 2295604"/>
                <a:gd name="connsiteY69" fmla="*/ 200416 h 2956142"/>
                <a:gd name="connsiteX70" fmla="*/ 1252602 w 2295604"/>
                <a:gd name="connsiteY70" fmla="*/ 162838 h 2956142"/>
                <a:gd name="connsiteX71" fmla="*/ 1089764 w 2295604"/>
                <a:gd name="connsiteY71" fmla="*/ 150312 h 2956142"/>
                <a:gd name="connsiteX72" fmla="*/ 1077238 w 2295604"/>
                <a:gd name="connsiteY72" fmla="*/ 62630 h 2956142"/>
                <a:gd name="connsiteX73" fmla="*/ 1027134 w 2295604"/>
                <a:gd name="connsiteY73" fmla="*/ 0 h 295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295604" h="2956142">
                  <a:moveTo>
                    <a:pt x="1027134" y="87682"/>
                  </a:moveTo>
                  <a:cubicBezTo>
                    <a:pt x="1031309" y="121085"/>
                    <a:pt x="1034541" y="154619"/>
                    <a:pt x="1039660" y="187890"/>
                  </a:cubicBezTo>
                  <a:cubicBezTo>
                    <a:pt x="1042897" y="208933"/>
                    <a:pt x="1050258" y="229317"/>
                    <a:pt x="1052186" y="250520"/>
                  </a:cubicBezTo>
                  <a:cubicBezTo>
                    <a:pt x="1079738" y="553597"/>
                    <a:pt x="1046643" y="373116"/>
                    <a:pt x="1077238" y="526093"/>
                  </a:cubicBezTo>
                  <a:cubicBezTo>
                    <a:pt x="1073063" y="630477"/>
                    <a:pt x="1070507" y="734938"/>
                    <a:pt x="1064712" y="839244"/>
                  </a:cubicBezTo>
                  <a:cubicBezTo>
                    <a:pt x="1062154" y="885291"/>
                    <a:pt x="1060201" y="931614"/>
                    <a:pt x="1052186" y="977030"/>
                  </a:cubicBezTo>
                  <a:cubicBezTo>
                    <a:pt x="1047597" y="1003035"/>
                    <a:pt x="1027134" y="1052186"/>
                    <a:pt x="1027134" y="1052186"/>
                  </a:cubicBezTo>
                  <a:cubicBezTo>
                    <a:pt x="1020977" y="1126074"/>
                    <a:pt x="1028546" y="1178326"/>
                    <a:pt x="1002082" y="1240077"/>
                  </a:cubicBezTo>
                  <a:cubicBezTo>
                    <a:pt x="994727" y="1257240"/>
                    <a:pt x="983586" y="1272697"/>
                    <a:pt x="977030" y="1290181"/>
                  </a:cubicBezTo>
                  <a:cubicBezTo>
                    <a:pt x="947300" y="1369460"/>
                    <a:pt x="985951" y="1312891"/>
                    <a:pt x="939452" y="1390389"/>
                  </a:cubicBezTo>
                  <a:cubicBezTo>
                    <a:pt x="923961" y="1416207"/>
                    <a:pt x="910638" y="1444255"/>
                    <a:pt x="889348" y="1465545"/>
                  </a:cubicBezTo>
                  <a:cubicBezTo>
                    <a:pt x="865749" y="1489144"/>
                    <a:pt x="840670" y="1509310"/>
                    <a:pt x="826718" y="1540701"/>
                  </a:cubicBezTo>
                  <a:cubicBezTo>
                    <a:pt x="799558" y="1601811"/>
                    <a:pt x="810789" y="1614696"/>
                    <a:pt x="776613" y="1665961"/>
                  </a:cubicBezTo>
                  <a:cubicBezTo>
                    <a:pt x="770062" y="1675787"/>
                    <a:pt x="758938" y="1681792"/>
                    <a:pt x="751561" y="1691014"/>
                  </a:cubicBezTo>
                  <a:cubicBezTo>
                    <a:pt x="742157" y="1702770"/>
                    <a:pt x="734860" y="1716066"/>
                    <a:pt x="726509" y="1728592"/>
                  </a:cubicBezTo>
                  <a:cubicBezTo>
                    <a:pt x="695102" y="1885627"/>
                    <a:pt x="742961" y="1723096"/>
                    <a:pt x="676405" y="1816274"/>
                  </a:cubicBezTo>
                  <a:cubicBezTo>
                    <a:pt x="663336" y="1834571"/>
                    <a:pt x="662120" y="1859165"/>
                    <a:pt x="651353" y="1878904"/>
                  </a:cubicBezTo>
                  <a:cubicBezTo>
                    <a:pt x="636935" y="1905336"/>
                    <a:pt x="601249" y="1954060"/>
                    <a:pt x="601249" y="1954060"/>
                  </a:cubicBezTo>
                  <a:cubicBezTo>
                    <a:pt x="597074" y="1974937"/>
                    <a:pt x="600153" y="1998728"/>
                    <a:pt x="588723" y="2016690"/>
                  </a:cubicBezTo>
                  <a:cubicBezTo>
                    <a:pt x="569702" y="2046580"/>
                    <a:pt x="513567" y="2091846"/>
                    <a:pt x="513567" y="2091846"/>
                  </a:cubicBezTo>
                  <a:cubicBezTo>
                    <a:pt x="484340" y="2179529"/>
                    <a:pt x="513567" y="2158652"/>
                    <a:pt x="450937" y="2179529"/>
                  </a:cubicBezTo>
                  <a:cubicBezTo>
                    <a:pt x="438411" y="2192055"/>
                    <a:pt x="424700" y="2203498"/>
                    <a:pt x="413359" y="2217107"/>
                  </a:cubicBezTo>
                  <a:cubicBezTo>
                    <a:pt x="403721" y="2228672"/>
                    <a:pt x="399637" y="2244772"/>
                    <a:pt x="388307" y="2254685"/>
                  </a:cubicBezTo>
                  <a:cubicBezTo>
                    <a:pt x="365648" y="2274512"/>
                    <a:pt x="313150" y="2304789"/>
                    <a:pt x="313150" y="2304789"/>
                  </a:cubicBezTo>
                  <a:cubicBezTo>
                    <a:pt x="308975" y="2317315"/>
                    <a:pt x="308872" y="2332057"/>
                    <a:pt x="300624" y="2342367"/>
                  </a:cubicBezTo>
                  <a:cubicBezTo>
                    <a:pt x="278024" y="2370617"/>
                    <a:pt x="244143" y="2371030"/>
                    <a:pt x="212942" y="2379945"/>
                  </a:cubicBezTo>
                  <a:cubicBezTo>
                    <a:pt x="200246" y="2383572"/>
                    <a:pt x="187890" y="2388296"/>
                    <a:pt x="175364" y="2392471"/>
                  </a:cubicBezTo>
                  <a:cubicBezTo>
                    <a:pt x="170748" y="2424784"/>
                    <a:pt x="167802" y="2482751"/>
                    <a:pt x="150312" y="2517731"/>
                  </a:cubicBezTo>
                  <a:cubicBezTo>
                    <a:pt x="143579" y="2531196"/>
                    <a:pt x="135905" y="2544664"/>
                    <a:pt x="125260" y="2555309"/>
                  </a:cubicBezTo>
                  <a:cubicBezTo>
                    <a:pt x="114615" y="2565954"/>
                    <a:pt x="100208" y="2572010"/>
                    <a:pt x="87682" y="2580361"/>
                  </a:cubicBezTo>
                  <a:cubicBezTo>
                    <a:pt x="67854" y="2659676"/>
                    <a:pt x="84706" y="2616142"/>
                    <a:pt x="25052" y="2705622"/>
                  </a:cubicBezTo>
                  <a:lnTo>
                    <a:pt x="0" y="2743200"/>
                  </a:lnTo>
                  <a:cubicBezTo>
                    <a:pt x="4175" y="2755726"/>
                    <a:pt x="3190" y="2771442"/>
                    <a:pt x="12526" y="2780778"/>
                  </a:cubicBezTo>
                  <a:cubicBezTo>
                    <a:pt x="28004" y="2796256"/>
                    <a:pt x="77750" y="2810870"/>
                    <a:pt x="100208" y="2818356"/>
                  </a:cubicBezTo>
                  <a:cubicBezTo>
                    <a:pt x="139619" y="2847914"/>
                    <a:pt x="154565" y="2863792"/>
                    <a:pt x="200416" y="2880986"/>
                  </a:cubicBezTo>
                  <a:cubicBezTo>
                    <a:pt x="216535" y="2887031"/>
                    <a:pt x="234401" y="2887467"/>
                    <a:pt x="250520" y="2893512"/>
                  </a:cubicBezTo>
                  <a:cubicBezTo>
                    <a:pt x="268004" y="2900068"/>
                    <a:pt x="283287" y="2911629"/>
                    <a:pt x="300624" y="2918564"/>
                  </a:cubicBezTo>
                  <a:cubicBezTo>
                    <a:pt x="351450" y="2938894"/>
                    <a:pt x="376671" y="2943838"/>
                    <a:pt x="425885" y="2956142"/>
                  </a:cubicBezTo>
                  <a:lnTo>
                    <a:pt x="1127342" y="2943616"/>
                  </a:lnTo>
                  <a:cubicBezTo>
                    <a:pt x="1177598" y="2942138"/>
                    <a:pt x="1228455" y="2941448"/>
                    <a:pt x="1277655" y="2931090"/>
                  </a:cubicBezTo>
                  <a:cubicBezTo>
                    <a:pt x="1308771" y="2924539"/>
                    <a:pt x="1335453" y="2904379"/>
                    <a:pt x="1365337" y="2893512"/>
                  </a:cubicBezTo>
                  <a:cubicBezTo>
                    <a:pt x="1420663" y="2873393"/>
                    <a:pt x="1504163" y="2872920"/>
                    <a:pt x="1553227" y="2868460"/>
                  </a:cubicBezTo>
                  <a:cubicBezTo>
                    <a:pt x="1594384" y="2841022"/>
                    <a:pt x="1645544" y="2804671"/>
                    <a:pt x="1691013" y="2793304"/>
                  </a:cubicBezTo>
                  <a:cubicBezTo>
                    <a:pt x="1707715" y="2789129"/>
                    <a:pt x="1724284" y="2784385"/>
                    <a:pt x="1741118" y="2780778"/>
                  </a:cubicBezTo>
                  <a:cubicBezTo>
                    <a:pt x="1782753" y="2771856"/>
                    <a:pt x="1824625" y="2764077"/>
                    <a:pt x="1866378" y="2755726"/>
                  </a:cubicBezTo>
                  <a:lnTo>
                    <a:pt x="1929008" y="2743200"/>
                  </a:lnTo>
                  <a:cubicBezTo>
                    <a:pt x="1954060" y="2726499"/>
                    <a:pt x="1987463" y="2718148"/>
                    <a:pt x="2004164" y="2693096"/>
                  </a:cubicBezTo>
                  <a:cubicBezTo>
                    <a:pt x="2039574" y="2639981"/>
                    <a:pt x="2015751" y="2662251"/>
                    <a:pt x="2079320" y="2630466"/>
                  </a:cubicBezTo>
                  <a:cubicBezTo>
                    <a:pt x="2141578" y="2537076"/>
                    <a:pt x="2171918" y="2494369"/>
                    <a:pt x="2229633" y="2354893"/>
                  </a:cubicBezTo>
                  <a:cubicBezTo>
                    <a:pt x="2245914" y="2315548"/>
                    <a:pt x="2246334" y="2271386"/>
                    <a:pt x="2254685" y="2229633"/>
                  </a:cubicBezTo>
                  <a:cubicBezTo>
                    <a:pt x="2258860" y="2183704"/>
                    <a:pt x="2258166" y="2137069"/>
                    <a:pt x="2267211" y="2091846"/>
                  </a:cubicBezTo>
                  <a:cubicBezTo>
                    <a:pt x="2270873" y="2073536"/>
                    <a:pt x="2291714" y="2060407"/>
                    <a:pt x="2292263" y="2041742"/>
                  </a:cubicBezTo>
                  <a:cubicBezTo>
                    <a:pt x="2301135" y="1740106"/>
                    <a:pt x="2292189" y="1765614"/>
                    <a:pt x="2267211" y="1578279"/>
                  </a:cubicBezTo>
                  <a:cubicBezTo>
                    <a:pt x="2256588" y="1498609"/>
                    <a:pt x="2247840" y="1404229"/>
                    <a:pt x="2229633" y="1327759"/>
                  </a:cubicBezTo>
                  <a:cubicBezTo>
                    <a:pt x="2220458" y="1289225"/>
                    <a:pt x="2202261" y="1253298"/>
                    <a:pt x="2192055" y="1215024"/>
                  </a:cubicBezTo>
                  <a:cubicBezTo>
                    <a:pt x="2185511" y="1190484"/>
                    <a:pt x="2182885" y="1165043"/>
                    <a:pt x="2179528" y="1139868"/>
                  </a:cubicBezTo>
                  <a:cubicBezTo>
                    <a:pt x="2174531" y="1102390"/>
                    <a:pt x="2179923" y="1062667"/>
                    <a:pt x="2167002" y="1027134"/>
                  </a:cubicBezTo>
                  <a:cubicBezTo>
                    <a:pt x="2161857" y="1012986"/>
                    <a:pt x="2141950" y="1010433"/>
                    <a:pt x="2129424" y="1002082"/>
                  </a:cubicBezTo>
                  <a:cubicBezTo>
                    <a:pt x="2121073" y="964504"/>
                    <a:pt x="2112438" y="926988"/>
                    <a:pt x="2104372" y="889348"/>
                  </a:cubicBezTo>
                  <a:cubicBezTo>
                    <a:pt x="2099911" y="868530"/>
                    <a:pt x="2099321" y="846653"/>
                    <a:pt x="2091846" y="826718"/>
                  </a:cubicBezTo>
                  <a:cubicBezTo>
                    <a:pt x="2074132" y="779479"/>
                    <a:pt x="2049438" y="735152"/>
                    <a:pt x="2029216" y="688931"/>
                  </a:cubicBezTo>
                  <a:cubicBezTo>
                    <a:pt x="2020204" y="668331"/>
                    <a:pt x="2017873" y="644123"/>
                    <a:pt x="2004164" y="626301"/>
                  </a:cubicBezTo>
                  <a:cubicBezTo>
                    <a:pt x="1945820" y="550454"/>
                    <a:pt x="1926527" y="541140"/>
                    <a:pt x="1866378" y="501041"/>
                  </a:cubicBezTo>
                  <a:cubicBezTo>
                    <a:pt x="1845501" y="471814"/>
                    <a:pt x="1826186" y="441406"/>
                    <a:pt x="1803748" y="413359"/>
                  </a:cubicBezTo>
                  <a:cubicBezTo>
                    <a:pt x="1751933" y="348590"/>
                    <a:pt x="1779049" y="404582"/>
                    <a:pt x="1741118" y="338203"/>
                  </a:cubicBezTo>
                  <a:cubicBezTo>
                    <a:pt x="1731853" y="321990"/>
                    <a:pt x="1730805" y="299562"/>
                    <a:pt x="1716065" y="288098"/>
                  </a:cubicBezTo>
                  <a:cubicBezTo>
                    <a:pt x="1690965" y="268576"/>
                    <a:pt x="1657907" y="262330"/>
                    <a:pt x="1628383" y="250520"/>
                  </a:cubicBezTo>
                  <a:cubicBezTo>
                    <a:pt x="1589759" y="235070"/>
                    <a:pt x="1559495" y="230340"/>
                    <a:pt x="1515649" y="225468"/>
                  </a:cubicBezTo>
                  <a:cubicBezTo>
                    <a:pt x="1465679" y="219916"/>
                    <a:pt x="1415441" y="217117"/>
                    <a:pt x="1365337" y="212942"/>
                  </a:cubicBezTo>
                  <a:cubicBezTo>
                    <a:pt x="1352811" y="208767"/>
                    <a:pt x="1339569" y="206321"/>
                    <a:pt x="1327759" y="200416"/>
                  </a:cubicBezTo>
                  <a:cubicBezTo>
                    <a:pt x="1290459" y="181766"/>
                    <a:pt x="1294583" y="168086"/>
                    <a:pt x="1252602" y="162838"/>
                  </a:cubicBezTo>
                  <a:cubicBezTo>
                    <a:pt x="1198583" y="156086"/>
                    <a:pt x="1144043" y="154487"/>
                    <a:pt x="1089764" y="150312"/>
                  </a:cubicBezTo>
                  <a:cubicBezTo>
                    <a:pt x="1085589" y="121085"/>
                    <a:pt x="1085722" y="90909"/>
                    <a:pt x="1077238" y="62630"/>
                  </a:cubicBezTo>
                  <a:cubicBezTo>
                    <a:pt x="1070466" y="40057"/>
                    <a:pt x="1043352" y="16218"/>
                    <a:pt x="1027134" y="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  <p:pic>
        <p:nvPicPr>
          <p:cNvPr id="11" name="תמונה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90904">
            <a:off x="6558453" y="4747885"/>
            <a:ext cx="1998696" cy="19986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60682">
            <a:off x="7568033" y="2891025"/>
            <a:ext cx="2268453" cy="22684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" name="תמונה 17" descr="דרור עם מועצה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209" y="193019"/>
            <a:ext cx="1566886" cy="87579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85456" y="6145618"/>
            <a:ext cx="263074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4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יוסי לבנון </a:t>
            </a:r>
          </a:p>
        </p:txBody>
      </p:sp>
      <p:pic>
        <p:nvPicPr>
          <p:cNvPr id="3078" name="Picture 6" descr="תוצאת תמונה עבור ‪icon whatsapp‬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3139" y="3550462"/>
            <a:ext cx="4571931" cy="257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תמונה קשורה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9877" y="2491655"/>
            <a:ext cx="2371725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31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ves on ocean waves clip art and ocean clipartcow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84023"/>
            <a:ext cx="10741360" cy="595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847493" y="5054219"/>
            <a:ext cx="21744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אלווין</a:t>
            </a: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טופלר</a:t>
            </a:r>
            <a:endParaRPr lang="he-IL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670" y="2146197"/>
            <a:ext cx="341227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b="1" dirty="0" smtClean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החקלאי</a:t>
            </a:r>
            <a:endParaRPr lang="he-IL" sz="4400" b="1" dirty="0">
              <a:solidFill>
                <a:schemeClr val="bg1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 rot="21259332">
            <a:off x="2609385" y="3576679"/>
            <a:ext cx="341227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b="1" dirty="0" smtClean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התעשייתי</a:t>
            </a:r>
            <a:endParaRPr lang="he-IL" sz="4400" b="1" dirty="0">
              <a:solidFill>
                <a:schemeClr val="bg1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 rot="152811">
            <a:off x="4117247" y="4669499"/>
            <a:ext cx="341227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b="1" dirty="0" smtClean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המידע</a:t>
            </a:r>
            <a:endParaRPr lang="he-IL" sz="4400" b="1" dirty="0">
              <a:solidFill>
                <a:schemeClr val="bg1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 rot="152811">
            <a:off x="6546973" y="5928834"/>
            <a:ext cx="341227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6000" b="1" dirty="0" smtClean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</a:t>
            </a:r>
            <a:r>
              <a:rPr lang="he-IL" sz="6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י</a:t>
            </a:r>
            <a:r>
              <a:rPr lang="he-IL" sz="6000" b="1" dirty="0" smtClean="0">
                <a:solidFill>
                  <a:srgbClr val="FF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ד</a:t>
            </a:r>
            <a:r>
              <a:rPr lang="he-IL" sz="6000" b="1" dirty="0" smtClean="0">
                <a:solidFill>
                  <a:srgbClr val="7030A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ע</a:t>
            </a:r>
            <a:endParaRPr lang="he-IL" sz="6000" b="1" dirty="0">
              <a:solidFill>
                <a:srgbClr val="7030A0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1030" name="Picture 6" descr="תוצאת תמונה עבור ‪pyramid world‬‏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8728" y="1869612"/>
            <a:ext cx="2351208" cy="22944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תמונה קשורה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6192" y="2438049"/>
            <a:ext cx="3078553" cy="29855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תמונה 11" descr="דרור עם מועצה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209" y="193019"/>
            <a:ext cx="1566886" cy="87579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7824332" y="867942"/>
            <a:ext cx="388000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48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שלושת הגלים</a:t>
            </a:r>
          </a:p>
          <a:p>
            <a:pPr algn="ctr"/>
            <a:r>
              <a:rPr lang="he-IL" sz="24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הרביעי בדרך?</a:t>
            </a:r>
            <a:endParaRPr lang="he-IL" sz="24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8156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417" y="1123020"/>
            <a:ext cx="1165835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48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היכן הנוער? היכן אנחנו? כיצד נשארים רלוונטיים? </a:t>
            </a:r>
            <a:endParaRPr lang="he-IL" sz="48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1026" name="Picture 2" descr="בני נוער מסמסים בסמארטפוני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4790" y="1348488"/>
            <a:ext cx="8725386" cy="50397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תוצאת תמונה עבור סמלים של רשתות חברתיות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88538">
            <a:off x="334279" y="3138637"/>
            <a:ext cx="3211844" cy="32118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תמונה 4" descr="דרור עם מועצה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209" y="193019"/>
            <a:ext cx="1566886" cy="875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455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0833" y="1068814"/>
            <a:ext cx="11336055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48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רלוונטיות חומרי הלמידה הפורמליים לאור קצב השינויים והתגליות בתחום מדעי החיים</a:t>
            </a:r>
            <a:endParaRPr lang="he-IL" sz="48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5" name="תמונה 4" descr="דרור עם מועצה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209" y="193019"/>
            <a:ext cx="1566886" cy="875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0" name="Picture 4" descr="Stora_En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376" y="2099855"/>
            <a:ext cx="10548810" cy="42195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429081">
            <a:off x="1208122" y="4023849"/>
            <a:ext cx="2535430" cy="24076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5732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תוצאת תמונה עבור ‪students school bus‬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0535" y="1407669"/>
            <a:ext cx="7349718" cy="48655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37684" y="1068814"/>
            <a:ext cx="762305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8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ניצול הזדמנויות "רגעים מתים"</a:t>
            </a:r>
            <a:endParaRPr lang="he-IL" sz="48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5122" name="Picture 2" descr="https://www.torontoschoolbus.org/wp-content/uploads/2015/08/firstda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17157">
            <a:off x="-101153" y="2669207"/>
            <a:ext cx="5086511" cy="3466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תמונה 4" descr="דרור עם מועצה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209" y="193019"/>
            <a:ext cx="1566886" cy="875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44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קבוצה 1"/>
          <p:cNvGrpSpPr/>
          <p:nvPr/>
        </p:nvGrpSpPr>
        <p:grpSpPr>
          <a:xfrm>
            <a:off x="159381" y="318018"/>
            <a:ext cx="13155915" cy="7737402"/>
            <a:chOff x="159381" y="318018"/>
            <a:chExt cx="13155915" cy="7737402"/>
          </a:xfrm>
        </p:grpSpPr>
        <p:sp>
          <p:nvSpPr>
            <p:cNvPr id="104" name="TextBox 103"/>
            <p:cNvSpPr txBox="1"/>
            <p:nvPr/>
          </p:nvSpPr>
          <p:spPr>
            <a:xfrm rot="20527762">
              <a:off x="9786784" y="3406704"/>
              <a:ext cx="1567609" cy="201031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he-IL" sz="700" dirty="0">
                  <a:latin typeface="Guttman-Aram" panose="02010401010101010101" pitchFamily="2" charset="-79"/>
                  <a:cs typeface="Guttman-Aram" panose="02010401010101010101" pitchFamily="2" charset="-79"/>
                </a:rPr>
                <a:t>בכל בוקר בבוקרו מספטמבר 2014, כאשר תלמידי הביולוגיה של </a:t>
              </a:r>
              <a:r>
                <a:rPr lang="he-IL" sz="700" dirty="0" err="1">
                  <a:latin typeface="Guttman-Aram" panose="02010401010101010101" pitchFamily="2" charset="-79"/>
                  <a:cs typeface="Guttman-Aram" panose="02010401010101010101" pitchFamily="2" charset="-79"/>
                </a:rPr>
                <a:t>קרית</a:t>
              </a:r>
              <a:r>
                <a:rPr lang="he-IL" sz="700" dirty="0">
                  <a:latin typeface="Guttman-Aram" panose="02010401010101010101" pitchFamily="2" charset="-79"/>
                  <a:cs typeface="Guttman-Aram" panose="02010401010101010101" pitchFamily="2" charset="-79"/>
                </a:rPr>
                <a:t> חינוך ניסויית דרור, עושים דרכם לבית הספר, הם מקבלים דרך רשתות </a:t>
              </a:r>
              <a:r>
                <a:rPr lang="he-IL" sz="700" dirty="0" err="1">
                  <a:latin typeface="Guttman-Aram" panose="02010401010101010101" pitchFamily="2" charset="-79"/>
                  <a:cs typeface="Guttman-Aram" panose="02010401010101010101" pitchFamily="2" charset="-79"/>
                </a:rPr>
                <a:t>ה"וואטסאפ</a:t>
              </a:r>
              <a:r>
                <a:rPr lang="he-IL" sz="700" dirty="0">
                  <a:latin typeface="Guttman-Aram" panose="02010401010101010101" pitchFamily="2" charset="-79"/>
                  <a:cs typeface="Guttman-Aram" panose="02010401010101010101" pitchFamily="2" charset="-79"/>
                </a:rPr>
                <a:t>" הקבוצתיות ידיעת "בוקר טוב ביולוגי"(ידיעה מדעית, מסקרנת, קצרה ואקטואלית המעובדת מתוך פרסומים חדשים במרחבי הרשת, במרבית המקרים מפרסומים זרים). במקביל, נשלחות ידיעות "בוקר טוב ביולוגי" באמצעות </a:t>
              </a:r>
              <a:r>
                <a:rPr lang="he-IL" sz="700" dirty="0" err="1">
                  <a:latin typeface="Guttman-Aram" panose="02010401010101010101" pitchFamily="2" charset="-79"/>
                  <a:cs typeface="Guttman-Aram" panose="02010401010101010101" pitchFamily="2" charset="-79"/>
                </a:rPr>
                <a:t>ה"וואטסאפ</a:t>
              </a:r>
              <a:r>
                <a:rPr lang="he-IL" sz="700" dirty="0">
                  <a:latin typeface="Guttman-Aram" panose="02010401010101010101" pitchFamily="2" charset="-79"/>
                  <a:cs typeface="Guttman-Aram" panose="02010401010101010101" pitchFamily="2" charset="-79"/>
                </a:rPr>
                <a:t>" לכמאתיים מורים למדעים ברחבי הארץ שחלקם "דוחף" אותן לקבוצות התלמידים שלו, או עושה בהן שימוש אקטואלי בכיתה. השימוש בפייסבוק </a:t>
              </a:r>
              <a:r>
                <a:rPr lang="he-IL" sz="700" dirty="0" err="1">
                  <a:latin typeface="Guttman-Aram" panose="02010401010101010101" pitchFamily="2" charset="-79"/>
                  <a:cs typeface="Guttman-Aram" panose="02010401010101010101" pitchFamily="2" charset="-79"/>
                </a:rPr>
                <a:t>וב"וואטסאפ</a:t>
              </a:r>
              <a:r>
                <a:rPr lang="he-IL" sz="700" dirty="0">
                  <a:latin typeface="Guttman-Aram" panose="02010401010101010101" pitchFamily="2" charset="-79"/>
                  <a:cs typeface="Guttman-Aram" panose="02010401010101010101" pitchFamily="2" charset="-79"/>
                </a:rPr>
                <a:t>" מאפשר להכניס את הדיון המקצועי לזירות בהם נוכחים בני הנוער. לאחרונה דיווחו מורים, שמעבר לדיונים שמתפתחים בקבוצות </a:t>
              </a:r>
              <a:r>
                <a:rPr lang="he-IL" sz="700" dirty="0" err="1">
                  <a:latin typeface="Guttman-Aram" panose="02010401010101010101" pitchFamily="2" charset="-79"/>
                  <a:cs typeface="Guttman-Aram" panose="02010401010101010101" pitchFamily="2" charset="-79"/>
                </a:rPr>
                <a:t>ה"וואטסאפ</a:t>
              </a:r>
              <a:r>
                <a:rPr lang="he-IL" sz="700" dirty="0">
                  <a:latin typeface="Guttman-Aram" panose="02010401010101010101" pitchFamily="2" charset="-79"/>
                  <a:cs typeface="Guttman-Aram" panose="02010401010101010101" pitchFamily="2" charset="-79"/>
                </a:rPr>
                <a:t>" בעקבות הידיעות, תלמידים החלו לפרסם בקבוצות ידיעות שכתבו   בעצמם.   מנובמבר 2015, פעיל במקביל                דף "</a:t>
              </a:r>
              <a:r>
                <a:rPr lang="he-IL" sz="700" dirty="0" err="1">
                  <a:latin typeface="Guttman-Aram" panose="02010401010101010101" pitchFamily="2" charset="-79"/>
                  <a:cs typeface="Guttman-Aram" panose="02010401010101010101" pitchFamily="2" charset="-79"/>
                </a:rPr>
                <a:t>פייסבוק</a:t>
              </a:r>
              <a:r>
                <a:rPr lang="he-IL" sz="700" dirty="0">
                  <a:latin typeface="Guttman-Aram" panose="02010401010101010101" pitchFamily="2" charset="-79"/>
                  <a:cs typeface="Guttman-Aram" panose="02010401010101010101" pitchFamily="2" charset="-79"/>
                </a:rPr>
                <a:t>" שלו כאלפיים עוקבים.      (חפשו  את "בוקר טוב ביולוגי" בפייסבוק)</a:t>
              </a:r>
              <a:endParaRPr lang="en-US" sz="700" dirty="0">
                <a:cs typeface="Guttman-Aram" panose="02010401010101010101" pitchFamily="2" charset="-79"/>
              </a:endParaRPr>
            </a:p>
            <a:p>
              <a:endParaRPr lang="he-IL" sz="700" dirty="0">
                <a:latin typeface="Guttman-Aram" panose="02010401010101010101" pitchFamily="2" charset="-79"/>
                <a:cs typeface="Guttman-Aram" panose="02010401010101010101" pitchFamily="2" charset="-79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516283" y="1126972"/>
              <a:ext cx="5535752" cy="126188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he-IL" sz="4800" b="1" dirty="0" smtClean="0">
                  <a:latin typeface="David" panose="020E0502060401010101" pitchFamily="34" charset="-79"/>
                  <a:cs typeface="David" panose="020E0502060401010101" pitchFamily="34" charset="-79"/>
                </a:rPr>
                <a:t>איך נראה בוקר טוב? </a:t>
              </a:r>
              <a:r>
                <a:rPr lang="he-IL" sz="2800" b="1" dirty="0">
                  <a:solidFill>
                    <a:schemeClr val="tx2"/>
                  </a:solidFill>
                  <a:latin typeface="David" panose="020E0502060401010101" pitchFamily="34" charset="-79"/>
                  <a:cs typeface="David" panose="020E0502060401010101" pitchFamily="34" charset="-79"/>
                </a:rPr>
                <a:t>(</a:t>
              </a:r>
              <a:r>
                <a:rPr lang="he-IL" sz="2800" b="1" dirty="0" smtClean="0">
                  <a:solidFill>
                    <a:schemeClr val="tx2"/>
                  </a:solidFill>
                  <a:latin typeface="David" panose="020E0502060401010101" pitchFamily="34" charset="-79"/>
                  <a:cs typeface="David" panose="020E0502060401010101" pitchFamily="34" charset="-79"/>
                </a:rPr>
                <a:t>ביולוגי)</a:t>
              </a:r>
              <a:endParaRPr lang="he-IL" sz="2800" b="1" dirty="0">
                <a:solidFill>
                  <a:schemeClr val="tx2"/>
                </a:solidFill>
                <a:latin typeface="David" panose="020E0502060401010101" pitchFamily="34" charset="-79"/>
                <a:cs typeface="David" panose="020E0502060401010101" pitchFamily="34" charset="-79"/>
              </a:endParaRPr>
            </a:p>
          </p:txBody>
        </p:sp>
        <p:grpSp>
          <p:nvGrpSpPr>
            <p:cNvPr id="13" name="קבוצה 12"/>
            <p:cNvGrpSpPr/>
            <p:nvPr/>
          </p:nvGrpSpPr>
          <p:grpSpPr>
            <a:xfrm>
              <a:off x="9577659" y="2733062"/>
              <a:ext cx="3737637" cy="5322358"/>
              <a:chOff x="9449643" y="2733062"/>
              <a:chExt cx="3737637" cy="5322358"/>
            </a:xfrm>
          </p:grpSpPr>
          <p:pic>
            <p:nvPicPr>
              <p:cNvPr id="103" name="Picture 7" descr="C:\Users\yos\Desktop\ערי חינוך\smartphone_PNG8543.png"/>
              <p:cNvPicPr>
                <a:picLocks noChangeAspect="1" noChangeArrowheads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20518888">
                <a:off x="9449643" y="2733062"/>
                <a:ext cx="2920874" cy="53223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מלבן 11"/>
              <p:cNvSpPr/>
              <p:nvPr/>
            </p:nvSpPr>
            <p:spPr>
              <a:xfrm>
                <a:off x="12192000" y="3893127"/>
                <a:ext cx="995280" cy="36186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</p:grpSp>
        <p:pic>
          <p:nvPicPr>
            <p:cNvPr id="106" name="תמונה 10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60434">
              <a:off x="9659770" y="550122"/>
              <a:ext cx="2268453" cy="226845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pic>
          <p:nvPicPr>
            <p:cNvPr id="107" name="תמונה 10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589710">
              <a:off x="7183681" y="4579726"/>
              <a:ext cx="1812465" cy="181246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pic>
          <p:nvPicPr>
            <p:cNvPr id="109" name="תמונה 10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90904">
              <a:off x="7440925" y="2092126"/>
              <a:ext cx="1998696" cy="199869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grpSp>
          <p:nvGrpSpPr>
            <p:cNvPr id="134" name="קבוצה 133"/>
            <p:cNvGrpSpPr/>
            <p:nvPr/>
          </p:nvGrpSpPr>
          <p:grpSpPr>
            <a:xfrm>
              <a:off x="1242417" y="2378455"/>
              <a:ext cx="5796732" cy="4066815"/>
              <a:chOff x="-269266" y="5136281"/>
              <a:chExt cx="5796732" cy="4066815"/>
            </a:xfrm>
          </p:grpSpPr>
          <p:pic>
            <p:nvPicPr>
              <p:cNvPr id="135" name="Picture 4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14304">
                <a:off x="1630212" y="5296423"/>
                <a:ext cx="1379267" cy="1230733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152400" dist="12000" dir="900000" sy="98000" kx="110000" ky="200000" algn="tl" rotWithShape="0">
                  <a:srgbClr val="000000">
                    <a:alpha val="30000"/>
                  </a:srgbClr>
                </a:outerShdw>
              </a:effectLst>
              <a:scene3d>
                <a:camera prst="perspectiveRelaxed">
                  <a:rot lat="19800000" lon="1200000" rev="20820000"/>
                </a:camera>
                <a:lightRig rig="threePt" dir="t"/>
              </a:scene3d>
              <a:sp3d contourW="6350" prstMaterial="matte">
                <a:bevelT w="101600" h="101600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6" name="Picture 2" descr="C:\Users\yos\Desktop\ערי חינוך\watsup.png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9266" y="8494798"/>
                <a:ext cx="529621" cy="4725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7" name="Picture 3" descr="C:\Users\yos\Desktop\ערי חינוך\הורד.pn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26898" y="6444511"/>
                <a:ext cx="544577" cy="3644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8" name="Picture 5" descr="C:\Users\yos\Desktop\ערי חינוך\school-bus-driver-clipart-school-bus9.pn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721103">
                <a:off x="1744726" y="7764449"/>
                <a:ext cx="2953347" cy="10243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9" name="Picture 6" descr="C:\Users\yos\Desktop\ערי חינוך\מבזקון.pn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72476" y="6728185"/>
                <a:ext cx="408391" cy="3644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0" name="מלבן 139"/>
              <p:cNvSpPr/>
              <p:nvPr/>
            </p:nvSpPr>
            <p:spPr>
              <a:xfrm>
                <a:off x="354750" y="5136281"/>
                <a:ext cx="1558016" cy="552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he-IL" dirty="0" smtClean="0">
                    <a:solidFill>
                      <a:prstClr val="black"/>
                    </a:solidFill>
                    <a:latin typeface="Guttman-Aram" panose="02010401010101010101" pitchFamily="2" charset="-79"/>
                    <a:cs typeface="Guttman-Aram" panose="02010401010101010101" pitchFamily="2" charset="-79"/>
                  </a:rPr>
                  <a:t>תמונה מזמנת + טקסט </a:t>
                </a:r>
                <a:r>
                  <a:rPr lang="he-IL" sz="900" dirty="0">
                    <a:solidFill>
                      <a:prstClr val="black"/>
                    </a:solidFill>
                    <a:latin typeface="Guttman-Aram" panose="02010401010101010101" pitchFamily="2" charset="-79"/>
                    <a:cs typeface="Guttman-Aram" panose="02010401010101010101" pitchFamily="2" charset="-79"/>
                  </a:rPr>
                  <a:t>(כ-120 מילים)</a:t>
                </a:r>
                <a:endParaRPr lang="he-IL" sz="900" dirty="0"/>
              </a:p>
            </p:txBody>
          </p:sp>
          <p:pic>
            <p:nvPicPr>
              <p:cNvPr id="141" name="Picture 2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50064">
                <a:off x="1787312" y="6408064"/>
                <a:ext cx="943888" cy="84224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152400" dist="12000" dir="900000" sy="98000" kx="110000" ky="200000" algn="tl" rotWithShape="0">
                  <a:srgbClr val="000000">
                    <a:alpha val="30000"/>
                  </a:srgbClr>
                </a:outerShdw>
              </a:effectLst>
              <a:scene3d>
                <a:camera prst="perspectiveRelaxed">
                  <a:rot lat="19800000" lon="1200000" rev="20820000"/>
                </a:camera>
                <a:lightRig rig="threePt" dir="t"/>
              </a:scene3d>
              <a:sp3d contourW="6350" prstMaterial="matte">
                <a:bevelT w="101600" h="101600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2" name="Picture 3"/>
              <p:cNvPicPr>
                <a:picLocks noChangeAspect="1"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25844">
                <a:off x="914442" y="6119741"/>
                <a:ext cx="998535" cy="891002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152400" dist="12000" dir="900000" sy="98000" kx="110000" ky="200000" algn="tl" rotWithShape="0">
                  <a:srgbClr val="000000">
                    <a:alpha val="30000"/>
                  </a:srgbClr>
                </a:outerShdw>
              </a:effectLst>
              <a:scene3d>
                <a:camera prst="perspectiveRelaxed">
                  <a:rot lat="19800000" lon="1200000" rev="20820000"/>
                </a:camera>
                <a:lightRig rig="threePt" dir="t"/>
              </a:scene3d>
              <a:sp3d contourW="6350" prstMaterial="matte">
                <a:bevelT w="101600" h="101600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" name="מלבן 142"/>
              <p:cNvSpPr/>
              <p:nvPr/>
            </p:nvSpPr>
            <p:spPr>
              <a:xfrm rot="20782690">
                <a:off x="2027752" y="8673824"/>
                <a:ext cx="2522972" cy="3141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he-IL" dirty="0" smtClean="0">
                    <a:solidFill>
                      <a:prstClr val="black"/>
                    </a:solidFill>
                    <a:latin typeface="Guttman-Aram" panose="02010401010101010101" pitchFamily="2" charset="-79"/>
                    <a:cs typeface="Guttman-Aram" panose="02010401010101010101" pitchFamily="2" charset="-79"/>
                  </a:rPr>
                  <a:t>תלמידים בדרכם לבית הספר</a:t>
                </a:r>
                <a:endParaRPr lang="he-IL" dirty="0"/>
              </a:p>
            </p:txBody>
          </p:sp>
          <p:pic>
            <p:nvPicPr>
              <p:cNvPr id="144" name="Picture 2" descr="C:\Users\yos\Desktop\ערי חינוך\watsup.png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47352" y="7511826"/>
                <a:ext cx="529621" cy="4725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5" name="Picture 2" descr="C:\Users\yos\Desktop\ערי חינוך\watsup.png"/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750" y="8609551"/>
                <a:ext cx="401018" cy="3578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6" name="Picture 2" descr="C:\Users\yos\Desktop\ערי חינוך\watsup.png"/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797" y="8315881"/>
                <a:ext cx="401018" cy="3578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7" name="Picture 2" descr="C:\Users\yos\Desktop\ערי חינוך\watsup.png"/>
              <p:cNvPicPr>
                <a:picLocks noChangeAspect="1" noChangeArrowheads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834" y="8494798"/>
                <a:ext cx="201898" cy="1801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8" name="Picture 2" descr="C:\Users\yos\Desktop\ערי חינוך\watsup.png"/>
              <p:cNvPicPr>
                <a:picLocks noChangeAspect="1" noChangeArrowheads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877" y="8435292"/>
                <a:ext cx="331087" cy="295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9" name="Picture 2" descr="C:\Users\yos\Desktop\ערי חינוך\watsup.png"/>
              <p:cNvPicPr>
                <a:picLocks noChangeAspect="1" noChangeArrowheads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9645" y="8430635"/>
                <a:ext cx="200509" cy="1789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0" name="מלבן 149"/>
              <p:cNvSpPr/>
              <p:nvPr/>
            </p:nvSpPr>
            <p:spPr>
              <a:xfrm>
                <a:off x="4256712" y="6629381"/>
                <a:ext cx="540128" cy="2135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he-IL" sz="1100" dirty="0" err="1">
                    <a:solidFill>
                      <a:prstClr val="black"/>
                    </a:solidFill>
                    <a:latin typeface="Guttman-Aram" panose="02010401010101010101" pitchFamily="2" charset="-79"/>
                    <a:cs typeface="Guttman-Aram" panose="02010401010101010101" pitchFamily="2" charset="-79"/>
                  </a:rPr>
                  <a:t>פייסבוק</a:t>
                </a:r>
                <a:endParaRPr lang="he-IL" sz="1100" dirty="0"/>
              </a:p>
            </p:txBody>
          </p:sp>
          <p:sp>
            <p:nvSpPr>
              <p:cNvPr id="151" name="מלבן 150"/>
              <p:cNvSpPr/>
              <p:nvPr/>
            </p:nvSpPr>
            <p:spPr>
              <a:xfrm>
                <a:off x="5043693" y="6959643"/>
                <a:ext cx="483773" cy="2135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he-IL" sz="1100" dirty="0" err="1">
                    <a:solidFill>
                      <a:prstClr val="black"/>
                    </a:solidFill>
                    <a:latin typeface="Guttman-Aram" panose="02010401010101010101" pitchFamily="2" charset="-79"/>
                    <a:cs typeface="Guttman-Aram" panose="02010401010101010101" pitchFamily="2" charset="-79"/>
                  </a:rPr>
                  <a:t>מבזקון</a:t>
                </a:r>
                <a:endParaRPr lang="he-IL" sz="1100" dirty="0"/>
              </a:p>
            </p:txBody>
          </p:sp>
          <p:sp>
            <p:nvSpPr>
              <p:cNvPr id="152" name="מלבן 151"/>
              <p:cNvSpPr/>
              <p:nvPr/>
            </p:nvSpPr>
            <p:spPr>
              <a:xfrm>
                <a:off x="3758468" y="6867117"/>
                <a:ext cx="925723" cy="3141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he-IL" dirty="0" smtClean="0">
                    <a:solidFill>
                      <a:prstClr val="black"/>
                    </a:solidFill>
                    <a:latin typeface="Guttman-Aram" panose="02010401010101010101" pitchFamily="2" charset="-79"/>
                    <a:cs typeface="Guttman-Aram" panose="02010401010101010101" pitchFamily="2" charset="-79"/>
                  </a:rPr>
                  <a:t>קהל רחב</a:t>
                </a:r>
                <a:endParaRPr lang="he-IL" dirty="0"/>
              </a:p>
            </p:txBody>
          </p:sp>
          <p:sp>
            <p:nvSpPr>
              <p:cNvPr id="153" name="מלבן 152"/>
              <p:cNvSpPr/>
              <p:nvPr/>
            </p:nvSpPr>
            <p:spPr>
              <a:xfrm>
                <a:off x="-264365" y="7453845"/>
                <a:ext cx="658773" cy="3141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he-IL" dirty="0" smtClean="0">
                    <a:solidFill>
                      <a:prstClr val="black"/>
                    </a:solidFill>
                    <a:latin typeface="Guttman-Aram" panose="02010401010101010101" pitchFamily="2" charset="-79"/>
                    <a:cs typeface="Guttman-Aram" panose="02010401010101010101" pitchFamily="2" charset="-79"/>
                  </a:rPr>
                  <a:t>מורים</a:t>
                </a:r>
                <a:endParaRPr lang="he-IL" dirty="0"/>
              </a:p>
            </p:txBody>
          </p:sp>
          <p:pic>
            <p:nvPicPr>
              <p:cNvPr id="154" name="Picture 2" descr="C:\Users\yos\Desktop\ערי חינוך\watsup.png"/>
              <p:cNvPicPr>
                <a:picLocks noChangeAspect="1" noChangeArrowheads="1"/>
              </p:cNvPicPr>
              <p:nvPr/>
            </p:nvPicPr>
            <p:blipFill>
              <a:blip r:embed="rId1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6674" y="8674953"/>
                <a:ext cx="257106" cy="2294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5" name="Picture 2" descr="C:\Users\yos\Desktop\ערי חינוך\watsup.png"/>
              <p:cNvPicPr>
                <a:picLocks noChangeAspect="1" noChangeArrowheads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5824" y="8593551"/>
                <a:ext cx="331087" cy="295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6" name="Picture 2" descr="C:\Users\yos\Desktop\ערי חינוך\watsup.png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749" y="7092597"/>
                <a:ext cx="529621" cy="4725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7" name="מלבן 156"/>
              <p:cNvSpPr/>
              <p:nvPr/>
            </p:nvSpPr>
            <p:spPr>
              <a:xfrm>
                <a:off x="-219530" y="8888983"/>
                <a:ext cx="1563436" cy="3141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he-IL" dirty="0" smtClean="0">
                    <a:solidFill>
                      <a:prstClr val="black"/>
                    </a:solidFill>
                    <a:latin typeface="Guttman-Aram" panose="02010401010101010101" pitchFamily="2" charset="-79"/>
                    <a:cs typeface="Guttman-Aram" panose="02010401010101010101" pitchFamily="2" charset="-79"/>
                  </a:rPr>
                  <a:t>קבוצות תלמידים</a:t>
                </a:r>
                <a:endParaRPr lang="he-IL" dirty="0"/>
              </a:p>
            </p:txBody>
          </p:sp>
          <p:sp>
            <p:nvSpPr>
              <p:cNvPr id="158" name="חץ מעוקל ימינה 157"/>
              <p:cNvSpPr/>
              <p:nvPr/>
            </p:nvSpPr>
            <p:spPr>
              <a:xfrm rot="18788507">
                <a:off x="1945978" y="7228444"/>
                <a:ext cx="453255" cy="1039351"/>
              </a:xfrm>
              <a:prstGeom prst="curvedRightArrow">
                <a:avLst>
                  <a:gd name="adj1" fmla="val 25000"/>
                  <a:gd name="adj2" fmla="val 73920"/>
                  <a:gd name="adj3" fmla="val 5667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חץ מעוקל ימינה 158"/>
              <p:cNvSpPr/>
              <p:nvPr/>
            </p:nvSpPr>
            <p:spPr>
              <a:xfrm rot="1754675">
                <a:off x="29505" y="6468414"/>
                <a:ext cx="507957" cy="927423"/>
              </a:xfrm>
              <a:prstGeom prst="curvedRightArrow">
                <a:avLst>
                  <a:gd name="adj1" fmla="val 25000"/>
                  <a:gd name="adj2" fmla="val 73920"/>
                  <a:gd name="adj3" fmla="val 5667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חץ מעוקל ימינה 159"/>
              <p:cNvSpPr/>
              <p:nvPr/>
            </p:nvSpPr>
            <p:spPr>
              <a:xfrm rot="232937" flipH="1">
                <a:off x="693105" y="7527706"/>
                <a:ext cx="373307" cy="861390"/>
              </a:xfrm>
              <a:prstGeom prst="curvedRightArrow">
                <a:avLst>
                  <a:gd name="adj1" fmla="val 25000"/>
                  <a:gd name="adj2" fmla="val 73920"/>
                  <a:gd name="adj3" fmla="val 5667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חץ מעוקל ימינה 160"/>
              <p:cNvSpPr/>
              <p:nvPr/>
            </p:nvSpPr>
            <p:spPr>
              <a:xfrm rot="16620445">
                <a:off x="3205210" y="6179875"/>
                <a:ext cx="453255" cy="1039351"/>
              </a:xfrm>
              <a:prstGeom prst="curvedRightArrow">
                <a:avLst>
                  <a:gd name="adj1" fmla="val 25000"/>
                  <a:gd name="adj2" fmla="val 73920"/>
                  <a:gd name="adj3" fmla="val 5667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64" name="Picture 2" descr="https://s-media-cache-ak0.pinimg.com/736x/4c/a1/8b/4ca18b7d14281cfe7bf7af53e80b4627.jpg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394556">
              <a:off x="1536739" y="318018"/>
              <a:ext cx="970334" cy="113876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5" name="Picture 4" descr="Scientific Journals are Increasingly p.r.-oriented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78713">
              <a:off x="2225569" y="355975"/>
              <a:ext cx="942348" cy="107215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6" name="Picture 8" descr="http://www.nature.com/scientificamerican/journal/v300/n3/covers/largecover.gif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9276892">
              <a:off x="1494369" y="847577"/>
              <a:ext cx="1055074" cy="124528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7" name="מלבן 166"/>
            <p:cNvSpPr/>
            <p:nvPr/>
          </p:nvSpPr>
          <p:spPr>
            <a:xfrm>
              <a:off x="159381" y="778770"/>
              <a:ext cx="148256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e-IL" dirty="0" smtClean="0">
                  <a:solidFill>
                    <a:prstClr val="black"/>
                  </a:solidFill>
                  <a:latin typeface="Guttman-Aram" panose="02010401010101010101" pitchFamily="2" charset="-79"/>
                  <a:cs typeface="Guttman-Aram" panose="02010401010101010101" pitchFamily="2" charset="-79"/>
                </a:rPr>
                <a:t>סריקת מאמרים יומית</a:t>
              </a:r>
              <a:endParaRPr lang="he-IL" dirty="0"/>
            </a:p>
          </p:txBody>
        </p:sp>
        <p:sp>
          <p:nvSpPr>
            <p:cNvPr id="168" name="חץ מעוקל ימינה 167"/>
            <p:cNvSpPr/>
            <p:nvPr/>
          </p:nvSpPr>
          <p:spPr>
            <a:xfrm rot="18839065" flipH="1">
              <a:off x="3271943" y="1399097"/>
              <a:ext cx="610512" cy="1241096"/>
            </a:xfrm>
            <a:prstGeom prst="curvedRightArrow">
              <a:avLst>
                <a:gd name="adj1" fmla="val 25000"/>
                <a:gd name="adj2" fmla="val 73920"/>
                <a:gd name="adj3" fmla="val 5667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>
                <a:solidFill>
                  <a:schemeClr val="tx1"/>
                </a:solidFill>
              </a:endParaRPr>
            </a:p>
          </p:txBody>
        </p:sp>
      </p:grpSp>
      <p:pic>
        <p:nvPicPr>
          <p:cNvPr id="46" name="תמונה 45" descr="דרור עם מועצה"/>
          <p:cNvPicPr/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209" y="193019"/>
            <a:ext cx="1566886" cy="875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416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8660" y="1068814"/>
            <a:ext cx="446743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8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נתונים</a:t>
            </a:r>
            <a:endParaRPr lang="he-IL" sz="48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2" name="מלבן 1"/>
          <p:cNvSpPr/>
          <p:nvPr/>
        </p:nvSpPr>
        <p:spPr>
          <a:xfrm>
            <a:off x="5254429" y="1899811"/>
            <a:ext cx="657878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3600" b="1" i="0" dirty="0" smtClean="0">
                <a:solidFill>
                  <a:srgbClr val="B40000"/>
                </a:solidFill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136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משיבים שהם </a:t>
            </a:r>
            <a:r>
              <a:rPr lang="he-IL" sz="3600" b="1" dirty="0">
                <a:solidFill>
                  <a:srgbClr val="B4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30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אחוזים מכלל המורים בקבוצות.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מתוכם </a:t>
            </a:r>
            <a:r>
              <a:rPr lang="he-IL" sz="3600" b="1" dirty="0">
                <a:solidFill>
                  <a:srgbClr val="B4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105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מורים לביולוגיה.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מתוכם </a:t>
            </a:r>
            <a:r>
              <a:rPr lang="he-IL" sz="3600" b="1" dirty="0">
                <a:solidFill>
                  <a:srgbClr val="B4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89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מעבירים לתלמידים ברשת הוואטסאפ באופן קבוע או לעיתים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מספר תלמידים </a:t>
            </a:r>
            <a:r>
              <a:rPr lang="he-IL" sz="3600" b="1" dirty="0">
                <a:solidFill>
                  <a:srgbClr val="B4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3600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מקסימלי.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בקבוצות הוואטסאפ יש </a:t>
            </a:r>
            <a:r>
              <a:rPr lang="he-IL" sz="3600" b="1" dirty="0">
                <a:solidFill>
                  <a:srgbClr val="B4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450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מורים ורכזים ( חלקם מעביר במניפה למורים שלהם).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במידה והיחסים הללו נשארים ידיעות הבוקר מגיעות </a:t>
            </a:r>
            <a:r>
              <a:rPr lang="he-IL" i="0" dirty="0" err="1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לכסביבות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sz="3600" b="1" dirty="0">
                <a:solidFill>
                  <a:srgbClr val="B4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9000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תלמידים.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בעמוד </a:t>
            </a:r>
            <a:r>
              <a:rPr lang="he-IL" i="0" dirty="0" err="1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הפייסבוק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של "בוקר טוב ביולוגי" </a:t>
            </a:r>
            <a:r>
              <a:rPr lang="he-IL" sz="3600" b="1" dirty="0">
                <a:solidFill>
                  <a:srgbClr val="B4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2850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חברים</a:t>
            </a:r>
            <a: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he-IL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ממוצע החשיפה לפוסט בשבוע הלימודים האחרון עמד על </a:t>
            </a:r>
            <a:r>
              <a:rPr lang="he-IL" sz="3600" b="1" dirty="0">
                <a:solidFill>
                  <a:srgbClr val="B4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3000</a:t>
            </a:r>
            <a:r>
              <a:rPr lang="he-IL" i="0" dirty="0" smtClean="0">
                <a:effectLst/>
                <a:latin typeface="David" panose="020E0502060401010101" pitchFamily="34" charset="-79"/>
                <a:cs typeface="David" panose="020E0502060401010101" pitchFamily="34" charset="-79"/>
              </a:rPr>
              <a:t> איש</a:t>
            </a:r>
            <a:endParaRPr lang="he-IL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5" name="תמונה 4" descr="דרור עם מועצה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209" y="193019"/>
            <a:ext cx="1566886" cy="875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187" y="19722"/>
            <a:ext cx="3416430" cy="29291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מלבן 5"/>
          <p:cNvSpPr/>
          <p:nvPr/>
        </p:nvSpPr>
        <p:spPr>
          <a:xfrm>
            <a:off x="837737" y="5364218"/>
            <a:ext cx="366478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8000" b="1" dirty="0" smtClean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10,000</a:t>
            </a:r>
            <a:r>
              <a:rPr lang="he-IL" sz="4800" b="1" dirty="0" smtClean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sz="2400" b="1" dirty="0" smtClean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ביום</a:t>
            </a:r>
            <a:r>
              <a:rPr lang="he-IL" sz="4800" b="1" dirty="0" smtClean="0">
                <a:solidFill>
                  <a:schemeClr val="accent1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?</a:t>
            </a:r>
            <a:endParaRPr lang="he-IL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40617">
            <a:off x="174571" y="1849692"/>
            <a:ext cx="4948180" cy="36204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7461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8421" y="1763899"/>
            <a:ext cx="636513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8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מה עושים עם הבקרים?</a:t>
            </a:r>
            <a:endParaRPr lang="he-IL" sz="48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28833">
            <a:off x="161513" y="1981742"/>
            <a:ext cx="4289606" cy="48882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מלבן 4"/>
          <p:cNvSpPr/>
          <p:nvPr/>
        </p:nvSpPr>
        <p:spPr>
          <a:xfrm>
            <a:off x="8245306" y="2767024"/>
            <a:ext cx="34486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he-IL" b="1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algn="ctr"/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היה ניסיון שתלמידים יכינו גם קטעים חדשים בנושאים שמעניינים אותם. מי שהצליח עשה דברים יפים.</a:t>
            </a:r>
            <a:endParaRPr lang="he-IL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661225" y="4093104"/>
            <a:ext cx="5694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b="1" dirty="0">
                <a:solidFill>
                  <a:schemeClr val="accent5">
                    <a:lumMod val="75000"/>
                  </a:schemeClr>
                </a:solidFill>
                <a:latin typeface="Guttman Vilna" panose="02010401010101010101" pitchFamily="2" charset="-79"/>
                <a:cs typeface="Guttman Vilna" panose="02010401010101010101" pitchFamily="2" charset="-79"/>
              </a:rPr>
              <a:t>הרחבת הנושא ע"י תלמיד מתנדב לכלל תלמידים בכיתה</a:t>
            </a: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. </a:t>
            </a:r>
            <a:endParaRPr lang="he-IL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10337617" y="4011766"/>
            <a:ext cx="19627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b="1" dirty="0" smtClean="0">
                <a:latin typeface="Guttman Yad-Brush" panose="02010401010101010101" pitchFamily="2" charset="-79"/>
                <a:cs typeface="Guttman Yad-Brush" panose="02010401010101010101" pitchFamily="2" charset="-79"/>
              </a:rPr>
              <a:t>טריגר לפתיחת נושאים רבים ומגוונים</a:t>
            </a:r>
            <a:endParaRPr lang="he-IL" b="1" dirty="0">
              <a:latin typeface="Guttman Yad-Brush" panose="02010401010101010101" pitchFamily="2" charset="-79"/>
              <a:cs typeface="Guttman Yad-Brush" panose="02010401010101010101" pitchFamily="2" charset="-79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9625794" y="4993329"/>
            <a:ext cx="23574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b="1" dirty="0" smtClean="0">
                <a:latin typeface="David" panose="020E0502060401010101" pitchFamily="34" charset="-79"/>
              </a:rPr>
              <a:t> </a:t>
            </a:r>
            <a:r>
              <a:rPr lang="he-IL" sz="2400" b="1" dirty="0">
                <a:solidFill>
                  <a:schemeClr val="accent4">
                    <a:lumMod val="75000"/>
                  </a:schemeClr>
                </a:solidFill>
                <a:latin typeface="David" panose="020E0502060401010101" pitchFamily="34" charset="-79"/>
              </a:rPr>
              <a:t>יצרתי כרטיסיות מידע עם שאלות</a:t>
            </a:r>
          </a:p>
        </p:txBody>
      </p:sp>
      <p:sp>
        <p:nvSpPr>
          <p:cNvPr id="9" name="מלבן 8"/>
          <p:cNvSpPr/>
          <p:nvPr/>
        </p:nvSpPr>
        <p:spPr>
          <a:xfrm rot="239596">
            <a:off x="8995230" y="1127442"/>
            <a:ext cx="3286323" cy="65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b="1" dirty="0" smtClean="0">
                <a:latin typeface="David" panose="020E0502060401010101" pitchFamily="34" charset="-79"/>
              </a:rPr>
              <a:t>חלוקה של הידיעות לפי נושאי הלימוד ורעיונות מרכזיים</a:t>
            </a:r>
            <a:endParaRPr lang="he-IL" b="1" dirty="0">
              <a:latin typeface="David" panose="020E0502060401010101" pitchFamily="34" charset="-79"/>
            </a:endParaRPr>
          </a:p>
        </p:txBody>
      </p:sp>
      <p:sp>
        <p:nvSpPr>
          <p:cNvPr id="10" name="מלבן 9"/>
          <p:cNvSpPr/>
          <p:nvPr/>
        </p:nvSpPr>
        <p:spPr>
          <a:xfrm rot="202061">
            <a:off x="6003041" y="579908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e-IL" b="1" dirty="0">
                <a:solidFill>
                  <a:schemeClr val="accent2">
                    <a:lumMod val="75000"/>
                  </a:schemeClr>
                </a:solidFill>
                <a:latin typeface="Guttman Frank" panose="02010401010101010101" pitchFamily="2" charset="-79"/>
                <a:cs typeface="Guttman Frank" panose="02010401010101010101" pitchFamily="2" charset="-79"/>
              </a:rPr>
              <a:t>השתמשתי במחקר על העורב החשדן רגע לפני משל העורב והיונה בשיעורי תרבות ישראל. ערכתי ניסוי בכיתה בדומה לניסוי שנערך בעורבים, כדי לעורר סקרנות.</a:t>
            </a:r>
          </a:p>
        </p:txBody>
      </p:sp>
      <p:sp>
        <p:nvSpPr>
          <p:cNvPr id="11" name="מלבן 10"/>
          <p:cNvSpPr/>
          <p:nvPr/>
        </p:nvSpPr>
        <p:spPr>
          <a:xfrm rot="21374306">
            <a:off x="7414270" y="162006"/>
            <a:ext cx="48861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b="1" dirty="0" smtClean="0">
                <a:solidFill>
                  <a:schemeClr val="accent2">
                    <a:lumMod val="75000"/>
                  </a:schemeClr>
                </a:solidFill>
                <a:latin typeface="Guttman Frank" panose="02010401010101010101" pitchFamily="2" charset="-79"/>
                <a:cs typeface="Guttman Frank" panose="02010401010101010101" pitchFamily="2" charset="-79"/>
              </a:rPr>
              <a:t>הידיעות חידשו לי ועדכנו את הידע שלי במגוון הנושאים, פעמים רבות הם היו רלוונטיים לעיתים העליתי את הנושא בשיחות אישיות עם חברים וקולגות. </a:t>
            </a:r>
            <a:endParaRPr lang="he-IL" b="1" dirty="0">
              <a:solidFill>
                <a:schemeClr val="accent2">
                  <a:lumMod val="75000"/>
                </a:schemeClr>
              </a:solidFill>
              <a:latin typeface="Guttman Frank" panose="02010401010101010101" pitchFamily="2" charset="-79"/>
              <a:cs typeface="Guttman Frank" panose="02010401010101010101" pitchFamily="2" charset="-79"/>
            </a:endParaRPr>
          </a:p>
        </p:txBody>
      </p:sp>
      <p:sp>
        <p:nvSpPr>
          <p:cNvPr id="12" name="מלבן 11"/>
          <p:cNvSpPr/>
          <p:nvPr/>
        </p:nvSpPr>
        <p:spPr>
          <a:xfrm rot="21141224">
            <a:off x="8310702" y="2265646"/>
            <a:ext cx="369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 smtClean="0">
                <a:solidFill>
                  <a:schemeClr val="accent4">
                    <a:lumMod val="7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פיתחתי פעילויות לתרגול מיומנות החקר, על בסיס המידע של בוקר טוב ביולוגי</a:t>
            </a:r>
            <a:endParaRPr lang="he-IL" b="1" dirty="0">
              <a:solidFill>
                <a:schemeClr val="accent4">
                  <a:lumMod val="75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7065227" y="4517344"/>
            <a:ext cx="2463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b="1" dirty="0">
                <a:solidFill>
                  <a:schemeClr val="accent6">
                    <a:lumMod val="7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בקורסים שלי אני מציגה </a:t>
            </a:r>
            <a:r>
              <a:rPr lang="he-IL" b="1" dirty="0" smtClean="0">
                <a:solidFill>
                  <a:schemeClr val="accent6">
                    <a:lumMod val="7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אותם </a:t>
            </a:r>
            <a:r>
              <a:rPr lang="he-IL" b="1" dirty="0">
                <a:solidFill>
                  <a:schemeClr val="accent6">
                    <a:lumMod val="7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כאמצעי להוראה</a:t>
            </a:r>
          </a:p>
        </p:txBody>
      </p:sp>
      <p:sp>
        <p:nvSpPr>
          <p:cNvPr id="14" name="מלבן 13"/>
          <p:cNvSpPr/>
          <p:nvPr/>
        </p:nvSpPr>
        <p:spPr>
          <a:xfrm rot="21148968">
            <a:off x="4674065" y="2563631"/>
            <a:ext cx="2634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דרך נפלאה להתחיל את היום</a:t>
            </a:r>
            <a:endParaRPr lang="he-IL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5" name="מלבן 14"/>
          <p:cNvSpPr/>
          <p:nvPr/>
        </p:nvSpPr>
        <p:spPr>
          <a:xfrm>
            <a:off x="3361010" y="540082"/>
            <a:ext cx="18228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2000" b="1" dirty="0" smtClean="0">
                <a:solidFill>
                  <a:srgbClr val="7030A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בניתי מיזם בשתי כיתות בנוסח בוקר טוב ביולוגי</a:t>
            </a:r>
            <a:endParaRPr lang="he-IL" sz="2000" b="1" dirty="0">
              <a:solidFill>
                <a:srgbClr val="7030A0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6" name="מלבן 15"/>
          <p:cNvSpPr/>
          <p:nvPr/>
        </p:nvSpPr>
        <p:spPr>
          <a:xfrm>
            <a:off x="4540259" y="6299360"/>
            <a:ext cx="4383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השתמשתי באופן פרונטלי-בקטעים רבים שהיו </a:t>
            </a:r>
            <a:r>
              <a:rPr 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רלוונטים</a:t>
            </a:r>
            <a:r>
              <a:rPr 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לנושאים הנלמדים</a:t>
            </a:r>
            <a:endParaRPr lang="he-IL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7" name="מלבן 16"/>
          <p:cNvSpPr/>
          <p:nvPr/>
        </p:nvSpPr>
        <p:spPr>
          <a:xfrm rot="20794449">
            <a:off x="4908127" y="4543603"/>
            <a:ext cx="18860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b="1" dirty="0" smtClean="0">
                <a:solidFill>
                  <a:schemeClr val="accent5">
                    <a:lumMod val="75000"/>
                  </a:schemeClr>
                </a:solidFill>
                <a:latin typeface="Guttman Vilna" panose="02010401010101010101" pitchFamily="2" charset="-79"/>
                <a:cs typeface="Guttman Vilna" panose="02010401010101010101" pitchFamily="2" charset="-79"/>
              </a:rPr>
              <a:t>השתמשתי כבסיס </a:t>
            </a:r>
            <a:r>
              <a:rPr lang="he-IL" sz="2800" b="1" dirty="0" smtClean="0">
                <a:solidFill>
                  <a:schemeClr val="accent5">
                    <a:lumMod val="75000"/>
                  </a:schemeClr>
                </a:solidFill>
                <a:latin typeface="Guttman Vilna" panose="02010401010101010101" pitchFamily="2" charset="-79"/>
                <a:cs typeface="Guttman Vilna" panose="02010401010101010101" pitchFamily="2" charset="-79"/>
              </a:rPr>
              <a:t>לכתיבת</a:t>
            </a:r>
            <a:r>
              <a:rPr lang="he-IL" b="1" dirty="0" smtClean="0">
                <a:solidFill>
                  <a:schemeClr val="accent5">
                    <a:lumMod val="75000"/>
                  </a:schemeClr>
                </a:solidFill>
                <a:latin typeface="Guttman Vilna" panose="02010401010101010101" pitchFamily="2" charset="-79"/>
                <a:cs typeface="Guttman Vilna" panose="02010401010101010101" pitchFamily="2" charset="-79"/>
              </a:rPr>
              <a:t> מיומנות טיעון. </a:t>
            </a:r>
            <a:endParaRPr lang="he-IL" b="1" dirty="0">
              <a:solidFill>
                <a:schemeClr val="accent5">
                  <a:lumMod val="75000"/>
                </a:schemeClr>
              </a:solidFill>
              <a:latin typeface="Guttman Vilna" panose="02010401010101010101" pitchFamily="2" charset="-79"/>
              <a:cs typeface="Guttman Vilna" panose="02010401010101010101" pitchFamily="2" charset="-79"/>
            </a:endParaRPr>
          </a:p>
        </p:txBody>
      </p:sp>
      <p:sp>
        <p:nvSpPr>
          <p:cNvPr id="18" name="מלבן 17"/>
          <p:cNvSpPr/>
          <p:nvPr/>
        </p:nvSpPr>
        <p:spPr>
          <a:xfrm>
            <a:off x="283343" y="188382"/>
            <a:ext cx="20366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2800" b="1" dirty="0" smtClean="0">
                <a:solidFill>
                  <a:schemeClr val="accent5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משתמשת כמאגר נתונים</a:t>
            </a:r>
            <a:endParaRPr lang="he-IL" sz="2800" b="1" dirty="0">
              <a:solidFill>
                <a:schemeClr val="accent5">
                  <a:lumMod val="50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9" name="מלבן 18"/>
          <p:cNvSpPr/>
          <p:nvPr/>
        </p:nvSpPr>
        <p:spPr>
          <a:xfrm>
            <a:off x="5347386" y="1498712"/>
            <a:ext cx="4910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800" b="1" dirty="0" smtClean="0">
                <a:solidFill>
                  <a:schemeClr val="accent6">
                    <a:lumMod val="7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התפתחו דיונים בקבוצות הוואטסאפ</a:t>
            </a:r>
            <a:endParaRPr lang="he-IL" sz="2800" b="1" dirty="0">
              <a:solidFill>
                <a:schemeClr val="accent6">
                  <a:lumMod val="75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20" name="מלבן 19"/>
          <p:cNvSpPr/>
          <p:nvPr/>
        </p:nvSpPr>
        <p:spPr>
          <a:xfrm rot="21263910">
            <a:off x="-51244" y="1256539"/>
            <a:ext cx="34288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2800" b="1" dirty="0" smtClean="0">
                <a:solidFill>
                  <a:schemeClr val="accent5">
                    <a:lumMod val="50000"/>
                  </a:schemeClr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תלמידים שיתפו בקבוצה ידיעות שהם כתבו</a:t>
            </a:r>
            <a:endParaRPr lang="he-IL" sz="2800" b="1" dirty="0">
              <a:solidFill>
                <a:schemeClr val="accent5">
                  <a:lumMod val="50000"/>
                </a:schemeClr>
              </a:solidFill>
              <a:latin typeface="Guttman Yad-Brush" panose="02010401010101010101" pitchFamily="2" charset="-79"/>
              <a:cs typeface="Guttman Yad-Brush" panose="02010401010101010101" pitchFamily="2" charset="-79"/>
            </a:endParaRPr>
          </a:p>
        </p:txBody>
      </p:sp>
      <p:pic>
        <p:nvPicPr>
          <p:cNvPr id="21" name="תמונה 20" descr="דרור עם מועצה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209" y="193019"/>
            <a:ext cx="1566886" cy="875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813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16571">
            <a:off x="2480462" y="2332480"/>
            <a:ext cx="2613721" cy="2529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77716" y="1081773"/>
            <a:ext cx="825366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8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תודה, ולהתראות בבקרים... בשבע</a:t>
            </a:r>
            <a:endParaRPr lang="he-IL" sz="48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grpSp>
        <p:nvGrpSpPr>
          <p:cNvPr id="5" name="קבוצה 4"/>
          <p:cNvGrpSpPr/>
          <p:nvPr/>
        </p:nvGrpSpPr>
        <p:grpSpPr>
          <a:xfrm>
            <a:off x="2526242" y="5261796"/>
            <a:ext cx="7531224" cy="1596204"/>
            <a:chOff x="-280226" y="754546"/>
            <a:chExt cx="7531224" cy="1596204"/>
          </a:xfrm>
        </p:grpSpPr>
        <p:grpSp>
          <p:nvGrpSpPr>
            <p:cNvPr id="6" name="קבוצה 5"/>
            <p:cNvGrpSpPr/>
            <p:nvPr/>
          </p:nvGrpSpPr>
          <p:grpSpPr>
            <a:xfrm>
              <a:off x="0" y="754546"/>
              <a:ext cx="5888842" cy="1596204"/>
              <a:chOff x="0" y="754546"/>
              <a:chExt cx="5888842" cy="1596204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07975" y="774841"/>
                <a:ext cx="4872819" cy="83099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he-IL" sz="4800" b="1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"בוקר </a:t>
                </a:r>
                <a:r>
                  <a:rPr lang="he-IL" sz="4800" b="1" dirty="0">
                    <a:latin typeface="David" panose="020E0502060401010101" pitchFamily="34" charset="-79"/>
                    <a:cs typeface="David" panose="020E0502060401010101" pitchFamily="34" charset="-79"/>
                  </a:rPr>
                  <a:t>טוב </a:t>
                </a:r>
                <a:r>
                  <a:rPr lang="he-IL" sz="4800" b="1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ביולוגי"</a:t>
                </a:r>
                <a:endParaRPr lang="he-IL" sz="4800" b="1" dirty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</p:txBody>
          </p:sp>
          <p:pic>
            <p:nvPicPr>
              <p:cNvPr id="11" name="Picture 6" descr="social facebook box blue icon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37551" y="754546"/>
                <a:ext cx="851291" cy="8512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8" descr="Whatsapp icon vector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93208" y="1605838"/>
                <a:ext cx="739978" cy="7449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2862072" y="1605838"/>
                <a:ext cx="2231136" cy="70788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he-IL" sz="2000" b="1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בקשת הצטרפות ע"י הודעת טקסט למספר</a:t>
                </a:r>
                <a:endParaRPr lang="he-IL" sz="2000" b="1" dirty="0">
                  <a:latin typeface="David" panose="020E0502060401010101" pitchFamily="34" charset="-79"/>
                  <a:cs typeface="David" panose="020E0502060401010101" pitchFamily="34" charset="-79"/>
                </a:endParaRPr>
              </a:p>
            </p:txBody>
          </p:sp>
          <p:sp>
            <p:nvSpPr>
              <p:cNvPr id="14" name="מלבן 13"/>
              <p:cNvSpPr/>
              <p:nvPr/>
            </p:nvSpPr>
            <p:spPr>
              <a:xfrm>
                <a:off x="0" y="1581309"/>
                <a:ext cx="2935419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he-IL" sz="4400" b="1" dirty="0" smtClean="0">
                    <a:latin typeface="David" panose="020E0502060401010101" pitchFamily="34" charset="-79"/>
                    <a:cs typeface="David" panose="020E0502060401010101" pitchFamily="34" charset="-79"/>
                  </a:rPr>
                  <a:t>0547-589192</a:t>
                </a:r>
                <a:endParaRPr lang="he-IL" sz="4400" dirty="0"/>
              </a:p>
            </p:txBody>
          </p:sp>
        </p:grpSp>
        <p:pic>
          <p:nvPicPr>
            <p:cNvPr id="7" name="Picture 10" descr="תמונה קשורה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0226" y="858859"/>
              <a:ext cx="1481201" cy="699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No automatic alt text available.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6208" y="1088606"/>
              <a:ext cx="1264790" cy="126214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מלבן 8"/>
            <p:cNvSpPr/>
            <p:nvPr/>
          </p:nvSpPr>
          <p:spPr>
            <a:xfrm>
              <a:off x="5865173" y="903940"/>
              <a:ext cx="13773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e-IL" b="1" dirty="0" smtClean="0">
                  <a:latin typeface="David" panose="020E0502060401010101" pitchFamily="34" charset="-79"/>
                  <a:cs typeface="David" panose="020E0502060401010101" pitchFamily="34" charset="-79"/>
                </a:rPr>
                <a:t>איך מצטרפים</a:t>
              </a:r>
              <a:endParaRPr lang="he-IL" dirty="0"/>
            </a:p>
          </p:txBody>
        </p:sp>
      </p:grpSp>
      <p:pic>
        <p:nvPicPr>
          <p:cNvPr id="15" name="תמונה 14" descr="דרור עם מועצה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210" y="191355"/>
            <a:ext cx="1566886" cy="875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2749">
            <a:off x="5595351" y="2609211"/>
            <a:ext cx="2377514" cy="19451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7" name="Picture 5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57837">
            <a:off x="7558069" y="2037801"/>
            <a:ext cx="2469211" cy="2827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146" name="Picture 2" descr="תמונה קשורה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9201" y="1035617"/>
            <a:ext cx="831014" cy="79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22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4774</TotalTime>
  <Words>425</Words>
  <Application>Microsoft Office PowerPoint</Application>
  <PresentationFormat>מותאם אישית</PresentationFormat>
  <Paragraphs>49</Paragraphs>
  <Slides>9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9</vt:i4>
      </vt:variant>
    </vt:vector>
  </HeadingPairs>
  <TitlesOfParts>
    <vt:vector size="10" baseType="lpstr">
      <vt:lpstr>ערכת נושא Office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User</dc:creator>
  <cp:lastModifiedBy>weizmann</cp:lastModifiedBy>
  <cp:revision>46</cp:revision>
  <dcterms:created xsi:type="dcterms:W3CDTF">2017-06-25T13:10:43Z</dcterms:created>
  <dcterms:modified xsi:type="dcterms:W3CDTF">2017-07-16T12:12:52Z</dcterms:modified>
</cp:coreProperties>
</file>