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28"/>
  </p:notesMasterIdLst>
  <p:sldIdLst>
    <p:sldId id="257" r:id="rId2"/>
    <p:sldId id="258" r:id="rId3"/>
    <p:sldId id="259" r:id="rId4"/>
    <p:sldId id="274" r:id="rId5"/>
    <p:sldId id="260" r:id="rId6"/>
    <p:sldId id="278" r:id="rId7"/>
    <p:sldId id="265" r:id="rId8"/>
    <p:sldId id="266" r:id="rId9"/>
    <p:sldId id="264" r:id="rId10"/>
    <p:sldId id="267" r:id="rId11"/>
    <p:sldId id="268" r:id="rId12"/>
    <p:sldId id="269" r:id="rId13"/>
    <p:sldId id="279" r:id="rId14"/>
    <p:sldId id="277" r:id="rId15"/>
    <p:sldId id="285" r:id="rId16"/>
    <p:sldId id="270" r:id="rId17"/>
    <p:sldId id="275" r:id="rId18"/>
    <p:sldId id="263" r:id="rId19"/>
    <p:sldId id="276" r:id="rId20"/>
    <p:sldId id="273" r:id="rId21"/>
    <p:sldId id="271" r:id="rId22"/>
    <p:sldId id="261" r:id="rId23"/>
    <p:sldId id="283" r:id="rId24"/>
    <p:sldId id="284" r:id="rId25"/>
    <p:sldId id="286" r:id="rId26"/>
    <p:sldId id="282" r:id="rId27"/>
  </p:sldIdLst>
  <p:sldSz cx="9144000" cy="5143500" type="screen16x9"/>
  <p:notesSz cx="6858000" cy="9144000"/>
  <p:embeddedFontLst>
    <p:embeddedFont>
      <p:font typeface="Impact" panose="020B0806030902050204" pitchFamily="34" charset="0"/>
      <p:regular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B5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516" y="-22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15277132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d70bbff5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d70bbff5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5d70bbff53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5d70bbff53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604bb88ed8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604bb88ed8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5f1cda0e6e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5f1cda0e6e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5d70bbff53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5d70bbff53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5f36a8c472_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5f36a8c472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5d70bbff53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5d70bbff53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604bb88ed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604bb88ed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604bb88ed8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604bb88ed8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604bb88ed8_1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604bb88ed8_1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d70bbff53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d70bbff53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3db6a7f2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33db6a7f24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5d70bbff53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5d70bbff53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5d70bbff53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5d70bbff5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5d70bbff53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5d70bbff53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5d70bbff53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5d70bbff53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5d70bbff53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5d70bbff53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x-non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כותרת ותוכן">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C4FB6CE9-7CBB-4CDC-8502-9C57B4666DD5}"/>
              </a:ext>
            </a:extLst>
          </p:cNvPr>
          <p:cNvSpPr>
            <a:spLocks noGrp="1"/>
          </p:cNvSpPr>
          <p:nvPr>
            <p:ph type="title"/>
          </p:nvPr>
        </p:nvSpPr>
        <p:spPr>
          <a:xfrm>
            <a:off x="311700" y="445025"/>
            <a:ext cx="8520600" cy="572700"/>
          </a:xfrm>
          <a:prstGeom prst="rect">
            <a:avLst/>
          </a:prstGeom>
        </p:spPr>
        <p:txBody>
          <a:bodyPr/>
          <a:lstStyle/>
          <a:p>
            <a:r>
              <a:rPr lang="he-IL"/>
              <a:t>לחץ כדי לערוך סגנון כותרת של תבנית בסיס</a:t>
            </a:r>
          </a:p>
        </p:txBody>
      </p:sp>
      <p:sp>
        <p:nvSpPr>
          <p:cNvPr id="3" name="מציין מיקום תוכן 2">
            <a:extLst>
              <a:ext uri="{FF2B5EF4-FFF2-40B4-BE49-F238E27FC236}">
                <a16:creationId xmlns:a16="http://schemas.microsoft.com/office/drawing/2014/main" id="{258B1F7D-A7EB-4B30-A816-426A3F608F41}"/>
              </a:ext>
            </a:extLst>
          </p:cNvPr>
          <p:cNvSpPr>
            <a:spLocks noGrp="1"/>
          </p:cNvSpPr>
          <p:nvPr>
            <p:ph idx="1"/>
          </p:nvPr>
        </p:nvSpPr>
        <p:spPr>
          <a:xfrm>
            <a:off x="311700" y="1152475"/>
            <a:ext cx="8520600" cy="3416400"/>
          </a:xfrm>
          <a:prstGeom prst="rect">
            <a:avLst/>
          </a:prstGeo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a:extLst>
              <a:ext uri="{FF2B5EF4-FFF2-40B4-BE49-F238E27FC236}">
                <a16:creationId xmlns:a16="http://schemas.microsoft.com/office/drawing/2014/main" id="{0B8EE987-A268-4F5E-9EBE-18C1FBD8C15F}"/>
              </a:ext>
            </a:extLst>
          </p:cNvPr>
          <p:cNvSpPr>
            <a:spLocks noGrp="1"/>
          </p:cNvSpPr>
          <p:nvPr>
            <p:ph type="dt" sz="half" idx="10"/>
          </p:nvPr>
        </p:nvSpPr>
        <p:spPr>
          <a:xfrm>
            <a:off x="6457950" y="4767263"/>
            <a:ext cx="2057400" cy="273844"/>
          </a:xfrm>
          <a:prstGeom prst="rect">
            <a:avLst/>
          </a:prstGeom>
        </p:spPr>
        <p:txBody>
          <a:bodyPr lIns="68580" tIns="34290" rIns="68580" bIns="34290"/>
          <a:lstStyle/>
          <a:p>
            <a:fld id="{C906D3F7-4D70-4902-AB13-B72E6BDB54C6}" type="datetimeFigureOut">
              <a:rPr lang="he-IL" smtClean="0"/>
              <a:t>כ"ה/אב/תשע"ט</a:t>
            </a:fld>
            <a:endParaRPr lang="he-IL"/>
          </a:p>
        </p:txBody>
      </p:sp>
      <p:sp>
        <p:nvSpPr>
          <p:cNvPr id="5" name="מציין מיקום של כותרת תחתונה 4">
            <a:extLst>
              <a:ext uri="{FF2B5EF4-FFF2-40B4-BE49-F238E27FC236}">
                <a16:creationId xmlns:a16="http://schemas.microsoft.com/office/drawing/2014/main" id="{37317037-BE1A-4E86-BA0C-EB0AC2794AB1}"/>
              </a:ext>
            </a:extLst>
          </p:cNvPr>
          <p:cNvSpPr>
            <a:spLocks noGrp="1"/>
          </p:cNvSpPr>
          <p:nvPr>
            <p:ph type="ftr" sz="quarter" idx="11"/>
          </p:nvPr>
        </p:nvSpPr>
        <p:spPr>
          <a:xfrm>
            <a:off x="3028950" y="4767263"/>
            <a:ext cx="3086100" cy="273844"/>
          </a:xfrm>
          <a:prstGeom prst="rect">
            <a:avLst/>
          </a:prstGeom>
        </p:spPr>
        <p:txBody>
          <a:bodyPr lIns="68580" tIns="34290" rIns="68580" bIns="34290"/>
          <a:lstStyle/>
          <a:p>
            <a:endParaRPr lang="he-IL"/>
          </a:p>
        </p:txBody>
      </p:sp>
      <p:sp>
        <p:nvSpPr>
          <p:cNvPr id="6" name="מציין מיקום של מספר שקופית 5">
            <a:extLst>
              <a:ext uri="{FF2B5EF4-FFF2-40B4-BE49-F238E27FC236}">
                <a16:creationId xmlns:a16="http://schemas.microsoft.com/office/drawing/2014/main" id="{FA85368B-1D57-44B4-80F7-6E98741B8253}"/>
              </a:ext>
            </a:extLst>
          </p:cNvPr>
          <p:cNvSpPr>
            <a:spLocks noGrp="1"/>
          </p:cNvSpPr>
          <p:nvPr>
            <p:ph type="sldNum" sz="quarter" idx="12"/>
          </p:nvPr>
        </p:nvSpPr>
        <p:spPr>
          <a:xfrm>
            <a:off x="8472458" y="4663217"/>
            <a:ext cx="548700" cy="393600"/>
          </a:xfrm>
          <a:prstGeom prst="rect">
            <a:avLst/>
          </a:prstGeom>
        </p:spPr>
        <p:txBody>
          <a:bodyPr/>
          <a:lstStyle/>
          <a:p>
            <a:fld id="{40E52DCC-B768-4E0E-AE03-254AA9DDBE09}" type="slidenum">
              <a:rPr lang="he-IL" smtClean="0"/>
              <a:t>‹#›</a:t>
            </a:fld>
            <a:endParaRPr lang="he-IL"/>
          </a:p>
        </p:txBody>
      </p:sp>
    </p:spTree>
    <p:extLst>
      <p:ext uri="{BB962C8B-B14F-4D97-AF65-F5344CB8AC3E}">
        <p14:creationId xmlns:p14="http://schemas.microsoft.com/office/powerpoint/2010/main" val="27822705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grpSp>
        <p:nvGrpSpPr>
          <p:cNvPr id="5" name="Group 4"/>
          <p:cNvGrpSpPr/>
          <p:nvPr userDrawn="1"/>
        </p:nvGrpSpPr>
        <p:grpSpPr>
          <a:xfrm>
            <a:off x="217918" y="4700748"/>
            <a:ext cx="8737964" cy="234288"/>
            <a:chOff x="230736" y="6295477"/>
            <a:chExt cx="10938617" cy="219970"/>
          </a:xfrm>
        </p:grpSpPr>
        <p:pic>
          <p:nvPicPr>
            <p:cNvPr id="9" name="Picture 8"/>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30736" y="6295477"/>
              <a:ext cx="1589518" cy="219970"/>
            </a:xfrm>
            <a:prstGeom prst="rect">
              <a:avLst/>
            </a:prstGeom>
          </p:spPr>
        </p:pic>
        <p:pic>
          <p:nvPicPr>
            <p:cNvPr id="10" name="Picture 9"/>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572426" y="6295477"/>
              <a:ext cx="1589518" cy="219970"/>
            </a:xfrm>
            <a:prstGeom prst="rect">
              <a:avLst/>
            </a:prstGeom>
          </p:spPr>
        </p:pic>
        <p:pic>
          <p:nvPicPr>
            <p:cNvPr id="11" name="Picture 10"/>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905570" y="6295477"/>
              <a:ext cx="1589518" cy="219970"/>
            </a:xfrm>
            <a:prstGeom prst="rect">
              <a:avLst/>
            </a:prstGeom>
          </p:spPr>
        </p:pic>
        <p:pic>
          <p:nvPicPr>
            <p:cNvPr id="12" name="Picture 11"/>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4247260" y="6295477"/>
              <a:ext cx="1589518" cy="219970"/>
            </a:xfrm>
            <a:prstGeom prst="rect">
              <a:avLst/>
            </a:prstGeom>
          </p:spPr>
        </p:pic>
        <p:pic>
          <p:nvPicPr>
            <p:cNvPr id="13" name="Picture 12"/>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563311" y="6295477"/>
              <a:ext cx="1589518" cy="219970"/>
            </a:xfrm>
            <a:prstGeom prst="rect">
              <a:avLst/>
            </a:prstGeom>
          </p:spPr>
        </p:pic>
        <p:pic>
          <p:nvPicPr>
            <p:cNvPr id="14" name="Picture 13"/>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6905001" y="6295477"/>
              <a:ext cx="1589518" cy="219970"/>
            </a:xfrm>
            <a:prstGeom prst="rect">
              <a:avLst/>
            </a:prstGeom>
          </p:spPr>
        </p:pic>
        <p:pic>
          <p:nvPicPr>
            <p:cNvPr id="15" name="Picture 14"/>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8238145" y="6295477"/>
              <a:ext cx="1589518" cy="219970"/>
            </a:xfrm>
            <a:prstGeom prst="rect">
              <a:avLst/>
            </a:prstGeom>
          </p:spPr>
        </p:pic>
        <p:pic>
          <p:nvPicPr>
            <p:cNvPr id="16" name="Picture 15"/>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579835" y="6295477"/>
              <a:ext cx="1589518" cy="219970"/>
            </a:xfrm>
            <a:prstGeom prst="rect">
              <a:avLst/>
            </a:prstGeom>
          </p:spPr>
        </p:pic>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7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www.mako.co.il/news-world/2019_Q3/Article-594c435376f7c61027.ht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news.walla.co.il/item/3245179"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bbc.com/news/world-latin-america-49415973"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hyperlink" Target="https://www.ynet.co.il/articles/0,7340,L-5569652,00.html" TargetMode="External"/><Relationship Id="rId2" Type="http://schemas.openxmlformats.org/officeDocument/2006/relationships/image" Target="../media/image21.jpeg"/><Relationship Id="rId1" Type="http://schemas.openxmlformats.org/officeDocument/2006/relationships/slideLayout" Target="../slideLayouts/slideLayout4.xml"/><Relationship Id="rId4" Type="http://schemas.openxmlformats.org/officeDocument/2006/relationships/hyperlink" Target="https://m.facebook.com/logged_out/watch/?video_id=400422177272373&amp;refsrc=https://m.facebook.com/story.php&amp;_rd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net.co.il/articles/0,7340,L-5569659,00.html?fbclid=IwAR3pp93LwUlae9IKmPlJQong4aOzaxDxu61uRI14trm7O9jhKXAKBBIZOOI"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www.makorrishon.co.il/magazine/160393/"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mako.co.il/news-israel/health-q3_2019/Article-e68d929d8a0eb61027.htm" TargetMode="External"/><Relationship Id="rId2" Type="http://schemas.openxmlformats.org/officeDocument/2006/relationships/image" Target="../media/image24.jpe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s://www.mako.co.il/news-israel/local-q3_2019/Article-a25384c9a4b1c61026.ht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healthy.walla.co.il/item/3230655" TargetMode="External"/><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mako.co.il/news-israel/health-q3_2019/Article-97c182aeee0fb61026.ht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GlBNuZJHm-E" TargetMode="External"/><Relationship Id="rId2" Type="http://schemas.openxmlformats.org/officeDocument/2006/relationships/hyperlink" Target="http://www.hemophilia.co.il/corals.asp" TargetMode="Externa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ww.mako.co.il/news-digital/2019_Q3/Article-9d1d318693eac61027.htm?sCh=31750a2610f26110&amp;pId=173113802"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twitter.com/hashtag/Health?src=hash" TargetMode="External"/><Relationship Id="rId3" Type="http://schemas.openxmlformats.org/officeDocument/2006/relationships/image" Target="../media/image31.jpeg"/><Relationship Id="rId7" Type="http://schemas.openxmlformats.org/officeDocument/2006/relationships/hyperlink" Target="https://t.co/ah7k71FjQk" TargetMode="External"/><Relationship Id="rId12" Type="http://schemas.openxmlformats.org/officeDocument/2006/relationships/hyperlink" Target="https://youtu.be/pV0B6Z4ICjo"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s://twitter.com/hashtag/Brain?src=hash" TargetMode="External"/><Relationship Id="rId11" Type="http://schemas.openxmlformats.org/officeDocument/2006/relationships/hyperlink" Target="https://healthy.walla.co.il/item/3247364" TargetMode="External"/><Relationship Id="rId5" Type="http://schemas.openxmlformats.org/officeDocument/2006/relationships/hyperlink" Target="https://twitter.com/hashtag/Father?src=hash" TargetMode="External"/><Relationship Id="rId10" Type="http://schemas.openxmlformats.org/officeDocument/2006/relationships/image" Target="../media/image32.jpeg"/><Relationship Id="rId4" Type="http://schemas.openxmlformats.org/officeDocument/2006/relationships/hyperlink" Target="https://twitter.com/MTVEnglishNews?ref_src=twsrc%5etfw|twcamp%5etweetembed|twterm%5e1149711491337265152&amp;ref_url=https://healthy.walla.co.il/item/3247364" TargetMode="External"/><Relationship Id="rId9" Type="http://schemas.openxmlformats.org/officeDocument/2006/relationships/hyperlink" Target="http://www.youtube.com/watch?v=pV0B6Z4ICjo"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maariv.co.il/Tags/%D7%AA%D7%99%D7%A0%D7%95%D7%A7-%D7%A0%D7%A9%D7%9B%D7%97-%D7%91%D7%A8%D7%9B%D7%91"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maariv.co.il/news/israel/Article-709245" TargetMode="External"/><Relationship Id="rId5" Type="http://schemas.openxmlformats.org/officeDocument/2006/relationships/hyperlink" Target="https://www.ynet.co.il/articles/0,7340,L-4980913,00.html" TargetMode="Externa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ynet.co.il/articles/0,7340,L-5568483,00.html" TargetMode="External"/><Relationship Id="rId5" Type="http://schemas.openxmlformats.org/officeDocument/2006/relationships/image" Target="../media/image35.png"/><Relationship Id="rId4" Type="http://schemas.openxmlformats.org/officeDocument/2006/relationships/hyperlink" Target="https://www.youtube.com/watch?v=0E1sBDJ5-Ho"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hyperlink" Target="https://www.haaretz.co.il/news/health/.premium-1.764190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hyperlink" Target="https://www.ynet.co.il/articles/0,7340,L-5564142,00.html"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tGhzZGd2iU"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youtube.com/watch?v=d2nJfVx8tY0"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drive.google.com/open?id=0B_agu_ZBeNvlOW5yTm9YUUJiX1k2Y2hESVd4VGlQSnBmWFFB"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mako.co.il/news-military/security-q1_2019/Article-0b6ad3f9ed38861004.htm" TargetMode="Externa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www.ynet.co.il/articles/0,7340,L-5558586,00.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www.ynet.co.il/articles/0,7340,L-5557937,00.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net.co.il/articles/0,7340,L-5567531,0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4" name="Picture 3" descr="C:\Users\Bayit\AppData\Local\Microsoft\Windows\Temporary Internet Files\Content.IE5\L8P2WMCW\270px-LG_L194WT-SF_LCD_monitor[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31926" y="562251"/>
            <a:ext cx="3219822" cy="27666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45277" y="5852"/>
            <a:ext cx="2698721" cy="1478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65975" y="3500420"/>
            <a:ext cx="3951723" cy="769441"/>
          </a:xfrm>
          <a:prstGeom prst="rect">
            <a:avLst/>
          </a:prstGeom>
        </p:spPr>
        <p:txBody>
          <a:bodyPr wrap="none">
            <a:spAutoFit/>
          </a:bodyPr>
          <a:lstStyle/>
          <a:p>
            <a:r>
              <a:rPr lang="he-IL" sz="4400" b="1" dirty="0">
                <a:effectLst>
                  <a:outerShdw blurRad="38100" dist="38100" dir="2700000" algn="tl">
                    <a:srgbClr val="000000">
                      <a:alpha val="43137"/>
                    </a:srgbClr>
                  </a:outerShdw>
                </a:effectLst>
                <a:latin typeface="Impact" panose="020B0806030902050204" pitchFamily="34" charset="0"/>
              </a:rPr>
              <a:t>חדשות ביולוגיות</a:t>
            </a:r>
          </a:p>
        </p:txBody>
      </p:sp>
      <p:pic>
        <p:nvPicPr>
          <p:cNvPr id="3"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33527" y="805953"/>
            <a:ext cx="2216620" cy="1660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877050" y="4835723"/>
            <a:ext cx="1666875" cy="307777"/>
          </a:xfrm>
          <a:prstGeom prst="rect">
            <a:avLst/>
          </a:prstGeom>
          <a:noFill/>
        </p:spPr>
        <p:txBody>
          <a:bodyPr wrap="square" rtlCol="1">
            <a:spAutoFit/>
          </a:bodyPr>
          <a:lstStyle/>
          <a:p>
            <a:pPr algn="r" rtl="1"/>
            <a:r>
              <a:rPr lang="he-IL" dirty="0" smtClean="0"/>
              <a:t>מגמת ביולוגיה</a:t>
            </a:r>
            <a:endParaRPr lang="he-IL" dirty="0"/>
          </a:p>
        </p:txBody>
      </p:sp>
      <p:sp>
        <p:nvSpPr>
          <p:cNvPr id="7" name="TextBox 6"/>
          <p:cNvSpPr txBox="1"/>
          <p:nvPr/>
        </p:nvSpPr>
        <p:spPr>
          <a:xfrm>
            <a:off x="704850" y="4835723"/>
            <a:ext cx="1428750" cy="307777"/>
          </a:xfrm>
          <a:prstGeom prst="rect">
            <a:avLst/>
          </a:prstGeom>
          <a:noFill/>
        </p:spPr>
        <p:txBody>
          <a:bodyPr wrap="square" rtlCol="1">
            <a:spAutoFit/>
          </a:bodyPr>
          <a:lstStyle/>
          <a:p>
            <a:r>
              <a:rPr lang="he-IL" dirty="0" smtClean="0"/>
              <a:t>קיץ 2019</a:t>
            </a:r>
            <a:endParaRPr lang="he-IL" dirty="0"/>
          </a:p>
        </p:txBody>
      </p:sp>
      <p:sp>
        <p:nvSpPr>
          <p:cNvPr id="8" name="TextBox 7"/>
          <p:cNvSpPr txBox="1"/>
          <p:nvPr/>
        </p:nvSpPr>
        <p:spPr>
          <a:xfrm>
            <a:off x="2695575" y="4823221"/>
            <a:ext cx="3456173" cy="307777"/>
          </a:xfrm>
          <a:prstGeom prst="rect">
            <a:avLst/>
          </a:prstGeom>
          <a:noFill/>
        </p:spPr>
        <p:txBody>
          <a:bodyPr wrap="square" rtlCol="1">
            <a:spAutoFit/>
          </a:bodyPr>
          <a:lstStyle/>
          <a:p>
            <a:pPr algn="r" rtl="1"/>
            <a:r>
              <a:rPr lang="he-IL" b="1" dirty="0" smtClean="0"/>
              <a:t>מצגת שיתופית – יוזמה ועריכה: אסתר כהן</a:t>
            </a:r>
            <a:endParaRPr lang="he-IL"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7"/>
          <p:cNvSpPr txBox="1">
            <a:spLocks noGrp="1"/>
          </p:cNvSpPr>
          <p:nvPr>
            <p:ph type="ctrTitle"/>
          </p:nvPr>
        </p:nvSpPr>
        <p:spPr>
          <a:xfrm>
            <a:off x="311700" y="441525"/>
            <a:ext cx="8520600" cy="9648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x-none" sz="2400" b="1"/>
              <a:t>מזג האוויר השתגע באירופה</a:t>
            </a:r>
            <a:endParaRPr sz="2400" b="1" dirty="0"/>
          </a:p>
          <a:p>
            <a:pPr marL="0" lvl="0" indent="0" algn="r" rtl="1">
              <a:spcBef>
                <a:spcPts val="0"/>
              </a:spcBef>
              <a:spcAft>
                <a:spcPts val="0"/>
              </a:spcAft>
              <a:buNone/>
            </a:pPr>
            <a:endParaRPr dirty="0"/>
          </a:p>
        </p:txBody>
      </p:sp>
      <p:pic>
        <p:nvPicPr>
          <p:cNvPr id="269" name="Google Shape;269;p37"/>
          <p:cNvPicPr preferRelativeResize="0"/>
          <p:nvPr/>
        </p:nvPicPr>
        <p:blipFill>
          <a:blip r:embed="rId3">
            <a:alphaModFix/>
          </a:blip>
          <a:stretch>
            <a:fillRect/>
          </a:stretch>
        </p:blipFill>
        <p:spPr>
          <a:xfrm>
            <a:off x="668150" y="857250"/>
            <a:ext cx="7769650" cy="3429000"/>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3600450" y="4392510"/>
            <a:ext cx="1943100" cy="307777"/>
          </a:xfrm>
          <a:prstGeom prst="rect">
            <a:avLst/>
          </a:prstGeom>
          <a:noFill/>
        </p:spPr>
        <p:txBody>
          <a:bodyPr wrap="square" rtlCol="1">
            <a:spAutoFit/>
          </a:bodyPr>
          <a:lstStyle/>
          <a:p>
            <a:pPr algn="ctr" rtl="1"/>
            <a:r>
              <a:rPr lang="he-IL" dirty="0" smtClean="0">
                <a:hlinkClick r:id="rId4"/>
              </a:rPr>
              <a:t>קישור לכתבה</a:t>
            </a:r>
            <a:endParaRPr lang="he-I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8"/>
          <p:cNvSpPr txBox="1">
            <a:spLocks noGrp="1"/>
          </p:cNvSpPr>
          <p:nvPr>
            <p:ph type="ctrTitle"/>
          </p:nvPr>
        </p:nvSpPr>
        <p:spPr>
          <a:xfrm>
            <a:off x="311700" y="257175"/>
            <a:ext cx="8520600" cy="55265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r>
              <a:rPr lang="x-none" sz="2400" b="1"/>
              <a:t>הנזק שנשאר בלוקסמבורג</a:t>
            </a:r>
            <a:endParaRPr sz="2400" dirty="0"/>
          </a:p>
        </p:txBody>
      </p:sp>
      <p:pic>
        <p:nvPicPr>
          <p:cNvPr id="276" name="Google Shape;276;p38"/>
          <p:cNvPicPr preferRelativeResize="0"/>
          <p:nvPr/>
        </p:nvPicPr>
        <p:blipFill>
          <a:blip r:embed="rId3">
            <a:alphaModFix/>
          </a:blip>
          <a:stretch>
            <a:fillRect/>
          </a:stretch>
        </p:blipFill>
        <p:spPr>
          <a:xfrm>
            <a:off x="623643" y="1000124"/>
            <a:ext cx="7896713" cy="33813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9"/>
          <p:cNvSpPr txBox="1">
            <a:spLocks noGrp="1"/>
          </p:cNvSpPr>
          <p:nvPr>
            <p:ph type="ctrTitle"/>
          </p:nvPr>
        </p:nvSpPr>
        <p:spPr>
          <a:xfrm>
            <a:off x="387900" y="552449"/>
            <a:ext cx="8520600" cy="1000125"/>
          </a:xfrm>
          <a:prstGeom prst="rect">
            <a:avLst/>
          </a:prstGeom>
        </p:spPr>
        <p:txBody>
          <a:bodyPr spcFirstLastPara="1" wrap="square" lIns="91425" tIns="91425" rIns="91425" bIns="91425" anchor="b" anchorCtr="0">
            <a:noAutofit/>
          </a:bodyPr>
          <a:lstStyle/>
          <a:p>
            <a:pPr lvl="0" rtl="1"/>
            <a:r>
              <a:rPr lang="x-none" sz="2400" b="1" smtClean="0">
                <a:highlight>
                  <a:srgbClr val="FFFFFF"/>
                </a:highlight>
              </a:rPr>
              <a:t>הודו</a:t>
            </a:r>
            <a:r>
              <a:rPr lang="he-IL" sz="2400" b="1" dirty="0" smtClean="0">
                <a:highlight>
                  <a:srgbClr val="FFFFFF"/>
                </a:highlight>
              </a:rPr>
              <a:t>:</a:t>
            </a:r>
            <a:r>
              <a:rPr lang="x-none" sz="2400" b="1" smtClean="0">
                <a:highlight>
                  <a:srgbClr val="FFFFFF"/>
                </a:highlight>
              </a:rPr>
              <a:t> " זעם הטבע"</a:t>
            </a:r>
            <a:r>
              <a:rPr lang="he-IL" sz="2400" b="1" dirty="0" smtClean="0">
                <a:highlight>
                  <a:srgbClr val="FFFFFF"/>
                </a:highlight>
              </a:rPr>
              <a:t/>
            </a:r>
            <a:br>
              <a:rPr lang="he-IL" sz="2400" b="1" dirty="0" smtClean="0">
                <a:highlight>
                  <a:srgbClr val="FFFFFF"/>
                </a:highlight>
              </a:rPr>
            </a:br>
            <a:r>
              <a:rPr lang="he-IL" sz="2400" b="1" dirty="0" smtClean="0">
                <a:highlight>
                  <a:srgbClr val="FFFFFF"/>
                </a:highlight>
              </a:rPr>
              <a:t/>
            </a:r>
            <a:br>
              <a:rPr lang="he-IL" sz="2400" b="1" dirty="0" smtClean="0">
                <a:highlight>
                  <a:srgbClr val="FFFFFF"/>
                </a:highlight>
              </a:rPr>
            </a:br>
            <a:r>
              <a:rPr lang="x-none" sz="1800" smtClean="0">
                <a:highlight>
                  <a:srgbClr val="FFFFFF"/>
                </a:highlight>
              </a:rPr>
              <a:t>הצפות </a:t>
            </a:r>
            <a:r>
              <a:rPr lang="x-none" sz="1800">
                <a:highlight>
                  <a:srgbClr val="FFFFFF"/>
                </a:highlight>
              </a:rPr>
              <a:t>כבדות במערב המדינה גרמו לקריסת חומות על מבנים, למותם של 18 תושבים ולפציעתם של עשרות. הממשלה קראה לתושבים להישאר </a:t>
            </a:r>
            <a:r>
              <a:rPr lang="x-none" sz="1800" smtClean="0">
                <a:highlight>
                  <a:srgbClr val="FFFFFF"/>
                </a:highlight>
              </a:rPr>
              <a:t>בבתים</a:t>
            </a:r>
            <a:endParaRPr sz="1800" b="1" dirty="0"/>
          </a:p>
        </p:txBody>
      </p:sp>
      <p:sp>
        <p:nvSpPr>
          <p:cNvPr id="282" name="Google Shape;282;p39"/>
          <p:cNvSpPr txBox="1">
            <a:spLocks noGrp="1"/>
          </p:cNvSpPr>
          <p:nvPr>
            <p:ph type="subTitle" idx="1"/>
          </p:nvPr>
        </p:nvSpPr>
        <p:spPr>
          <a:xfrm>
            <a:off x="5027400" y="5334250"/>
            <a:ext cx="3395400" cy="89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x-none" sz="1100" u="sng">
                <a:solidFill>
                  <a:schemeClr val="hlink"/>
                </a:solidFill>
                <a:hlinkClick r:id="rId3"/>
              </a:rPr>
              <a:t>https://news.walla.co.il/item/3245179</a:t>
            </a:r>
            <a:endParaRPr dirty="0"/>
          </a:p>
        </p:txBody>
      </p:sp>
      <p:pic>
        <p:nvPicPr>
          <p:cNvPr id="283" name="Google Shape;283;p39"/>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602125" y="1590675"/>
            <a:ext cx="3939749" cy="2524126"/>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3629025" y="4332385"/>
            <a:ext cx="1885950" cy="307777"/>
          </a:xfrm>
          <a:prstGeom prst="rect">
            <a:avLst/>
          </a:prstGeom>
          <a:noFill/>
        </p:spPr>
        <p:txBody>
          <a:bodyPr wrap="square" rtlCol="1">
            <a:spAutoFit/>
          </a:bodyPr>
          <a:lstStyle/>
          <a:p>
            <a:r>
              <a:rPr lang="he-IL" dirty="0" smtClean="0">
                <a:hlinkClick r:id="rId3"/>
              </a:rPr>
              <a:t>קישור לכתבה וסרטון</a:t>
            </a:r>
            <a:endParaRPr lang="he-I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0975" y="1233487"/>
            <a:ext cx="4276724" cy="2676525"/>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TextBox 4"/>
          <p:cNvSpPr txBox="1"/>
          <p:nvPr/>
        </p:nvSpPr>
        <p:spPr>
          <a:xfrm>
            <a:off x="3357564" y="180818"/>
            <a:ext cx="2547492" cy="892552"/>
          </a:xfrm>
          <a:prstGeom prst="rect">
            <a:avLst/>
          </a:prstGeom>
          <a:noFill/>
        </p:spPr>
        <p:txBody>
          <a:bodyPr wrap="none" rtlCol="1">
            <a:spAutoFit/>
          </a:bodyPr>
          <a:lstStyle/>
          <a:p>
            <a:pPr lvl="0"/>
            <a:endParaRPr lang="he-IL" dirty="0"/>
          </a:p>
          <a:p>
            <a:pPr lvl="0" algn="r" rtl="1"/>
            <a:r>
              <a:rPr lang="he-IL" sz="2400" b="1" dirty="0"/>
              <a:t>השריפות באמזונס</a:t>
            </a:r>
          </a:p>
          <a:p>
            <a:endParaRPr lang="he-IL" dirty="0"/>
          </a:p>
        </p:txBody>
      </p:sp>
      <p:sp>
        <p:nvSpPr>
          <p:cNvPr id="6" name="TextBox 5"/>
          <p:cNvSpPr txBox="1"/>
          <p:nvPr/>
        </p:nvSpPr>
        <p:spPr>
          <a:xfrm>
            <a:off x="3576636" y="4145158"/>
            <a:ext cx="1990725" cy="307777"/>
          </a:xfrm>
          <a:prstGeom prst="rect">
            <a:avLst/>
          </a:prstGeom>
          <a:noFill/>
        </p:spPr>
        <p:txBody>
          <a:bodyPr wrap="square" rtlCol="1">
            <a:spAutoFit/>
          </a:bodyPr>
          <a:lstStyle/>
          <a:p>
            <a:pPr algn="ctr" rtl="1"/>
            <a:r>
              <a:rPr lang="he-IL" dirty="0" smtClean="0">
                <a:hlinkClick r:id="rId2"/>
              </a:rPr>
              <a:t>קישור לסרטון ולכתבה</a:t>
            </a:r>
            <a:endParaRPr lang="he-IL"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80401" y="1228726"/>
            <a:ext cx="4206423" cy="26765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8624" y="1443841"/>
            <a:ext cx="3943350" cy="22497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1419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 ×ª××× ×× × (×¦××××: shutterstock) (×¦××××: shutterstock)">
            <a:extLst>
              <a:ext uri="{FF2B5EF4-FFF2-40B4-BE49-F238E27FC236}">
                <a16:creationId xmlns:a16="http://schemas.microsoft.com/office/drawing/2014/main" id="{7EADE98A-C7FE-4340-8DCE-7C39A8AA3FE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7"/>
            <a:ext cx="9144000" cy="5143493"/>
          </a:xfrm>
          <a:prstGeom prst="rect">
            <a:avLst/>
          </a:prstGeom>
          <a:noFill/>
          <a:extLst>
            <a:ext uri="{909E8E84-426E-40DD-AFC4-6F175D3DCCD1}">
              <a14:hiddenFill xmlns:a14="http://schemas.microsoft.com/office/drawing/2010/main">
                <a:solidFill>
                  <a:srgbClr val="FFFFFF"/>
                </a:solidFill>
              </a14:hiddenFill>
            </a:ext>
          </a:extLst>
        </p:spPr>
      </p:pic>
      <p:sp>
        <p:nvSpPr>
          <p:cNvPr id="1028" name="Freeform 5">
            <a:extLst>
              <a:ext uri="{FF2B5EF4-FFF2-40B4-BE49-F238E27FC236}">
                <a16:creationId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748632"/>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a:glow rad="101600">
              <a:schemeClr val="accent3">
                <a:satMod val="175000"/>
                <a:alpha val="40000"/>
              </a:schemeClr>
            </a:glow>
          </a:effec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2" name="כותרת 1">
            <a:extLst>
              <a:ext uri="{FF2B5EF4-FFF2-40B4-BE49-F238E27FC236}">
                <a16:creationId xmlns:a16="http://schemas.microsoft.com/office/drawing/2014/main" id="{31735305-EB98-4947-AE18-A95197AE593D}"/>
              </a:ext>
            </a:extLst>
          </p:cNvPr>
          <p:cNvSpPr>
            <a:spLocks noGrp="1"/>
          </p:cNvSpPr>
          <p:nvPr>
            <p:ph type="title"/>
          </p:nvPr>
        </p:nvSpPr>
        <p:spPr>
          <a:xfrm>
            <a:off x="532086" y="1435462"/>
            <a:ext cx="3153103" cy="1007066"/>
          </a:xfrm>
        </p:spPr>
        <p:txBody>
          <a:bodyPr>
            <a:normAutofit fontScale="90000"/>
          </a:bodyPr>
          <a:lstStyle/>
          <a:p>
            <a:pPr algn="ctr"/>
            <a:r>
              <a:rPr lang="he-IL" sz="2300" b="1"/>
              <a:t>יום החוב האקולוגי: מעכשיו אנחנו במשיכת יתר</a:t>
            </a:r>
            <a:endParaRPr lang="he-IL" sz="2300"/>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15288" y="2502854"/>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מציין מיקום תוכן 2">
            <a:extLst>
              <a:ext uri="{FF2B5EF4-FFF2-40B4-BE49-F238E27FC236}">
                <a16:creationId xmlns:a16="http://schemas.microsoft.com/office/drawing/2014/main" id="{2D5443F2-45C3-48BE-8544-924A43BF37A5}"/>
              </a:ext>
            </a:extLst>
          </p:cNvPr>
          <p:cNvSpPr>
            <a:spLocks noGrp="1"/>
          </p:cNvSpPr>
          <p:nvPr>
            <p:ph idx="1"/>
          </p:nvPr>
        </p:nvSpPr>
        <p:spPr>
          <a:xfrm>
            <a:off x="394137" y="2563180"/>
            <a:ext cx="3444766" cy="1964879"/>
          </a:xfrm>
        </p:spPr>
        <p:txBody>
          <a:bodyPr anchor="ctr">
            <a:normAutofit fontScale="92500" lnSpcReduction="10000"/>
          </a:bodyPr>
          <a:lstStyle/>
          <a:p>
            <a:pPr marL="0" indent="0">
              <a:buNone/>
            </a:pPr>
            <a:r>
              <a:rPr lang="he-IL" sz="1400" b="1" dirty="0"/>
              <a:t>ב-29 ביולי ציינו בעולם את היום שבו סיימנו לכלות את כמות משאבי הטבע שכדור הארץ מייצר במהלך שנה שלמה. בעבר ציינו את היום הזה בנובמבר. אז מה אפשר לעשות כדי לעזור לכדור שלנו?</a:t>
            </a:r>
          </a:p>
          <a:p>
            <a:pPr marL="0" indent="0">
              <a:buNone/>
            </a:pPr>
            <a:endParaRPr lang="he-IL" sz="1400" b="1" dirty="0"/>
          </a:p>
          <a:p>
            <a:pPr marL="0" indent="0">
              <a:buNone/>
            </a:pPr>
            <a:r>
              <a:rPr lang="he-IL" dirty="0"/>
              <a:t>לקח לנו שבעה חודשים לבזבז את המשאבים שהטבע מייצר ומספק לנו בשנה, וביניהם מים, מזון, דלק ועוד ,</a:t>
            </a:r>
            <a:r>
              <a:rPr lang="he-IL" dirty="0" smtClean="0"/>
              <a:t> </a:t>
            </a:r>
            <a:r>
              <a:rPr lang="he-IL" dirty="0"/>
              <a:t>ומסוף חודש יולי אנחנו צורכים משאבים "על החשבון" ונכנסים למינוס.</a:t>
            </a:r>
            <a:endParaRPr lang="he-IL" sz="1400" dirty="0"/>
          </a:p>
        </p:txBody>
      </p:sp>
      <p:sp>
        <p:nvSpPr>
          <p:cNvPr id="6" name="TextBox 5"/>
          <p:cNvSpPr txBox="1"/>
          <p:nvPr/>
        </p:nvSpPr>
        <p:spPr>
          <a:xfrm>
            <a:off x="6538912" y="3457575"/>
            <a:ext cx="1485900" cy="307777"/>
          </a:xfrm>
          <a:prstGeom prst="rect">
            <a:avLst/>
          </a:prstGeom>
          <a:noFill/>
        </p:spPr>
        <p:txBody>
          <a:bodyPr wrap="square" rtlCol="1">
            <a:spAutoFit/>
          </a:bodyPr>
          <a:lstStyle/>
          <a:p>
            <a:r>
              <a:rPr lang="he-IL" dirty="0" smtClean="0">
                <a:ln>
                  <a:solidFill>
                    <a:schemeClr val="tx1"/>
                  </a:solidFill>
                </a:ln>
                <a:solidFill>
                  <a:schemeClr val="tx1"/>
                </a:solidFill>
                <a:hlinkClick r:id="rId3"/>
              </a:rPr>
              <a:t>קישור לכתבה</a:t>
            </a:r>
            <a:endParaRPr lang="he-IL" dirty="0">
              <a:ln>
                <a:solidFill>
                  <a:schemeClr val="tx1"/>
                </a:solidFill>
              </a:ln>
              <a:solidFill>
                <a:schemeClr val="tx1"/>
              </a:solidFill>
            </a:endParaRPr>
          </a:p>
        </p:txBody>
      </p:sp>
      <p:sp>
        <p:nvSpPr>
          <p:cNvPr id="7" name="TextBox 6"/>
          <p:cNvSpPr txBox="1"/>
          <p:nvPr/>
        </p:nvSpPr>
        <p:spPr>
          <a:xfrm>
            <a:off x="5505450" y="3803451"/>
            <a:ext cx="2395538" cy="307777"/>
          </a:xfrm>
          <a:prstGeom prst="rect">
            <a:avLst/>
          </a:prstGeom>
          <a:noFill/>
        </p:spPr>
        <p:txBody>
          <a:bodyPr wrap="square" rtlCol="1">
            <a:spAutoFit/>
          </a:bodyPr>
          <a:lstStyle/>
          <a:p>
            <a:pPr algn="ctr" rtl="1"/>
            <a:r>
              <a:rPr lang="he-IL" dirty="0" smtClean="0">
                <a:ln>
                  <a:solidFill>
                    <a:schemeClr val="tx1"/>
                  </a:solidFill>
                </a:ln>
                <a:hlinkClick r:id="rId4"/>
              </a:rPr>
              <a:t>קישור לסרטון דרך פיסבוק</a:t>
            </a:r>
            <a:endParaRPr lang="he-IL" dirty="0">
              <a:ln>
                <a:solidFill>
                  <a:schemeClr val="tx1"/>
                </a:solidFill>
              </a:ln>
            </a:endParaRPr>
          </a:p>
        </p:txBody>
      </p:sp>
    </p:spTree>
    <p:extLst>
      <p:ext uri="{BB962C8B-B14F-4D97-AF65-F5344CB8AC3E}">
        <p14:creationId xmlns:p14="http://schemas.microsoft.com/office/powerpoint/2010/main" val="1970174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2" name="Google Shape;322;p45"/>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769789" y="1071910"/>
            <a:ext cx="4195468" cy="2776190"/>
          </a:xfrm>
          <a:prstGeom prst="rect">
            <a:avLst/>
          </a:prstGeom>
          <a:ln>
            <a:noFill/>
          </a:ln>
          <a:effectLst>
            <a:outerShdw blurRad="292100" dist="139700" dir="2700000" algn="tl" rotWithShape="0">
              <a:srgbClr val="333333">
                <a:alpha val="65000"/>
              </a:srgbClr>
            </a:outerShdw>
          </a:effectLst>
        </p:spPr>
      </p:pic>
      <p:sp>
        <p:nvSpPr>
          <p:cNvPr id="2" name="Rectangle 1"/>
          <p:cNvSpPr/>
          <p:nvPr/>
        </p:nvSpPr>
        <p:spPr>
          <a:xfrm>
            <a:off x="2602608" y="568055"/>
            <a:ext cx="4091184" cy="503856"/>
          </a:xfrm>
          <a:prstGeom prst="rect">
            <a:avLst/>
          </a:prstGeom>
        </p:spPr>
        <p:txBody>
          <a:bodyPr wrap="none">
            <a:spAutoFit/>
          </a:bodyPr>
          <a:lstStyle/>
          <a:p>
            <a:pPr lvl="0" algn="r" rtl="1">
              <a:lnSpc>
                <a:spcPct val="190909"/>
              </a:lnSpc>
              <a:spcBef>
                <a:spcPts val="1200"/>
              </a:spcBef>
            </a:pPr>
            <a:r>
              <a:rPr lang="he-IL" b="1" dirty="0"/>
              <a:t>דו״ח האו"ם קובע: משבר האקלים מתחיל בצלחת שלנו</a:t>
            </a:r>
          </a:p>
        </p:txBody>
      </p:sp>
      <p:sp>
        <p:nvSpPr>
          <p:cNvPr id="4" name="TextBox 3"/>
          <p:cNvSpPr txBox="1"/>
          <p:nvPr/>
        </p:nvSpPr>
        <p:spPr>
          <a:xfrm>
            <a:off x="6197251" y="3997522"/>
            <a:ext cx="1592958" cy="307777"/>
          </a:xfrm>
          <a:prstGeom prst="rect">
            <a:avLst/>
          </a:prstGeom>
          <a:noFill/>
        </p:spPr>
        <p:txBody>
          <a:bodyPr wrap="square" rtlCol="1">
            <a:spAutoFit/>
          </a:bodyPr>
          <a:lstStyle/>
          <a:p>
            <a:pPr algn="ctr" rtl="1"/>
            <a:r>
              <a:rPr lang="he-IL" dirty="0" smtClean="0">
                <a:hlinkClick r:id="rId4"/>
              </a:rPr>
              <a:t>קישור לכתבה</a:t>
            </a:r>
            <a:endParaRPr lang="he-IL" dirty="0"/>
          </a:p>
        </p:txBody>
      </p:sp>
      <p:sp>
        <p:nvSpPr>
          <p:cNvPr id="5" name="TextBox 4"/>
          <p:cNvSpPr txBox="1"/>
          <p:nvPr/>
        </p:nvSpPr>
        <p:spPr>
          <a:xfrm>
            <a:off x="1609725" y="142875"/>
            <a:ext cx="5919787" cy="677108"/>
          </a:xfrm>
          <a:prstGeom prst="rect">
            <a:avLst/>
          </a:prstGeom>
          <a:noFill/>
        </p:spPr>
        <p:txBody>
          <a:bodyPr wrap="square" rtlCol="1">
            <a:spAutoFit/>
          </a:bodyPr>
          <a:lstStyle/>
          <a:p>
            <a:pPr lvl="0"/>
            <a:r>
              <a:rPr lang="he-IL" sz="2400" dirty="0"/>
              <a:t>מה הקשר בין משבר האקלים לבין הצלחת שלנו?</a:t>
            </a:r>
          </a:p>
          <a:p>
            <a:endParaRPr lang="he-IL" dirty="0"/>
          </a:p>
        </p:txBody>
      </p:sp>
      <p:sp>
        <p:nvSpPr>
          <p:cNvPr id="6" name="Rectangle 5"/>
          <p:cNvSpPr/>
          <p:nvPr/>
        </p:nvSpPr>
        <p:spPr>
          <a:xfrm>
            <a:off x="430908" y="1071910"/>
            <a:ext cx="3950591" cy="3233389"/>
          </a:xfrm>
          <a:prstGeom prst="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TextBox 2"/>
          <p:cNvSpPr txBox="1"/>
          <p:nvPr/>
        </p:nvSpPr>
        <p:spPr>
          <a:xfrm>
            <a:off x="430908" y="1243360"/>
            <a:ext cx="3950592" cy="3195555"/>
          </a:xfrm>
          <a:prstGeom prst="rect">
            <a:avLst/>
          </a:prstGeom>
          <a:noFill/>
        </p:spPr>
        <p:txBody>
          <a:bodyPr wrap="square" rtlCol="1">
            <a:spAutoFit/>
          </a:bodyPr>
          <a:lstStyle/>
          <a:p>
            <a:pPr lvl="0" algn="r" rtl="1">
              <a:lnSpc>
                <a:spcPct val="122727"/>
              </a:lnSpc>
              <a:spcBef>
                <a:spcPts val="1200"/>
              </a:spcBef>
            </a:pPr>
            <a:r>
              <a:rPr lang="he-IL" b="1" dirty="0">
                <a:solidFill>
                  <a:srgbClr val="666666"/>
                </a:solidFill>
              </a:rPr>
              <a:t>הדו"ח חושף בפנינו שמערך המזון אחראי ל-37% מכלל גזי החממה הגורמים להתחממות כדור הארץ. כדי לגדל את הבקר כורתים יערות, הפרה עצמה פולטת מתאן ומביאים אותה לארץ באוניות המונעות בדלק מזהם</a:t>
            </a:r>
          </a:p>
          <a:p>
            <a:pPr lvl="0" algn="r" rtl="1">
              <a:lnSpc>
                <a:spcPct val="109090"/>
              </a:lnSpc>
              <a:spcBef>
                <a:spcPts val="1200"/>
              </a:spcBef>
            </a:pPr>
            <a:r>
              <a:rPr lang="he-IL" dirty="0"/>
              <a:t>החודש התפרסם דו"ח האו"ם (</a:t>
            </a:r>
            <a:r>
              <a:rPr lang="en-US" dirty="0"/>
              <a:t>IPCC) </a:t>
            </a:r>
            <a:r>
              <a:rPr lang="he-IL" dirty="0"/>
              <a:t>על שינוי אקלים, לקראת כינוס שייערך בסוף השנה בצ'ילה עם דגש על עתיד היערות ועל מקומם בהצלת האקלים. הדו"ח מהווה קריאת השכמה כואבת: כדי להציל את האקלים, חייבים לשמור על היערות ולשנות את הצורה שבה אנו מייצרים מזון וצורכים אותו. ומהר.</a:t>
            </a:r>
          </a:p>
          <a:p>
            <a:endParaRPr lang="he-IL" dirty="0"/>
          </a:p>
        </p:txBody>
      </p:sp>
    </p:spTree>
    <p:extLst>
      <p:ext uri="{BB962C8B-B14F-4D97-AF65-F5344CB8AC3E}">
        <p14:creationId xmlns:p14="http://schemas.microsoft.com/office/powerpoint/2010/main" val="3405093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0"/>
          <p:cNvSpPr txBox="1">
            <a:spLocks noGrp="1"/>
          </p:cNvSpPr>
          <p:nvPr>
            <p:ph type="ctrTitle"/>
          </p:nvPr>
        </p:nvSpPr>
        <p:spPr>
          <a:xfrm>
            <a:off x="311700" y="127575"/>
            <a:ext cx="8520600" cy="671475"/>
          </a:xfrm>
          <a:prstGeom prst="rect">
            <a:avLst/>
          </a:prstGeom>
        </p:spPr>
        <p:txBody>
          <a:bodyPr spcFirstLastPara="1" wrap="square" lIns="91425" tIns="91425" rIns="91425" bIns="91425" anchor="b" anchorCtr="0">
            <a:noAutofit/>
          </a:bodyPr>
          <a:lstStyle/>
          <a:p>
            <a:pPr lvl="0">
              <a:lnSpc>
                <a:spcPct val="115000"/>
              </a:lnSpc>
              <a:buClr>
                <a:schemeClr val="dk1"/>
              </a:buClr>
              <a:buSzPts val="1100"/>
            </a:pPr>
            <a:r>
              <a:rPr lang="x-none" sz="4350" b="1">
                <a:solidFill>
                  <a:srgbClr val="FFFFFF"/>
                </a:solidFill>
                <a:highlight>
                  <a:srgbClr val="FFFFFF"/>
                </a:highlight>
              </a:rPr>
              <a:t>האור </a:t>
            </a:r>
            <a:r>
              <a:rPr lang="x-none" sz="2400" b="1" smtClean="0">
                <a:solidFill>
                  <a:schemeClr val="tx1"/>
                </a:solidFill>
              </a:rPr>
              <a:t>האור </a:t>
            </a:r>
            <a:r>
              <a:rPr lang="x-none" sz="2400" b="1">
                <a:solidFill>
                  <a:schemeClr val="tx1"/>
                </a:solidFill>
              </a:rPr>
              <a:t>שבקצה </a:t>
            </a:r>
            <a:r>
              <a:rPr lang="x-none" sz="2400" b="1" smtClean="0">
                <a:solidFill>
                  <a:schemeClr val="tx1"/>
                </a:solidFill>
              </a:rPr>
              <a:t>המדגרה</a:t>
            </a:r>
            <a:r>
              <a:rPr lang="x-none" sz="4350" b="1" smtClean="0">
                <a:solidFill>
                  <a:schemeClr val="tx1"/>
                </a:solidFill>
                <a:highlight>
                  <a:srgbClr val="FFFFFF"/>
                </a:highlight>
              </a:rPr>
              <a:t> </a:t>
            </a:r>
            <a:r>
              <a:rPr lang="x-none" sz="4350" b="1" smtClean="0">
                <a:solidFill>
                  <a:srgbClr val="FFFFFF"/>
                </a:solidFill>
                <a:highlight>
                  <a:srgbClr val="FFFFFF"/>
                </a:highlight>
              </a:rPr>
              <a:t>המדגרה</a:t>
            </a:r>
            <a:endParaRPr sz="4350" b="1" dirty="0">
              <a:solidFill>
                <a:srgbClr val="FFFFFF"/>
              </a:solidFill>
              <a:highlight>
                <a:srgbClr val="FFFFFF"/>
              </a:highlight>
            </a:endParaRPr>
          </a:p>
        </p:txBody>
      </p:sp>
      <p:pic>
        <p:nvPicPr>
          <p:cNvPr id="289" name="Google Shape;289;p4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010221" y="916196"/>
            <a:ext cx="5123558" cy="331110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629025" y="4324350"/>
            <a:ext cx="1885950" cy="307777"/>
          </a:xfrm>
          <a:prstGeom prst="rect">
            <a:avLst/>
          </a:prstGeom>
          <a:noFill/>
        </p:spPr>
        <p:txBody>
          <a:bodyPr wrap="square" rtlCol="1">
            <a:spAutoFit/>
          </a:bodyPr>
          <a:lstStyle/>
          <a:p>
            <a:pPr algn="ctr" rtl="1"/>
            <a:r>
              <a:rPr lang="he-IL" dirty="0" smtClean="0">
                <a:hlinkClick r:id="rId4"/>
              </a:rPr>
              <a:t>קישור לכתבה</a:t>
            </a:r>
            <a:endParaRPr lang="he-I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218E56A-4AA7-4019-85C4-09C1AA26A47D}"/>
              </a:ext>
            </a:extLst>
          </p:cNvPr>
          <p:cNvSpPr>
            <a:spLocks noGrp="1"/>
          </p:cNvSpPr>
          <p:nvPr>
            <p:ph type="title"/>
          </p:nvPr>
        </p:nvSpPr>
        <p:spPr>
          <a:xfrm>
            <a:off x="311700" y="187850"/>
            <a:ext cx="8520600" cy="572700"/>
          </a:xfrm>
        </p:spPr>
        <p:txBody>
          <a:bodyPr/>
          <a:lstStyle/>
          <a:p>
            <a:pPr algn="ctr"/>
            <a:r>
              <a:rPr lang="he-IL" sz="2400" b="1" dirty="0"/>
              <a:t>האם תינוקות יוכלו לבוא </a:t>
            </a:r>
            <a:r>
              <a:rPr lang="he-IL" sz="2400" b="1" dirty="0" smtClean="0"/>
              <a:t>לעולם </a:t>
            </a:r>
            <a:r>
              <a:rPr lang="he-IL" sz="2400" b="1" dirty="0"/>
              <a:t>בלי הריון ובלי לידה? </a:t>
            </a:r>
          </a:p>
        </p:txBody>
      </p:sp>
      <p:sp>
        <p:nvSpPr>
          <p:cNvPr id="3" name="מציין מיקום תוכן 2">
            <a:extLst>
              <a:ext uri="{FF2B5EF4-FFF2-40B4-BE49-F238E27FC236}">
                <a16:creationId xmlns:a16="http://schemas.microsoft.com/office/drawing/2014/main" id="{3A7910C9-5ACC-490D-AA4F-29FAAE2557C4}"/>
              </a:ext>
            </a:extLst>
          </p:cNvPr>
          <p:cNvSpPr>
            <a:spLocks noGrp="1"/>
          </p:cNvSpPr>
          <p:nvPr>
            <p:ph idx="1"/>
          </p:nvPr>
        </p:nvSpPr>
        <p:spPr>
          <a:xfrm>
            <a:off x="838200" y="793552"/>
            <a:ext cx="8068037" cy="968573"/>
          </a:xfrm>
        </p:spPr>
        <p:txBody>
          <a:bodyPr>
            <a:normAutofit/>
          </a:bodyPr>
          <a:lstStyle/>
          <a:p>
            <a:pPr marL="0" indent="0" algn="ctr" rtl="1">
              <a:buNone/>
            </a:pPr>
            <a:r>
              <a:rPr lang="he-IL" dirty="0"/>
              <a:t>חוקרים </a:t>
            </a:r>
            <a:r>
              <a:rPr lang="he-IL" dirty="0" err="1"/>
              <a:t>מאיכלוב</a:t>
            </a:r>
            <a:r>
              <a:rPr lang="he-IL" dirty="0"/>
              <a:t> ומאוניברסיטת תל אביב הצליחו לגדל במעבדה רקמות של רחם אנושי. בקרוב את מתכננים להדפיס אותו בתלת </a:t>
            </a:r>
            <a:r>
              <a:rPr lang="he-IL" dirty="0" err="1"/>
              <a:t>מימד</a:t>
            </a:r>
            <a:r>
              <a:rPr lang="he-IL" dirty="0"/>
              <a:t> ולהשתיל בו תאים. </a:t>
            </a:r>
          </a:p>
          <a:p>
            <a:pPr marL="0" indent="0" algn="ctr" rtl="1">
              <a:buNone/>
            </a:pPr>
            <a:r>
              <a:rPr lang="he-IL" dirty="0"/>
              <a:t>"עוד יכולות להיות לא מעט תקלות בדרך, אבל אנחנו אופטימיים. </a:t>
            </a:r>
            <a:r>
              <a:rPr lang="he-IL" dirty="0" smtClean="0"/>
              <a:t>בינתיים </a:t>
            </a:r>
            <a:r>
              <a:rPr lang="he-IL" dirty="0"/>
              <a:t>הצליחנו לדמות </a:t>
            </a:r>
            <a:r>
              <a:rPr lang="he-IL" dirty="0" smtClean="0"/>
              <a:t>במדויק </a:t>
            </a:r>
            <a:r>
              <a:rPr lang="he-IL" dirty="0"/>
              <a:t>את המבנה האמנטומי של דופן הרחם". </a:t>
            </a:r>
          </a:p>
          <a:p>
            <a:pPr marL="0" indent="0">
              <a:buNone/>
            </a:pPr>
            <a:endParaRPr lang="he-IL" dirty="0"/>
          </a:p>
          <a:p>
            <a:pPr marL="0" indent="0">
              <a:buNone/>
            </a:pPr>
            <a:endParaRPr lang="he-IL" dirty="0"/>
          </a:p>
          <a:p>
            <a:pPr marL="0" indent="0">
              <a:buNone/>
            </a:pPr>
            <a:endParaRPr lang="he-IL" dirty="0"/>
          </a:p>
          <a:p>
            <a:pPr marL="0" indent="0">
              <a:buNone/>
            </a:pPr>
            <a:endParaRPr lang="he-IL" dirty="0"/>
          </a:p>
        </p:txBody>
      </p:sp>
      <p:pic>
        <p:nvPicPr>
          <p:cNvPr id="4098" name="Picture 2" descr="×××××¡××¨×¦×× (×¦××××: ×¨××××¨×¡)">
            <a:extLst>
              <a:ext uri="{FF2B5EF4-FFF2-40B4-BE49-F238E27FC236}">
                <a16:creationId xmlns:a16="http://schemas.microsoft.com/office/drawing/2014/main" id="{808494F7-F979-4627-BBB8-FECCC9062AD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12005" y="1810651"/>
            <a:ext cx="2922821" cy="1793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68540" y="3763862"/>
            <a:ext cx="1809750" cy="307777"/>
          </a:xfrm>
          <a:prstGeom prst="rect">
            <a:avLst/>
          </a:prstGeom>
          <a:noFill/>
        </p:spPr>
        <p:txBody>
          <a:bodyPr wrap="square" rtlCol="1">
            <a:spAutoFit/>
          </a:bodyPr>
          <a:lstStyle/>
          <a:p>
            <a:pPr algn="ctr"/>
            <a:r>
              <a:rPr lang="he-IL" dirty="0" smtClean="0">
                <a:hlinkClick r:id="rId3"/>
              </a:rPr>
              <a:t>קישור לכתבה</a:t>
            </a:r>
            <a:endParaRPr lang="he-IL" dirty="0"/>
          </a:p>
        </p:txBody>
      </p:sp>
      <p:sp>
        <p:nvSpPr>
          <p:cNvPr id="5" name="TextBox 4"/>
          <p:cNvSpPr txBox="1"/>
          <p:nvPr/>
        </p:nvSpPr>
        <p:spPr>
          <a:xfrm>
            <a:off x="404812" y="4071639"/>
            <a:ext cx="8486775" cy="738664"/>
          </a:xfrm>
          <a:prstGeom prst="rect">
            <a:avLst/>
          </a:prstGeom>
          <a:noFill/>
        </p:spPr>
        <p:txBody>
          <a:bodyPr wrap="square" rtlCol="1">
            <a:spAutoFit/>
          </a:bodyPr>
          <a:lstStyle/>
          <a:p>
            <a:pPr algn="ctr" rtl="1"/>
            <a:r>
              <a:rPr lang="he-IL" b="1" dirty="0">
                <a:solidFill>
                  <a:srgbClr val="1B2E3E"/>
                </a:solidFill>
                <a:latin typeface="ReformaNarrowMedium"/>
              </a:rPr>
              <a:t>המטרה הסופית היא לקיים היריון מלא מחוץ לגוף וייתן פתרון מהפכני לנשים שלא יכולות </a:t>
            </a:r>
            <a:r>
              <a:rPr lang="he-IL" b="1" dirty="0" smtClean="0">
                <a:solidFill>
                  <a:srgbClr val="1B2E3E"/>
                </a:solidFill>
                <a:latin typeface="ReformaNarrowMedium"/>
              </a:rPr>
              <a:t>ללדת</a:t>
            </a:r>
          </a:p>
          <a:p>
            <a:pPr algn="ctr" rtl="1"/>
            <a:r>
              <a:rPr lang="he-IL" b="1" dirty="0" smtClean="0">
                <a:solidFill>
                  <a:srgbClr val="1B2E3E"/>
                </a:solidFill>
                <a:latin typeface="ReformaNarrowMedium"/>
              </a:rPr>
              <a:t> </a:t>
            </a:r>
            <a:r>
              <a:rPr lang="he-IL" b="1" dirty="0">
                <a:solidFill>
                  <a:srgbClr val="1B2E3E"/>
                </a:solidFill>
                <a:latin typeface="ReformaNarrowMedium"/>
              </a:rPr>
              <a:t>"העתיד כבר כאן"</a:t>
            </a:r>
          </a:p>
          <a:p>
            <a:endParaRPr lang="he-IL" dirty="0"/>
          </a:p>
        </p:txBody>
      </p:sp>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38300" y="1749324"/>
            <a:ext cx="2605826" cy="22026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1246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 name="Rectangle 1"/>
          <p:cNvSpPr/>
          <p:nvPr/>
        </p:nvSpPr>
        <p:spPr>
          <a:xfrm>
            <a:off x="2726388" y="236637"/>
            <a:ext cx="3688830" cy="461665"/>
          </a:xfrm>
          <a:prstGeom prst="rect">
            <a:avLst/>
          </a:prstGeom>
        </p:spPr>
        <p:txBody>
          <a:bodyPr wrap="none">
            <a:spAutoFit/>
          </a:bodyPr>
          <a:lstStyle/>
          <a:p>
            <a:r>
              <a:rPr lang="he-IL" sz="2400" b="1" dirty="0" smtClean="0">
                <a:solidFill>
                  <a:srgbClr val="1B2E3E"/>
                </a:solidFill>
                <a:highlight>
                  <a:srgbClr val="FFFFFF"/>
                </a:highlight>
              </a:rPr>
              <a:t>ובדיקות דנא</a:t>
            </a:r>
            <a:r>
              <a:rPr lang="x-none" sz="2400" b="1" smtClean="0">
                <a:solidFill>
                  <a:srgbClr val="1B2E3E"/>
                </a:solidFill>
                <a:highlight>
                  <a:srgbClr val="FFFFFF"/>
                </a:highlight>
              </a:rPr>
              <a:t>"מוקשי </a:t>
            </a:r>
            <a:r>
              <a:rPr lang="x-none" sz="2400" b="1">
                <a:solidFill>
                  <a:srgbClr val="1B2E3E"/>
                </a:solidFill>
                <a:highlight>
                  <a:srgbClr val="FFFFFF"/>
                </a:highlight>
              </a:rPr>
              <a:t>כלבים" </a:t>
            </a:r>
            <a:endParaRPr lang="he-IL" sz="2400" b="1"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97677" y="1380077"/>
            <a:ext cx="4548646" cy="25882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308744" y="857250"/>
            <a:ext cx="6882755" cy="965585"/>
          </a:xfrm>
          <a:prstGeom prst="rect">
            <a:avLst/>
          </a:prstGeom>
          <a:noFill/>
        </p:spPr>
        <p:txBody>
          <a:bodyPr wrap="square" rtlCol="1">
            <a:spAutoFit/>
          </a:bodyPr>
          <a:lstStyle/>
          <a:p>
            <a:pPr algn="r" rtl="1">
              <a:lnSpc>
                <a:spcPct val="93750"/>
              </a:lnSpc>
              <a:spcBef>
                <a:spcPts val="3200"/>
              </a:spcBef>
            </a:pPr>
            <a:r>
              <a:rPr lang="he-IL" sz="1800" dirty="0">
                <a:solidFill>
                  <a:srgbClr val="1B2E3E"/>
                </a:solidFill>
                <a:highlight>
                  <a:srgbClr val="FFFFFF"/>
                </a:highlight>
              </a:rPr>
              <a:t>מי מאיתנו לא דרך על גללי כלבים</a:t>
            </a:r>
            <a:r>
              <a:rPr lang="he-IL" sz="1800" dirty="0" smtClean="0">
                <a:solidFill>
                  <a:srgbClr val="1B2E3E"/>
                </a:solidFill>
                <a:highlight>
                  <a:srgbClr val="FFFFFF"/>
                </a:highlight>
              </a:rPr>
              <a:t>?? </a:t>
            </a:r>
            <a:r>
              <a:rPr lang="he-IL" sz="1800" dirty="0">
                <a:solidFill>
                  <a:srgbClr val="1B2E3E"/>
                </a:solidFill>
                <a:highlight>
                  <a:srgbClr val="FFFFFF"/>
                </a:highlight>
              </a:rPr>
              <a:t>בקצרין מצאו שיטה להילחם בתופעה</a:t>
            </a:r>
            <a:endParaRPr lang="he-IL" sz="1800" dirty="0"/>
          </a:p>
          <a:p>
            <a:pPr lvl="0" algn="r" rtl="1">
              <a:lnSpc>
                <a:spcPct val="93750"/>
              </a:lnSpc>
              <a:spcBef>
                <a:spcPts val="3200"/>
              </a:spcBef>
            </a:pPr>
            <a:endParaRPr lang="he-IL" dirty="0" smtClean="0">
              <a:solidFill>
                <a:srgbClr val="1B2E3E"/>
              </a:solidFill>
              <a:highlight>
                <a:srgbClr val="FFFFFF"/>
              </a:highlight>
            </a:endParaRPr>
          </a:p>
        </p:txBody>
      </p:sp>
      <p:sp>
        <p:nvSpPr>
          <p:cNvPr id="6" name="TextBox 5"/>
          <p:cNvSpPr txBox="1"/>
          <p:nvPr/>
        </p:nvSpPr>
        <p:spPr>
          <a:xfrm>
            <a:off x="2951553" y="4254103"/>
            <a:ext cx="3238500" cy="307777"/>
          </a:xfrm>
          <a:prstGeom prst="rect">
            <a:avLst/>
          </a:prstGeom>
          <a:noFill/>
        </p:spPr>
        <p:txBody>
          <a:bodyPr wrap="square" rtlCol="1">
            <a:spAutoFit/>
          </a:bodyPr>
          <a:lstStyle/>
          <a:p>
            <a:pPr algn="ctr" rtl="1"/>
            <a:r>
              <a:rPr lang="he-IL" dirty="0" smtClean="0">
                <a:hlinkClick r:id="rId4"/>
              </a:rPr>
              <a:t>קישור לכתבה ולסרטון</a:t>
            </a:r>
            <a:endParaRPr lang="he-I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6EC0F82-7A93-41C7-BEC4-A9B82B3D4666}"/>
              </a:ext>
            </a:extLst>
          </p:cNvPr>
          <p:cNvSpPr>
            <a:spLocks noGrp="1"/>
          </p:cNvSpPr>
          <p:nvPr>
            <p:ph type="title"/>
          </p:nvPr>
        </p:nvSpPr>
        <p:spPr>
          <a:xfrm>
            <a:off x="330750" y="264050"/>
            <a:ext cx="8520600" cy="572700"/>
          </a:xfrm>
        </p:spPr>
        <p:txBody>
          <a:bodyPr/>
          <a:lstStyle/>
          <a:p>
            <a:pPr algn="ctr"/>
            <a:r>
              <a:rPr lang="he-IL" sz="2400" b="1" dirty="0"/>
              <a:t>חוקרים ישראלים הדפיסו לב חי במדפסת תלת </a:t>
            </a:r>
            <a:r>
              <a:rPr lang="he-IL" sz="2400" b="1" dirty="0" err="1"/>
              <a:t>מימד</a:t>
            </a:r>
            <a:r>
              <a:rPr lang="he-IL" sz="2400" b="1" dirty="0"/>
              <a:t/>
            </a:r>
            <a:br>
              <a:rPr lang="he-IL" sz="2400" b="1" dirty="0"/>
            </a:br>
            <a:endParaRPr lang="he-IL" sz="2400" b="1" dirty="0"/>
          </a:p>
        </p:txBody>
      </p:sp>
      <p:sp>
        <p:nvSpPr>
          <p:cNvPr id="3" name="מציין מיקום תוכן 2">
            <a:extLst>
              <a:ext uri="{FF2B5EF4-FFF2-40B4-BE49-F238E27FC236}">
                <a16:creationId xmlns:a16="http://schemas.microsoft.com/office/drawing/2014/main" id="{8954B7FB-98AE-4B1C-ABCA-E38948CBB9B3}"/>
              </a:ext>
            </a:extLst>
          </p:cNvPr>
          <p:cNvSpPr>
            <a:spLocks noGrp="1"/>
          </p:cNvSpPr>
          <p:nvPr>
            <p:ph idx="1"/>
          </p:nvPr>
        </p:nvSpPr>
        <p:spPr>
          <a:xfrm>
            <a:off x="311700" y="790301"/>
            <a:ext cx="8520600" cy="3416400"/>
          </a:xfrm>
        </p:spPr>
        <p:txBody>
          <a:bodyPr/>
          <a:lstStyle/>
          <a:p>
            <a:pPr marL="0" indent="0" algn="ctr" rtl="1">
              <a:buNone/>
            </a:pPr>
            <a:r>
              <a:rPr lang="he-IL" dirty="0"/>
              <a:t>חוקרים ישראלים הדפיסו לב חי במדפסת תלת </a:t>
            </a:r>
            <a:r>
              <a:rPr lang="he-IL" dirty="0" err="1"/>
              <a:t>מימד</a:t>
            </a:r>
            <a:endParaRPr lang="he-IL" dirty="0"/>
          </a:p>
          <a:p>
            <a:pPr algn="ctr" rtl="1"/>
            <a:r>
              <a:rPr lang="he-IL" dirty="0"/>
              <a:t>האם בעתיד הקרוב לא נצטרך עוד השתלות איברים? חוקרים מאוניברסיטת תל אביב הצליחו, בפעם הראשונה בעולם ובתהליך יוצא דופן, להדפיס לב חי מתאים ומחומרים אנושיים. </a:t>
            </a:r>
          </a:p>
        </p:txBody>
      </p:sp>
      <p:pic>
        <p:nvPicPr>
          <p:cNvPr id="3074" name="Picture 2">
            <a:extLst>
              <a:ext uri="{FF2B5EF4-FFF2-40B4-BE49-F238E27FC236}">
                <a16:creationId xmlns:a16="http://schemas.microsoft.com/office/drawing/2014/main" id="{86E2183C-B022-45DC-B1EA-827A212A5E6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3725" y="1733550"/>
            <a:ext cx="2857500" cy="23346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90900" y="4213592"/>
            <a:ext cx="2400300" cy="307777"/>
          </a:xfrm>
          <a:prstGeom prst="rect">
            <a:avLst/>
          </a:prstGeom>
          <a:noFill/>
        </p:spPr>
        <p:txBody>
          <a:bodyPr wrap="square" rtlCol="1">
            <a:spAutoFit/>
          </a:bodyPr>
          <a:lstStyle/>
          <a:p>
            <a:pPr algn="ctr" rtl="1"/>
            <a:r>
              <a:rPr lang="he-IL" dirty="0" smtClean="0">
                <a:hlinkClick r:id="rId3"/>
              </a:rPr>
              <a:t>קישור לכתבה ולסרטון</a:t>
            </a:r>
            <a:endParaRPr lang="he-IL" dirty="0"/>
          </a:p>
        </p:txBody>
      </p:sp>
      <p:sp>
        <p:nvSpPr>
          <p:cNvPr id="6" name="TextBox 5"/>
          <p:cNvSpPr txBox="1"/>
          <p:nvPr/>
        </p:nvSpPr>
        <p:spPr>
          <a:xfrm>
            <a:off x="2571750" y="3929702"/>
            <a:ext cx="1704975" cy="276999"/>
          </a:xfrm>
          <a:prstGeom prst="rect">
            <a:avLst/>
          </a:prstGeom>
          <a:noFill/>
        </p:spPr>
        <p:txBody>
          <a:bodyPr wrap="square" rtlCol="1">
            <a:spAutoFit/>
          </a:bodyPr>
          <a:lstStyle/>
          <a:p>
            <a:pPr algn="r" rtl="1"/>
            <a:r>
              <a:rPr lang="he-IL" sz="600" dirty="0">
                <a:latin typeface="arial" panose="020B0604020202020204" pitchFamily="34" charset="0"/>
              </a:rPr>
              <a:t>צילום: </a:t>
            </a:r>
            <a:r>
              <a:rPr lang="en-US" sz="600" dirty="0" smtClean="0">
                <a:latin typeface="arial" panose="020B0604020202020204" pitchFamily="34" charset="0"/>
              </a:rPr>
              <a:t>(Advanced </a:t>
            </a:r>
            <a:r>
              <a:rPr lang="en-US" sz="600" dirty="0">
                <a:latin typeface="arial" panose="020B0604020202020204" pitchFamily="34" charset="0"/>
              </a:rPr>
              <a:t>Science, 2019)</a:t>
            </a:r>
            <a:endParaRPr lang="he-IL" sz="600" dirty="0"/>
          </a:p>
          <a:p>
            <a:pPr algn="r" rtl="1"/>
            <a:endParaRPr lang="he-IL" sz="600" dirty="0"/>
          </a:p>
        </p:txBody>
      </p:sp>
    </p:spTree>
    <p:extLst>
      <p:ext uri="{BB962C8B-B14F-4D97-AF65-F5344CB8AC3E}">
        <p14:creationId xmlns:p14="http://schemas.microsoft.com/office/powerpoint/2010/main" val="385065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7" name="Google Shape;197;p28"/>
          <p:cNvSpPr txBox="1"/>
          <p:nvPr/>
        </p:nvSpPr>
        <p:spPr>
          <a:xfrm>
            <a:off x="3408065" y="4148700"/>
            <a:ext cx="2428800" cy="235800"/>
          </a:xfrm>
          <a:prstGeom prst="rect">
            <a:avLst/>
          </a:prstGeom>
          <a:noFill/>
          <a:ln>
            <a:noFill/>
          </a:ln>
        </p:spPr>
        <p:txBody>
          <a:bodyPr spcFirstLastPara="1" wrap="square" lIns="91425" tIns="91425" rIns="91425" bIns="91425" anchor="t" anchorCtr="0">
            <a:noAutofit/>
          </a:bodyPr>
          <a:lstStyle/>
          <a:p>
            <a:pPr marL="0" lvl="0" indent="0" algn="ctr" rtl="1">
              <a:spcBef>
                <a:spcPts val="0"/>
              </a:spcBef>
              <a:spcAft>
                <a:spcPts val="0"/>
              </a:spcAft>
              <a:buNone/>
            </a:pPr>
            <a:r>
              <a:rPr lang="x-none" u="sng">
                <a:solidFill>
                  <a:schemeClr val="hlink"/>
                </a:solidFill>
                <a:hlinkClick r:id="rId3"/>
              </a:rPr>
              <a:t>קישור לכתבה ולסרטון</a:t>
            </a:r>
            <a:endParaRPr dirty="0"/>
          </a:p>
        </p:txBody>
      </p:sp>
      <p:sp>
        <p:nvSpPr>
          <p:cNvPr id="198" name="Google Shape;198;p28"/>
          <p:cNvSpPr txBox="1"/>
          <p:nvPr/>
        </p:nvSpPr>
        <p:spPr>
          <a:xfrm>
            <a:off x="863079" y="26557"/>
            <a:ext cx="7387200" cy="961500"/>
          </a:xfrm>
          <a:prstGeom prst="rect">
            <a:avLst/>
          </a:prstGeom>
          <a:noFill/>
          <a:ln>
            <a:noFill/>
          </a:ln>
        </p:spPr>
        <p:txBody>
          <a:bodyPr spcFirstLastPara="1" wrap="square" lIns="91425" tIns="91425" rIns="91425" bIns="91425" anchor="t" anchorCtr="0">
            <a:noAutofit/>
          </a:bodyPr>
          <a:lstStyle/>
          <a:p>
            <a:pPr marL="0" lvl="0" indent="0" algn="ctr" rtl="0">
              <a:lnSpc>
                <a:spcPct val="93750"/>
              </a:lnSpc>
              <a:spcBef>
                <a:spcPts val="0"/>
              </a:spcBef>
              <a:spcAft>
                <a:spcPts val="0"/>
              </a:spcAft>
              <a:buNone/>
            </a:pPr>
            <a:r>
              <a:rPr lang="x-none" sz="2400" dirty="0" smtClean="0">
                <a:solidFill>
                  <a:srgbClr val="1B2E3E"/>
                </a:solidFill>
              </a:rPr>
              <a:t>מתקפת מדוזות על נמל אשדוד</a:t>
            </a:r>
            <a:r>
              <a:rPr lang="x-none" dirty="0" smtClean="0">
                <a:solidFill>
                  <a:srgbClr val="1B2E3E"/>
                </a:solidFill>
              </a:rPr>
              <a:t>‎</a:t>
            </a:r>
            <a:endParaRPr dirty="0">
              <a:solidFill>
                <a:srgbClr val="1B2E3E"/>
              </a:solidFill>
            </a:endParaRPr>
          </a:p>
          <a:p>
            <a:pPr marL="0" lvl="0" indent="0" algn="r" rtl="1">
              <a:lnSpc>
                <a:spcPct val="98780"/>
              </a:lnSpc>
              <a:spcBef>
                <a:spcPts val="0"/>
              </a:spcBef>
              <a:spcAft>
                <a:spcPts val="0"/>
              </a:spcAft>
              <a:buNone/>
            </a:pPr>
            <a:r>
              <a:rPr lang="x-none" dirty="0">
                <a:solidFill>
                  <a:srgbClr val="1B2E3E"/>
                </a:solidFill>
              </a:rPr>
              <a:t>אלפי מדוזות "השתלטו" על נמל אשדוד ותועדו על ידי סקיפר ששט בתוך נחיל הענק. סוג המדוזה הינו "החוטית הנודדת", הלבנה והצורבת במיוחד, והיא צפויה לפקוד את חופי ישראל עד לשבוע השני של אוגוסט</a:t>
            </a:r>
            <a:endParaRPr dirty="0">
              <a:solidFill>
                <a:srgbClr val="1B2E3E"/>
              </a:solidFill>
            </a:endParaRPr>
          </a:p>
        </p:txBody>
      </p:sp>
      <p:sp>
        <p:nvSpPr>
          <p:cNvPr id="201" name="Google Shape;201;p28"/>
          <p:cNvSpPr txBox="1"/>
          <p:nvPr/>
        </p:nvSpPr>
        <p:spPr>
          <a:xfrm>
            <a:off x="863079" y="59038"/>
            <a:ext cx="1759800" cy="1851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he-IL" dirty="0" smtClean="0"/>
              <a:t>(</a:t>
            </a:r>
            <a:r>
              <a:rPr lang="x-none" smtClean="0"/>
              <a:t>התופעה</a:t>
            </a:r>
            <a:r>
              <a:rPr lang="he-IL" dirty="0" smtClean="0"/>
              <a:t>)</a:t>
            </a:r>
            <a:endParaRPr dirty="0"/>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65655" y="963327"/>
            <a:ext cx="2012690" cy="31853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6" name="Google Shape;196;p28"/>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3645355" y="1231311"/>
            <a:ext cx="1853290" cy="264940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72">
            <a:extLst>
              <a:ext uri="{FF2B5EF4-FFF2-40B4-BE49-F238E27FC236}">
                <a16:creationId xmlns:a16="http://schemas.microsoft.com/office/drawing/2014/main" id="{EB181E26-89C4-4A14-92DE-0F4C4B0E948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2" name="כותרת 1">
            <a:extLst>
              <a:ext uri="{FF2B5EF4-FFF2-40B4-BE49-F238E27FC236}">
                <a16:creationId xmlns:a16="http://schemas.microsoft.com/office/drawing/2014/main" id="{BC557CEB-A6DC-4184-84CC-244ADC86372C}"/>
              </a:ext>
            </a:extLst>
          </p:cNvPr>
          <p:cNvSpPr>
            <a:spLocks noGrp="1"/>
          </p:cNvSpPr>
          <p:nvPr>
            <p:ph type="title"/>
          </p:nvPr>
        </p:nvSpPr>
        <p:spPr>
          <a:xfrm>
            <a:off x="628650" y="273844"/>
            <a:ext cx="7886700" cy="994172"/>
          </a:xfrm>
        </p:spPr>
        <p:txBody>
          <a:bodyPr>
            <a:normAutofit/>
          </a:bodyPr>
          <a:lstStyle/>
          <a:p>
            <a:pPr algn="ctr" rtl="1"/>
            <a:r>
              <a:rPr lang="he-IL" sz="2400" dirty="0">
                <a:solidFill>
                  <a:schemeClr val="tx1"/>
                </a:solidFill>
              </a:rPr>
              <a:t>מהים לשולחן הניתוחים: הסטארטאפ כחול לבן שמשתמש באלמוגים מיוחדים ויוצר את מה שהמדע עדיין לא הצליח - סחוס</a:t>
            </a:r>
            <a:r>
              <a:rPr lang="he-IL" sz="2400" dirty="0">
                <a:solidFill>
                  <a:schemeClr val="bg1"/>
                </a:solidFill>
              </a:rPr>
              <a:t> </a:t>
            </a:r>
          </a:p>
        </p:txBody>
      </p:sp>
      <p:sp>
        <p:nvSpPr>
          <p:cNvPr id="3" name="מציין מיקום תוכן 2">
            <a:extLst>
              <a:ext uri="{FF2B5EF4-FFF2-40B4-BE49-F238E27FC236}">
                <a16:creationId xmlns:a16="http://schemas.microsoft.com/office/drawing/2014/main" id="{D4C0F337-7B2D-44FE-BA5F-6317B20075CD}"/>
              </a:ext>
            </a:extLst>
          </p:cNvPr>
          <p:cNvSpPr>
            <a:spLocks noGrp="1"/>
          </p:cNvSpPr>
          <p:nvPr>
            <p:ph idx="1"/>
          </p:nvPr>
        </p:nvSpPr>
        <p:spPr>
          <a:xfrm>
            <a:off x="895350" y="930530"/>
            <a:ext cx="7448550" cy="983996"/>
          </a:xfrm>
        </p:spPr>
        <p:txBody>
          <a:bodyPr anchor="t">
            <a:normAutofit/>
          </a:bodyPr>
          <a:lstStyle/>
          <a:p>
            <a:endParaRPr lang="he-IL" sz="1500" dirty="0"/>
          </a:p>
          <a:p>
            <a:pPr algn="r" rtl="1"/>
            <a:r>
              <a:rPr lang="he-IL" sz="1500" dirty="0"/>
              <a:t>יותר מ־400 מטופלים באירופה ובארצות־הברית כבר טופלו בעזרת השתל החדשני. </a:t>
            </a:r>
            <a:endParaRPr lang="he-IL" sz="1500" dirty="0" smtClean="0"/>
          </a:p>
          <a:p>
            <a:pPr algn="r" rtl="1"/>
            <a:r>
              <a:rPr lang="he-IL" sz="1500" dirty="0" smtClean="0"/>
              <a:t>לאחרונה </a:t>
            </a:r>
            <a:r>
              <a:rPr lang="he-IL" sz="1500" dirty="0"/>
              <a:t>החלו לבצע את הפרוצדורה גם בארץ במסגרת ניסוי קליני מבוקר בארבעה בתי חולים</a:t>
            </a:r>
          </a:p>
          <a:p>
            <a:endParaRPr lang="he-IL" sz="1500" dirty="0"/>
          </a:p>
        </p:txBody>
      </p:sp>
      <p:sp>
        <p:nvSpPr>
          <p:cNvPr id="4" name="TextBox 3"/>
          <p:cNvSpPr txBox="1"/>
          <p:nvPr/>
        </p:nvSpPr>
        <p:spPr>
          <a:xfrm>
            <a:off x="1476374" y="4269352"/>
            <a:ext cx="1685925" cy="307777"/>
          </a:xfrm>
          <a:prstGeom prst="rect">
            <a:avLst/>
          </a:prstGeom>
          <a:noFill/>
        </p:spPr>
        <p:txBody>
          <a:bodyPr wrap="square" rtlCol="1">
            <a:spAutoFit/>
          </a:bodyPr>
          <a:lstStyle/>
          <a:p>
            <a:pPr algn="ctr" rtl="1"/>
            <a:r>
              <a:rPr lang="he-IL" dirty="0" smtClean="0">
                <a:hlinkClick r:id="rId2"/>
              </a:rPr>
              <a:t>קישור לכתבה</a:t>
            </a:r>
            <a:endParaRPr lang="he-IL" dirty="0"/>
          </a:p>
        </p:txBody>
      </p:sp>
      <p:sp>
        <p:nvSpPr>
          <p:cNvPr id="5" name="TextBox 4"/>
          <p:cNvSpPr txBox="1"/>
          <p:nvPr/>
        </p:nvSpPr>
        <p:spPr>
          <a:xfrm>
            <a:off x="6144853" y="4269353"/>
            <a:ext cx="1238250" cy="307777"/>
          </a:xfrm>
          <a:prstGeom prst="rect">
            <a:avLst/>
          </a:prstGeom>
          <a:noFill/>
        </p:spPr>
        <p:txBody>
          <a:bodyPr wrap="square" rtlCol="1">
            <a:spAutoFit/>
          </a:bodyPr>
          <a:lstStyle/>
          <a:p>
            <a:r>
              <a:rPr lang="he-IL" dirty="0" smtClean="0">
                <a:hlinkClick r:id="rId3"/>
              </a:rPr>
              <a:t>קישור לסרטון</a:t>
            </a:r>
            <a:endParaRPr lang="he-IL" dirty="0"/>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25995" y="2101245"/>
            <a:ext cx="3875963" cy="21681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23873" y="2101247"/>
            <a:ext cx="3590925" cy="21681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4480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1"/>
          <p:cNvSpPr txBox="1">
            <a:spLocks noGrp="1"/>
          </p:cNvSpPr>
          <p:nvPr>
            <p:ph type="ctrTitle"/>
          </p:nvPr>
        </p:nvSpPr>
        <p:spPr>
          <a:xfrm>
            <a:off x="378375" y="171450"/>
            <a:ext cx="8520600" cy="94320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r>
              <a:rPr lang="x-none" sz="2400" b="1">
                <a:solidFill>
                  <a:srgbClr val="102435"/>
                </a:solidFill>
                <a:highlight>
                  <a:srgbClr val="FFFFFF"/>
                </a:highlight>
              </a:rPr>
              <a:t>ארנבים אוהבים שמלטפים אותם </a:t>
            </a:r>
            <a:r>
              <a:rPr lang="x-none" sz="2400" b="1" smtClean="0">
                <a:solidFill>
                  <a:srgbClr val="102435"/>
                </a:solidFill>
                <a:highlight>
                  <a:srgbClr val="FFFFFF"/>
                </a:highlight>
              </a:rPr>
              <a:t>באף</a:t>
            </a:r>
            <a:r>
              <a:rPr lang="he-IL" sz="2400" b="1" dirty="0" smtClean="0">
                <a:solidFill>
                  <a:srgbClr val="102435"/>
                </a:solidFill>
                <a:highlight>
                  <a:srgbClr val="FFFFFF"/>
                </a:highlight>
              </a:rPr>
              <a:t/>
            </a:r>
            <a:br>
              <a:rPr lang="he-IL" sz="2400" b="1" dirty="0" smtClean="0">
                <a:solidFill>
                  <a:srgbClr val="102435"/>
                </a:solidFill>
                <a:highlight>
                  <a:srgbClr val="FFFFFF"/>
                </a:highlight>
              </a:rPr>
            </a:br>
            <a:r>
              <a:rPr lang="x-none" sz="2400" b="1" smtClean="0">
                <a:solidFill>
                  <a:srgbClr val="102435"/>
                </a:solidFill>
                <a:highlight>
                  <a:srgbClr val="FFFFFF"/>
                </a:highlight>
              </a:rPr>
              <a:t>אופס</a:t>
            </a:r>
            <a:r>
              <a:rPr lang="x-none" sz="2400" b="1">
                <a:solidFill>
                  <a:srgbClr val="102435"/>
                </a:solidFill>
                <a:highlight>
                  <a:srgbClr val="FFFFFF"/>
                </a:highlight>
              </a:rPr>
              <a:t>! ואולי זה לא ארנב?</a:t>
            </a:r>
            <a:endParaRPr sz="2400" b="1" dirty="0"/>
          </a:p>
        </p:txBody>
      </p:sp>
      <p:pic>
        <p:nvPicPr>
          <p:cNvPr id="296" name="Google Shape;296;p4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981201" y="1276349"/>
            <a:ext cx="5064918" cy="2295525"/>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3810000" y="3686175"/>
            <a:ext cx="1524000" cy="307777"/>
          </a:xfrm>
          <a:prstGeom prst="rect">
            <a:avLst/>
          </a:prstGeom>
          <a:noFill/>
        </p:spPr>
        <p:txBody>
          <a:bodyPr wrap="square" rtlCol="1">
            <a:spAutoFit/>
          </a:bodyPr>
          <a:lstStyle/>
          <a:p>
            <a:pPr algn="ctr" rtl="1"/>
            <a:r>
              <a:rPr lang="he-IL" dirty="0" smtClean="0">
                <a:hlinkClick r:id="rId4"/>
              </a:rPr>
              <a:t>קישור לכתבה</a:t>
            </a:r>
            <a:endParaRPr lang="he-IL"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44724" y="1653534"/>
            <a:ext cx="3557351" cy="2005151"/>
          </a:xfrm>
          <a:prstGeom prst="rect">
            <a:avLst/>
          </a:prstGeom>
          <a:ln>
            <a:noFill/>
          </a:ln>
          <a:effectLst>
            <a:outerShdw blurRad="292100" dist="139700" dir="2700000" algn="tl" rotWithShape="0">
              <a:srgbClr val="333333">
                <a:alpha val="65000"/>
              </a:srgbClr>
            </a:outerShdw>
          </a:effectLst>
        </p:spPr>
      </p:pic>
      <p:sp>
        <p:nvSpPr>
          <p:cNvPr id="220" name="Google Shape;220;p31"/>
          <p:cNvSpPr txBox="1"/>
          <p:nvPr/>
        </p:nvSpPr>
        <p:spPr>
          <a:xfrm>
            <a:off x="2051400" y="4161425"/>
            <a:ext cx="4572000" cy="5544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x-none" sz="800" u="sng">
                <a:solidFill>
                  <a:schemeClr val="hlink"/>
                </a:solidFill>
                <a:hlinkClick r:id="rId4"/>
              </a:rPr>
              <a:t>מקור </a:t>
            </a:r>
            <a:r>
              <a:rPr lang="x-none" sz="800"/>
              <a:t>הידיעה:</a:t>
            </a:r>
            <a:endParaRPr sz="800" dirty="0"/>
          </a:p>
          <a:p>
            <a:pPr marL="0" lvl="0" indent="0" algn="r" rtl="1">
              <a:spcBef>
                <a:spcPts val="0"/>
              </a:spcBef>
              <a:spcAft>
                <a:spcPts val="0"/>
              </a:spcAft>
              <a:buNone/>
            </a:pPr>
            <a:r>
              <a:rPr lang="x-none" sz="800" u="sng">
                <a:solidFill>
                  <a:srgbClr val="0084B4"/>
                </a:solidFill>
                <a:highlight>
                  <a:srgbClr val="FFFFFF"/>
                </a:highlight>
                <a:hlinkClick r:id="rId5"/>
              </a:rPr>
              <a:t>#Father</a:t>
            </a:r>
            <a:r>
              <a:rPr lang="x-none" sz="800">
                <a:solidFill>
                  <a:srgbClr val="14171A"/>
                </a:solidFill>
                <a:highlight>
                  <a:srgbClr val="FFFFFF"/>
                </a:highlight>
              </a:rPr>
              <a:t>, 60, Found to Be Living With Just 'Half His</a:t>
            </a:r>
            <a:r>
              <a:rPr lang="x-none" sz="800">
                <a:solidFill>
                  <a:srgbClr val="14171A"/>
                </a:solidFill>
                <a:highlight>
                  <a:srgbClr val="FFFFFF"/>
                </a:highlight>
                <a:uFill>
                  <a:noFill/>
                </a:uFill>
                <a:hlinkClick r:id="rId6"/>
              </a:rPr>
              <a:t> </a:t>
            </a:r>
            <a:r>
              <a:rPr lang="x-none" sz="800" u="sng">
                <a:solidFill>
                  <a:srgbClr val="0084B4"/>
                </a:solidFill>
                <a:highlight>
                  <a:srgbClr val="FFFFFF"/>
                </a:highlight>
                <a:hlinkClick r:id="rId6"/>
              </a:rPr>
              <a:t>#Brain</a:t>
            </a:r>
            <a:r>
              <a:rPr lang="x-none" sz="800">
                <a:solidFill>
                  <a:srgbClr val="14171A"/>
                </a:solidFill>
                <a:highlight>
                  <a:srgbClr val="FFFFFF"/>
                </a:highlight>
              </a:rPr>
              <a:t>'</a:t>
            </a:r>
            <a:r>
              <a:rPr lang="x-none" sz="800">
                <a:solidFill>
                  <a:srgbClr val="14171A"/>
                </a:solidFill>
                <a:highlight>
                  <a:srgbClr val="FFFFFF"/>
                </a:highlight>
                <a:uFill>
                  <a:noFill/>
                </a:uFill>
                <a:hlinkClick r:id="rId7"/>
              </a:rPr>
              <a:t> </a:t>
            </a:r>
            <a:r>
              <a:rPr lang="x-none" sz="800" u="sng">
                <a:solidFill>
                  <a:srgbClr val="0084B4"/>
                </a:solidFill>
                <a:highlight>
                  <a:srgbClr val="FFFFFF"/>
                </a:highlight>
                <a:hlinkClick r:id="rId7"/>
              </a:rPr>
              <a:t>http://bit.ly/2LQlcZ2 </a:t>
            </a:r>
            <a:r>
              <a:rPr lang="x-none" sz="800">
                <a:solidFill>
                  <a:srgbClr val="14171A"/>
                </a:solidFill>
                <a:highlight>
                  <a:srgbClr val="FFFFFF"/>
                </a:highlight>
              </a:rPr>
              <a:t> </a:t>
            </a:r>
            <a:endParaRPr sz="800" dirty="0">
              <a:solidFill>
                <a:srgbClr val="14171A"/>
              </a:solidFill>
              <a:highlight>
                <a:srgbClr val="FFFFFF"/>
              </a:highlight>
            </a:endParaRPr>
          </a:p>
          <a:p>
            <a:pPr marL="0" lvl="0" indent="0" algn="r" rtl="1">
              <a:spcBef>
                <a:spcPts val="0"/>
              </a:spcBef>
              <a:spcAft>
                <a:spcPts val="0"/>
              </a:spcAft>
              <a:buNone/>
            </a:pPr>
            <a:r>
              <a:rPr lang="x-none" sz="800" u="sng">
                <a:solidFill>
                  <a:srgbClr val="0084B4"/>
                </a:solidFill>
                <a:highlight>
                  <a:srgbClr val="FFFFFF"/>
                </a:highlight>
                <a:hlinkClick r:id="rId8"/>
              </a:rPr>
              <a:t>#Health</a:t>
            </a:r>
            <a:endParaRPr sz="800" dirty="0"/>
          </a:p>
        </p:txBody>
      </p:sp>
      <p:sp>
        <p:nvSpPr>
          <p:cNvPr id="221" name="Google Shape;221;p31"/>
          <p:cNvSpPr txBox="1">
            <a:spLocks noGrp="1"/>
          </p:cNvSpPr>
          <p:nvPr>
            <p:ph type="title"/>
          </p:nvPr>
        </p:nvSpPr>
        <p:spPr>
          <a:xfrm>
            <a:off x="311700" y="245000"/>
            <a:ext cx="85206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x-none" sz="2400" b="1"/>
              <a:t>סריקת מוח של אדם </a:t>
            </a:r>
            <a:r>
              <a:rPr lang="x-none" sz="2400" b="1" smtClean="0"/>
              <a:t>בן</a:t>
            </a:r>
            <a:r>
              <a:rPr lang="he-IL" sz="2400" b="1" dirty="0" smtClean="0"/>
              <a:t> 60 ג</a:t>
            </a:r>
            <a:r>
              <a:rPr lang="x-none" sz="2400" b="1" smtClean="0"/>
              <a:t>ילתה </a:t>
            </a:r>
            <a:r>
              <a:rPr lang="x-none" sz="2400" b="1"/>
              <a:t>שחי רק עם … חצי!?</a:t>
            </a:r>
            <a:endParaRPr sz="2400" b="1" dirty="0"/>
          </a:p>
        </p:txBody>
      </p:sp>
      <p:sp>
        <p:nvSpPr>
          <p:cNvPr id="222" name="Google Shape;222;p31"/>
          <p:cNvSpPr txBox="1"/>
          <p:nvPr/>
        </p:nvSpPr>
        <p:spPr>
          <a:xfrm>
            <a:off x="1200149" y="749036"/>
            <a:ext cx="7469849" cy="928500"/>
          </a:xfrm>
          <a:prstGeom prst="rect">
            <a:avLst/>
          </a:prstGeom>
          <a:noFill/>
          <a:ln>
            <a:noFill/>
          </a:ln>
        </p:spPr>
        <p:txBody>
          <a:bodyPr spcFirstLastPara="1" wrap="square" lIns="91425" tIns="91425" rIns="91425" bIns="91425" anchor="t" anchorCtr="0">
            <a:noAutofit/>
          </a:bodyPr>
          <a:lstStyle/>
          <a:p>
            <a:pPr algn="r" rtl="1">
              <a:lnSpc>
                <a:spcPct val="115000"/>
              </a:lnSpc>
              <a:spcBef>
                <a:spcPts val="600"/>
              </a:spcBef>
            </a:pPr>
            <a:r>
              <a:rPr lang="x-none" sz="1500" smtClean="0">
                <a:solidFill>
                  <a:schemeClr val="dk1"/>
                </a:solidFill>
              </a:rPr>
              <a:t>אירוע </a:t>
            </a:r>
            <a:r>
              <a:rPr lang="x-none" sz="1500">
                <a:solidFill>
                  <a:schemeClr val="dk1"/>
                </a:solidFill>
              </a:rPr>
              <a:t>מוחי הוביל פנסיונר לבית חולים בדרום מוסקבה, </a:t>
            </a:r>
            <a:r>
              <a:rPr lang="x-none" sz="1500" smtClean="0">
                <a:solidFill>
                  <a:schemeClr val="dk1"/>
                </a:solidFill>
              </a:rPr>
              <a:t>הר</a:t>
            </a:r>
            <a:r>
              <a:rPr lang="he-IL" sz="1500" dirty="0" smtClean="0">
                <a:solidFill>
                  <a:schemeClr val="dk1"/>
                </a:solidFill>
              </a:rPr>
              <a:t>ן</a:t>
            </a:r>
            <a:r>
              <a:rPr lang="x-none" sz="1500" smtClean="0">
                <a:solidFill>
                  <a:schemeClr val="dk1"/>
                </a:solidFill>
              </a:rPr>
              <a:t>פאים </a:t>
            </a:r>
            <a:r>
              <a:rPr lang="x-none" sz="1500">
                <a:solidFill>
                  <a:schemeClr val="dk1"/>
                </a:solidFill>
              </a:rPr>
              <a:t>ערכו סריקת </a:t>
            </a:r>
            <a:r>
              <a:rPr lang="x-none" sz="1500" smtClean="0">
                <a:solidFill>
                  <a:schemeClr val="dk1"/>
                </a:solidFill>
              </a:rPr>
              <a:t>מוח ונדהמו</a:t>
            </a:r>
            <a:r>
              <a:rPr lang="he-IL" sz="1500" dirty="0" smtClean="0">
                <a:solidFill>
                  <a:schemeClr val="dk1"/>
                </a:solidFill>
              </a:rPr>
              <a:t>.</a:t>
            </a:r>
          </a:p>
          <a:p>
            <a:pPr algn="r" rtl="1">
              <a:lnSpc>
                <a:spcPct val="115000"/>
              </a:lnSpc>
              <a:spcBef>
                <a:spcPts val="600"/>
              </a:spcBef>
            </a:pPr>
            <a:r>
              <a:rPr lang="x-none" sz="1500" smtClean="0">
                <a:solidFill>
                  <a:schemeClr val="dk1"/>
                </a:solidFill>
              </a:rPr>
              <a:t>  </a:t>
            </a:r>
            <a:r>
              <a:rPr lang="x-none" sz="1500">
                <a:solidFill>
                  <a:schemeClr val="dk1"/>
                </a:solidFill>
              </a:rPr>
              <a:t>החולה הצליח לחיות ללא …  כל כך הרבה </a:t>
            </a:r>
            <a:r>
              <a:rPr lang="x-none" sz="1500" smtClean="0">
                <a:solidFill>
                  <a:schemeClr val="dk1"/>
                </a:solidFill>
              </a:rPr>
              <a:t>שנים</a:t>
            </a:r>
            <a:r>
              <a:rPr lang="he-IL" sz="1500" dirty="0" smtClean="0">
                <a:solidFill>
                  <a:schemeClr val="dk1"/>
                </a:solidFill>
              </a:rPr>
              <a:t>?</a:t>
            </a:r>
            <a:r>
              <a:rPr lang="x-none" sz="1500" smtClean="0">
                <a:solidFill>
                  <a:schemeClr val="dk1"/>
                </a:solidFill>
              </a:rPr>
              <a:t> </a:t>
            </a:r>
            <a:r>
              <a:rPr lang="he-IL" sz="800" dirty="0" smtClean="0">
                <a:solidFill>
                  <a:schemeClr val="dk1"/>
                </a:solidFill>
              </a:rPr>
              <a:t>(גלעד פילוסוף)</a:t>
            </a:r>
            <a:endParaRPr lang="he-IL" sz="800" dirty="0">
              <a:solidFill>
                <a:schemeClr val="dk1"/>
              </a:solidFill>
            </a:endParaRPr>
          </a:p>
          <a:p>
            <a:pPr marL="0" lvl="0" indent="0" algn="r" rtl="1">
              <a:lnSpc>
                <a:spcPct val="115000"/>
              </a:lnSpc>
              <a:spcBef>
                <a:spcPts val="600"/>
              </a:spcBef>
              <a:spcAft>
                <a:spcPts val="0"/>
              </a:spcAft>
              <a:buNone/>
            </a:pPr>
            <a:endParaRPr sz="1500" dirty="0">
              <a:solidFill>
                <a:schemeClr val="dk1"/>
              </a:solidFill>
            </a:endParaRPr>
          </a:p>
        </p:txBody>
      </p:sp>
      <p:pic>
        <p:nvPicPr>
          <p:cNvPr id="223" name="Google Shape;223;p31" title="5 עובדות על המוח האנושי">
            <a:hlinkClick r:id="rId9"/>
          </p:cNvPr>
          <p:cNvPicPr preferRelativeResize="0"/>
          <p:nvPr/>
        </p:nvPicPr>
        <p:blipFill>
          <a:blip r:embed="rId10" cstate="email">
            <a:alphaModFix/>
            <a:extLst>
              <a:ext uri="{28A0092B-C50C-407E-A947-70E740481C1C}">
                <a14:useLocalDpi xmlns:a14="http://schemas.microsoft.com/office/drawing/2010/main"/>
              </a:ext>
            </a:extLst>
          </a:blip>
          <a:stretch>
            <a:fillRect/>
          </a:stretch>
        </p:blipFill>
        <p:spPr>
          <a:xfrm>
            <a:off x="822675" y="1501135"/>
            <a:ext cx="3025925" cy="2005151"/>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6162675" y="3735625"/>
            <a:ext cx="561975" cy="538609"/>
          </a:xfrm>
          <a:prstGeom prst="rect">
            <a:avLst/>
          </a:prstGeom>
          <a:noFill/>
        </p:spPr>
        <p:txBody>
          <a:bodyPr wrap="square" rtlCol="1">
            <a:spAutoFit/>
          </a:bodyPr>
          <a:lstStyle/>
          <a:p>
            <a:pPr lvl="0"/>
            <a:r>
              <a:rPr lang="he-IL" u="sng" dirty="0">
                <a:solidFill>
                  <a:schemeClr val="hlink"/>
                </a:solidFill>
                <a:hlinkClick r:id="rId11"/>
              </a:rPr>
              <a:t>וואלה</a:t>
            </a:r>
            <a:endParaRPr lang="he-IL" dirty="0">
              <a:solidFill>
                <a:schemeClr val="dk1"/>
              </a:solidFill>
            </a:endParaRPr>
          </a:p>
          <a:p>
            <a:endParaRPr lang="he-IL" dirty="0"/>
          </a:p>
        </p:txBody>
      </p:sp>
      <p:sp>
        <p:nvSpPr>
          <p:cNvPr id="3" name="TextBox 2"/>
          <p:cNvSpPr txBox="1"/>
          <p:nvPr/>
        </p:nvSpPr>
        <p:spPr>
          <a:xfrm>
            <a:off x="1400175" y="3735625"/>
            <a:ext cx="2238375" cy="307777"/>
          </a:xfrm>
          <a:prstGeom prst="rect">
            <a:avLst/>
          </a:prstGeom>
          <a:noFill/>
        </p:spPr>
        <p:txBody>
          <a:bodyPr wrap="square" rtlCol="1">
            <a:spAutoFit/>
          </a:bodyPr>
          <a:lstStyle/>
          <a:p>
            <a:pPr algn="r" rtl="1"/>
            <a:r>
              <a:rPr lang="he-IL" dirty="0" smtClean="0">
                <a:hlinkClick r:id="rId12"/>
              </a:rPr>
              <a:t>5 עובדות על המוח האנושי</a:t>
            </a:r>
            <a:endParaRPr lang="he-IL"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3"/>
          <p:cNvSpPr txBox="1">
            <a:spLocks noGrp="1"/>
          </p:cNvSpPr>
          <p:nvPr>
            <p:ph type="title"/>
          </p:nvPr>
        </p:nvSpPr>
        <p:spPr>
          <a:xfrm>
            <a:off x="311700" y="217275"/>
            <a:ext cx="8520600" cy="841800"/>
          </a:xfrm>
          <a:prstGeom prst="rect">
            <a:avLst/>
          </a:prstGeom>
        </p:spPr>
        <p:txBody>
          <a:bodyPr spcFirstLastPara="1" wrap="square" lIns="91425" tIns="91425" rIns="91425" bIns="91425" anchor="ctr" anchorCtr="0">
            <a:noAutofit/>
          </a:bodyPr>
          <a:lstStyle/>
          <a:p>
            <a:pPr marL="0" lvl="0" indent="0" algn="ctr" rtl="1">
              <a:spcBef>
                <a:spcPts val="0"/>
              </a:spcBef>
              <a:spcAft>
                <a:spcPts val="0"/>
              </a:spcAft>
              <a:buNone/>
            </a:pPr>
            <a:r>
              <a:rPr lang="x-none" sz="2400" b="1"/>
              <a:t>הומיאוסטזיס וויסות חום בלי גבול?</a:t>
            </a:r>
            <a:endParaRPr sz="2400" b="1" dirty="0"/>
          </a:p>
        </p:txBody>
      </p:sp>
      <p:pic>
        <p:nvPicPr>
          <p:cNvPr id="308" name="Google Shape;308;p43">
            <a:hlinkClick r:id="rId3"/>
          </p:cNvPr>
          <p:cNvPicPr preferRelativeResize="0"/>
          <p:nvPr/>
        </p:nvPicPr>
        <p:blipFill>
          <a:blip r:embed="rId4">
            <a:alphaModFix/>
          </a:blip>
          <a:stretch>
            <a:fillRect/>
          </a:stretch>
        </p:blipFill>
        <p:spPr>
          <a:xfrm>
            <a:off x="1412081" y="933446"/>
            <a:ext cx="6319838" cy="2898577"/>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1181100" y="4026988"/>
            <a:ext cx="3390900" cy="307777"/>
          </a:xfrm>
          <a:prstGeom prst="rect">
            <a:avLst/>
          </a:prstGeom>
          <a:noFill/>
        </p:spPr>
        <p:txBody>
          <a:bodyPr wrap="square" rtlCol="1">
            <a:spAutoFit/>
          </a:bodyPr>
          <a:lstStyle/>
          <a:p>
            <a:pPr algn="r" rtl="1"/>
            <a:r>
              <a:rPr lang="he-IL" dirty="0">
                <a:hlinkClick r:id="rId5"/>
              </a:rPr>
              <a:t>מה קורה לגוף כשחם מאוד </a:t>
            </a:r>
            <a:r>
              <a:rPr lang="he-IL" dirty="0" smtClean="0">
                <a:hlinkClick r:id="rId5"/>
              </a:rPr>
              <a:t>בחוץ?כתבה </a:t>
            </a:r>
            <a:endParaRPr lang="he-IL" dirty="0"/>
          </a:p>
        </p:txBody>
      </p:sp>
      <p:sp>
        <p:nvSpPr>
          <p:cNvPr id="4" name="TextBox 3"/>
          <p:cNvSpPr txBox="1"/>
          <p:nvPr/>
        </p:nvSpPr>
        <p:spPr>
          <a:xfrm>
            <a:off x="4905375" y="4026988"/>
            <a:ext cx="2524125" cy="307777"/>
          </a:xfrm>
          <a:prstGeom prst="rect">
            <a:avLst/>
          </a:prstGeom>
          <a:noFill/>
        </p:spPr>
        <p:txBody>
          <a:bodyPr wrap="square" rtlCol="1">
            <a:spAutoFit/>
          </a:bodyPr>
          <a:lstStyle/>
          <a:p>
            <a:pPr algn="ctr" rtl="1"/>
            <a:r>
              <a:rPr lang="he-IL" dirty="0" smtClean="0">
                <a:hlinkClick r:id="rId6"/>
              </a:rPr>
              <a:t>קישור לכתבת מעריב</a:t>
            </a:r>
            <a:endParaRPr lang="he-IL" dirty="0"/>
          </a:p>
        </p:txBody>
      </p:sp>
    </p:spTree>
    <p:extLst>
      <p:ext uri="{BB962C8B-B14F-4D97-AF65-F5344CB8AC3E}">
        <p14:creationId xmlns:p14="http://schemas.microsoft.com/office/powerpoint/2010/main" val="21201247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4" name="Google Shape;314;p44"/>
          <p:cNvSpPr txBox="1"/>
          <p:nvPr/>
        </p:nvSpPr>
        <p:spPr>
          <a:xfrm>
            <a:off x="793800" y="773137"/>
            <a:ext cx="7397700" cy="1350938"/>
          </a:xfrm>
          <a:prstGeom prst="rect">
            <a:avLst/>
          </a:prstGeom>
          <a:noFill/>
          <a:ln>
            <a:noFill/>
          </a:ln>
        </p:spPr>
        <p:txBody>
          <a:bodyPr spcFirstLastPara="1" wrap="square" lIns="91425" tIns="91425" rIns="91425" bIns="91425" anchor="ctr" anchorCtr="0">
            <a:noAutofit/>
          </a:bodyPr>
          <a:lstStyle/>
          <a:p>
            <a:pPr marL="0" lvl="0" indent="0" algn="r" rtl="1">
              <a:lnSpc>
                <a:spcPct val="122727"/>
              </a:lnSpc>
              <a:spcBef>
                <a:spcPts val="1200"/>
              </a:spcBef>
              <a:spcAft>
                <a:spcPts val="0"/>
              </a:spcAft>
              <a:buNone/>
            </a:pPr>
            <a:r>
              <a:rPr lang="x-none" sz="1200" b="1" smtClean="0">
                <a:solidFill>
                  <a:srgbClr val="666666"/>
                </a:solidFill>
              </a:rPr>
              <a:t>אמיתי </a:t>
            </a:r>
            <a:r>
              <a:rPr lang="x-none" sz="1200" b="1">
                <a:solidFill>
                  <a:srgbClr val="666666"/>
                </a:solidFill>
              </a:rPr>
              <a:t>ז"ל, אם לשלושה בת 43, אושפזה במצב קשה בתחילת אפריל לאחר שנחשפה לנגיף בטיסה מניו יורק. היא נכנסה לתרדמת - ועם הזמן חלה החמרה במצבה. משפחתה: "רותם הייתה אישה נפלאה ואימא מסורה"</a:t>
            </a:r>
            <a:endParaRPr sz="1200" b="1" dirty="0">
              <a:solidFill>
                <a:srgbClr val="666666"/>
              </a:solidFill>
            </a:endParaRPr>
          </a:p>
          <a:p>
            <a:pPr marL="0" lvl="0" indent="0" algn="r" rtl="1">
              <a:lnSpc>
                <a:spcPct val="109090"/>
              </a:lnSpc>
              <a:spcBef>
                <a:spcPts val="1200"/>
              </a:spcBef>
              <a:spcAft>
                <a:spcPts val="0"/>
              </a:spcAft>
              <a:buNone/>
            </a:pPr>
            <a:endParaRPr sz="1050" dirty="0"/>
          </a:p>
          <a:p>
            <a:pPr marL="0" lvl="0" indent="0" algn="r" rtl="1">
              <a:lnSpc>
                <a:spcPct val="130909"/>
              </a:lnSpc>
              <a:spcBef>
                <a:spcPts val="1200"/>
              </a:spcBef>
              <a:spcAft>
                <a:spcPts val="0"/>
              </a:spcAft>
              <a:buNone/>
            </a:pPr>
            <a:r>
              <a:rPr lang="x-none" sz="600" b="1" smtClean="0">
                <a:solidFill>
                  <a:srgbClr val="FFFFFF"/>
                </a:solidFill>
              </a:rPr>
              <a:t>.</a:t>
            </a:r>
            <a:endParaRPr sz="600" b="1" dirty="0">
              <a:solidFill>
                <a:srgbClr val="FFFFFF"/>
              </a:solidFill>
            </a:endParaRPr>
          </a:p>
        </p:txBody>
      </p:sp>
      <p:pic>
        <p:nvPicPr>
          <p:cNvPr id="315" name="Google Shape;315;p4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127257" y="1819275"/>
            <a:ext cx="3179125" cy="1784650"/>
          </a:xfrm>
          <a:prstGeom prst="rect">
            <a:avLst/>
          </a:prstGeom>
          <a:ln>
            <a:noFill/>
          </a:ln>
          <a:effectLst>
            <a:outerShdw blurRad="292100" dist="139700" dir="2700000" algn="tl" rotWithShape="0">
              <a:srgbClr val="333333">
                <a:alpha val="65000"/>
              </a:srgbClr>
            </a:outerShdw>
          </a:effectLst>
        </p:spPr>
      </p:pic>
      <p:pic>
        <p:nvPicPr>
          <p:cNvPr id="316" name="Google Shape;316;p44">
            <a:hlinkClick r:id="rId4"/>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660450" y="1819275"/>
            <a:ext cx="3367450" cy="1784650"/>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1362075" y="128610"/>
            <a:ext cx="6419850" cy="1046440"/>
          </a:xfrm>
          <a:prstGeom prst="rect">
            <a:avLst/>
          </a:prstGeom>
          <a:noFill/>
        </p:spPr>
        <p:txBody>
          <a:bodyPr wrap="square" rtlCol="1">
            <a:spAutoFit/>
          </a:bodyPr>
          <a:lstStyle/>
          <a:p>
            <a:pPr lvl="0" algn="ctr" rtl="1"/>
            <a:r>
              <a:rPr lang="he-IL" sz="2400" b="1" dirty="0"/>
              <a:t>מתה רותם אמיתי, דיילת אל על בת 43 שנדבקה בחצבת</a:t>
            </a:r>
          </a:p>
          <a:p>
            <a:pPr algn="r" rtl="1"/>
            <a:endParaRPr lang="he-IL" dirty="0"/>
          </a:p>
        </p:txBody>
      </p:sp>
      <p:sp>
        <p:nvSpPr>
          <p:cNvPr id="4" name="TextBox 3"/>
          <p:cNvSpPr txBox="1"/>
          <p:nvPr/>
        </p:nvSpPr>
        <p:spPr>
          <a:xfrm>
            <a:off x="1952625" y="3831161"/>
            <a:ext cx="1543050" cy="307777"/>
          </a:xfrm>
          <a:prstGeom prst="rect">
            <a:avLst/>
          </a:prstGeom>
          <a:noFill/>
        </p:spPr>
        <p:txBody>
          <a:bodyPr wrap="square" rtlCol="1">
            <a:spAutoFit/>
          </a:bodyPr>
          <a:lstStyle/>
          <a:p>
            <a:pPr algn="r" rtl="1"/>
            <a:r>
              <a:rPr lang="he-IL" dirty="0" smtClean="0">
                <a:hlinkClick r:id="rId4"/>
              </a:rPr>
              <a:t>קישור לסרטון</a:t>
            </a:r>
            <a:endParaRPr lang="he-IL" dirty="0"/>
          </a:p>
        </p:txBody>
      </p:sp>
      <p:sp>
        <p:nvSpPr>
          <p:cNvPr id="5" name="TextBox 4"/>
          <p:cNvSpPr txBox="1"/>
          <p:nvPr/>
        </p:nvSpPr>
        <p:spPr>
          <a:xfrm>
            <a:off x="5572125" y="3810000"/>
            <a:ext cx="1657350" cy="307777"/>
          </a:xfrm>
          <a:prstGeom prst="rect">
            <a:avLst/>
          </a:prstGeom>
          <a:noFill/>
        </p:spPr>
        <p:txBody>
          <a:bodyPr wrap="square" rtlCol="1">
            <a:spAutoFit/>
          </a:bodyPr>
          <a:lstStyle/>
          <a:p>
            <a:pPr algn="r" rtl="1"/>
            <a:r>
              <a:rPr lang="he-IL" dirty="0" smtClean="0">
                <a:hlinkClick r:id="rId6"/>
              </a:rPr>
              <a:t>קישור לכתבה</a:t>
            </a:r>
            <a:endParaRPr lang="he-IL" dirty="0"/>
          </a:p>
        </p:txBody>
      </p:sp>
    </p:spTree>
    <p:extLst>
      <p:ext uri="{BB962C8B-B14F-4D97-AF65-F5344CB8AC3E}">
        <p14:creationId xmlns:p14="http://schemas.microsoft.com/office/powerpoint/2010/main" val="2840162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6"/>
          <p:cNvSpPr txBox="1"/>
          <p:nvPr/>
        </p:nvSpPr>
        <p:spPr>
          <a:xfrm>
            <a:off x="1404492" y="290185"/>
            <a:ext cx="6610349" cy="1123950"/>
          </a:xfrm>
          <a:prstGeom prst="rect">
            <a:avLst/>
          </a:prstGeom>
          <a:noFill/>
          <a:ln>
            <a:noFill/>
          </a:ln>
        </p:spPr>
        <p:txBody>
          <a:bodyPr spcFirstLastPara="1" wrap="square" lIns="91425" tIns="91425" rIns="91425" bIns="91425" anchor="ctr" anchorCtr="0">
            <a:noAutofit/>
          </a:bodyPr>
          <a:lstStyle/>
          <a:p>
            <a:pPr marL="0" lvl="0" indent="0" algn="r" rtl="1">
              <a:lnSpc>
                <a:spcPct val="115000"/>
              </a:lnSpc>
              <a:spcBef>
                <a:spcPts val="1200"/>
              </a:spcBef>
              <a:spcAft>
                <a:spcPts val="0"/>
              </a:spcAft>
              <a:buNone/>
            </a:pPr>
            <a:r>
              <a:rPr lang="x-none" smtClean="0">
                <a:solidFill>
                  <a:srgbClr val="2D2D2D"/>
                </a:solidFill>
                <a:highlight>
                  <a:srgbClr val="FFFFFF"/>
                </a:highlight>
              </a:rPr>
              <a:t>לפי </a:t>
            </a:r>
            <a:r>
              <a:rPr lang="x-none">
                <a:solidFill>
                  <a:srgbClr val="2D2D2D"/>
                </a:solidFill>
                <a:highlight>
                  <a:srgbClr val="FFFFFF"/>
                </a:highlight>
              </a:rPr>
              <a:t>החוקרים מאוניברסיטת תל אביב, הטיפול הוכח כיעיל גם נגד גידולים סרטניים בשלב הראשוני של המחלה וייתכן שהוא יכול למגר גרורות שהיא שולחת למוח. </a:t>
            </a:r>
            <a:r>
              <a:rPr lang="x-none" smtClean="0">
                <a:solidFill>
                  <a:srgbClr val="2D2D2D"/>
                </a:solidFill>
                <a:highlight>
                  <a:srgbClr val="FFFFFF"/>
                </a:highlight>
              </a:rPr>
              <a:t>השיטה </a:t>
            </a:r>
            <a:r>
              <a:rPr lang="x-none">
                <a:solidFill>
                  <a:srgbClr val="2D2D2D"/>
                </a:solidFill>
                <a:highlight>
                  <a:srgbClr val="FFFFFF"/>
                </a:highlight>
              </a:rPr>
              <a:t>שפיתחו עשויה לשמש בעתיד גם בני </a:t>
            </a:r>
            <a:r>
              <a:rPr lang="x-none" smtClean="0">
                <a:solidFill>
                  <a:srgbClr val="2D2D2D"/>
                </a:solidFill>
                <a:highlight>
                  <a:srgbClr val="FFFFFF"/>
                </a:highlight>
              </a:rPr>
              <a:t>אדם</a:t>
            </a:r>
            <a:endParaRPr dirty="0">
              <a:solidFill>
                <a:srgbClr val="2D2D2D"/>
              </a:solidFill>
              <a:highlight>
                <a:srgbClr val="FFFFFF"/>
              </a:highlight>
            </a:endParaRPr>
          </a:p>
        </p:txBody>
      </p:sp>
      <p:pic>
        <p:nvPicPr>
          <p:cNvPr id="328" name="Google Shape;328;p46"/>
          <p:cNvPicPr preferRelativeResize="0"/>
          <p:nvPr/>
        </p:nvPicPr>
        <p:blipFill>
          <a:blip r:embed="rId3">
            <a:alphaModFix/>
          </a:blip>
          <a:stretch>
            <a:fillRect/>
          </a:stretch>
        </p:blipFill>
        <p:spPr>
          <a:xfrm>
            <a:off x="838200" y="1414134"/>
            <a:ext cx="3276052" cy="2030219"/>
          </a:xfrm>
          <a:prstGeom prst="rect">
            <a:avLst/>
          </a:prstGeom>
          <a:ln>
            <a:noFill/>
          </a:ln>
          <a:effectLst>
            <a:outerShdw blurRad="292100" dist="139700" dir="2700000" algn="tl" rotWithShape="0">
              <a:srgbClr val="333333">
                <a:alpha val="65000"/>
              </a:srgbClr>
            </a:outerShdw>
          </a:effectLst>
        </p:spPr>
      </p:pic>
      <p:pic>
        <p:nvPicPr>
          <p:cNvPr id="329" name="Google Shape;329;p46">
            <a:hlinkClick r:id="rId4"/>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791075" y="3444354"/>
            <a:ext cx="4082547" cy="1165746"/>
          </a:xfrm>
          <a:prstGeom prst="rect">
            <a:avLst/>
          </a:prstGeom>
          <a:noFill/>
          <a:ln>
            <a:noFill/>
          </a:ln>
        </p:spPr>
      </p:pic>
      <p:pic>
        <p:nvPicPr>
          <p:cNvPr id="330" name="Google Shape;330;p46"/>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16200000">
            <a:off x="5735505" y="1140507"/>
            <a:ext cx="2030219" cy="2577475"/>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rot="16200000">
            <a:off x="-106309" y="1553425"/>
            <a:ext cx="1889020" cy="400110"/>
          </a:xfrm>
          <a:prstGeom prst="rect">
            <a:avLst/>
          </a:prstGeom>
          <a:noFill/>
        </p:spPr>
        <p:txBody>
          <a:bodyPr wrap="square" rtlCol="1">
            <a:spAutoFit/>
          </a:bodyPr>
          <a:lstStyle/>
          <a:p>
            <a:pPr lvl="0"/>
            <a:r>
              <a:rPr lang="he-IL" sz="1000" dirty="0">
                <a:solidFill>
                  <a:srgbClr val="2D2D2D"/>
                </a:solidFill>
                <a:highlight>
                  <a:srgbClr val="FFFFFF"/>
                </a:highlight>
              </a:rPr>
              <a:t>צילום: רונית סצ'י-פאינרו</a:t>
            </a:r>
          </a:p>
          <a:p>
            <a:endParaRPr lang="he-IL" sz="1000" dirty="0"/>
          </a:p>
        </p:txBody>
      </p:sp>
      <p:sp>
        <p:nvSpPr>
          <p:cNvPr id="3" name="TextBox 2"/>
          <p:cNvSpPr txBox="1"/>
          <p:nvPr/>
        </p:nvSpPr>
        <p:spPr>
          <a:xfrm>
            <a:off x="484678" y="3446959"/>
            <a:ext cx="3571875" cy="523220"/>
          </a:xfrm>
          <a:prstGeom prst="rect">
            <a:avLst/>
          </a:prstGeom>
          <a:noFill/>
        </p:spPr>
        <p:txBody>
          <a:bodyPr wrap="square" rtlCol="1">
            <a:spAutoFit/>
          </a:bodyPr>
          <a:lstStyle/>
          <a:p>
            <a:pPr lvl="0" algn="r" rtl="1"/>
            <a:r>
              <a:rPr lang="x-none" b="1">
                <a:solidFill>
                  <a:srgbClr val="2D2D2D"/>
                </a:solidFill>
                <a:highlight>
                  <a:srgbClr val="FFFFFF"/>
                </a:highlight>
              </a:rPr>
              <a:t>כניסת הננו-חלקיקים לתאי מערכת החיסון</a:t>
            </a:r>
            <a:endParaRPr lang="he-IL" b="1" dirty="0">
              <a:solidFill>
                <a:srgbClr val="2D2D2D"/>
              </a:solidFill>
              <a:highlight>
                <a:srgbClr val="FFFFFF"/>
              </a:highlight>
            </a:endParaRPr>
          </a:p>
          <a:p>
            <a:pPr algn="r" rtl="1"/>
            <a:endParaRPr lang="he-IL" dirty="0"/>
          </a:p>
        </p:txBody>
      </p:sp>
      <p:sp>
        <p:nvSpPr>
          <p:cNvPr id="4" name="TextBox 3"/>
          <p:cNvSpPr txBox="1"/>
          <p:nvPr/>
        </p:nvSpPr>
        <p:spPr>
          <a:xfrm>
            <a:off x="557212" y="104775"/>
            <a:ext cx="8029575" cy="677108"/>
          </a:xfrm>
          <a:prstGeom prst="rect">
            <a:avLst/>
          </a:prstGeom>
          <a:noFill/>
        </p:spPr>
        <p:txBody>
          <a:bodyPr wrap="square" rtlCol="1">
            <a:spAutoFit/>
          </a:bodyPr>
          <a:lstStyle/>
          <a:p>
            <a:pPr lvl="0" algn="ctr" rtl="1"/>
            <a:r>
              <a:rPr lang="he-IL" sz="2400" b="1" dirty="0">
                <a:solidFill>
                  <a:schemeClr val="tx1"/>
                </a:solidFill>
                <a:highlight>
                  <a:srgbClr val="FFFFFF"/>
                </a:highlight>
              </a:rPr>
              <a:t>חוקרים ישראלים פיתחו חיסון נגד סרטן העור בקרב עכברים</a:t>
            </a:r>
          </a:p>
          <a:p>
            <a:pPr algn="r" rtl="1"/>
            <a:endParaRPr lang="he-IL" dirty="0"/>
          </a:p>
        </p:txBody>
      </p:sp>
      <p:sp>
        <p:nvSpPr>
          <p:cNvPr id="5" name="TextBox 4"/>
          <p:cNvSpPr txBox="1"/>
          <p:nvPr/>
        </p:nvSpPr>
        <p:spPr>
          <a:xfrm>
            <a:off x="1619250" y="3968331"/>
            <a:ext cx="1495425" cy="307777"/>
          </a:xfrm>
          <a:prstGeom prst="rect">
            <a:avLst/>
          </a:prstGeom>
          <a:noFill/>
        </p:spPr>
        <p:txBody>
          <a:bodyPr wrap="square" rtlCol="1">
            <a:spAutoFit/>
          </a:bodyPr>
          <a:lstStyle/>
          <a:p>
            <a:pPr algn="ctr" rtl="1"/>
            <a:r>
              <a:rPr lang="he-IL" dirty="0" smtClean="0">
                <a:hlinkClick r:id="rId7"/>
              </a:rPr>
              <a:t>קישור לכתבה</a:t>
            </a:r>
            <a:endParaRPr lang="he-IL" dirty="0"/>
          </a:p>
        </p:txBody>
      </p:sp>
    </p:spTree>
    <p:extLst>
      <p:ext uri="{BB962C8B-B14F-4D97-AF65-F5344CB8AC3E}">
        <p14:creationId xmlns:p14="http://schemas.microsoft.com/office/powerpoint/2010/main" val="17566233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33426" y="242711"/>
            <a:ext cx="6181569" cy="4131349"/>
          </a:xfrm>
          <a:prstGeom prst="rect">
            <a:avLst/>
          </a:prstGeom>
        </p:spPr>
      </p:pic>
    </p:spTree>
    <p:extLst>
      <p:ext uri="{BB962C8B-B14F-4D97-AF65-F5344CB8AC3E}">
        <p14:creationId xmlns:p14="http://schemas.microsoft.com/office/powerpoint/2010/main" val="1807520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29">
            <a:hlinkClick r:id="rId3"/>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090300" y="855261"/>
            <a:ext cx="4963400" cy="2806925"/>
          </a:xfrm>
          <a:prstGeom prst="rect">
            <a:avLst/>
          </a:prstGeom>
          <a:ln>
            <a:noFill/>
          </a:ln>
          <a:effectLst>
            <a:outerShdw blurRad="292100" dist="139700" dir="2700000" algn="tl" rotWithShape="0">
              <a:srgbClr val="333333">
                <a:alpha val="65000"/>
              </a:srgbClr>
            </a:outerShdw>
          </a:effectLst>
        </p:spPr>
      </p:pic>
      <p:sp>
        <p:nvSpPr>
          <p:cNvPr id="207" name="Google Shape;207;p29"/>
          <p:cNvSpPr txBox="1"/>
          <p:nvPr/>
        </p:nvSpPr>
        <p:spPr>
          <a:xfrm>
            <a:off x="2133600" y="3774674"/>
            <a:ext cx="4882596" cy="492525"/>
          </a:xfrm>
          <a:prstGeom prst="rect">
            <a:avLst/>
          </a:prstGeom>
          <a:noFill/>
          <a:ln>
            <a:noFill/>
          </a:ln>
        </p:spPr>
        <p:txBody>
          <a:bodyPr spcFirstLastPara="1" wrap="square" lIns="91425" tIns="91425" rIns="91425" bIns="91425" anchor="t" anchorCtr="0">
            <a:noAutofit/>
          </a:bodyPr>
          <a:lstStyle/>
          <a:p>
            <a:pPr marL="0" lvl="0" indent="0" algn="ctr" rtl="1">
              <a:lnSpc>
                <a:spcPct val="115000"/>
              </a:lnSpc>
              <a:spcBef>
                <a:spcPts val="0"/>
              </a:spcBef>
              <a:spcAft>
                <a:spcPts val="0"/>
              </a:spcAft>
              <a:buClr>
                <a:schemeClr val="dk1"/>
              </a:buClr>
              <a:buSzPts val="1100"/>
              <a:buFont typeface="Arial"/>
              <a:buNone/>
            </a:pPr>
            <a:r>
              <a:rPr lang="he-IL" dirty="0" smtClean="0">
                <a:solidFill>
                  <a:schemeClr val="dk1"/>
                </a:solidFill>
              </a:rPr>
              <a:t>ההסבר לסיבת הגעת המדוזות מופיע לאחר 2 דקות של צפיה</a:t>
            </a:r>
            <a:r>
              <a:rPr lang="he-IL" sz="1800" dirty="0" smtClean="0">
                <a:solidFill>
                  <a:schemeClr val="dk1"/>
                </a:solidFill>
              </a:rPr>
              <a:t>.</a:t>
            </a:r>
            <a:endParaRPr sz="1800" dirty="0">
              <a:solidFill>
                <a:schemeClr val="dk1"/>
              </a:solidFill>
            </a:endParaRPr>
          </a:p>
          <a:p>
            <a:pPr marL="0" lvl="0" indent="0" algn="l" rtl="0">
              <a:spcBef>
                <a:spcPts val="0"/>
              </a:spcBef>
              <a:spcAft>
                <a:spcPts val="0"/>
              </a:spcAft>
              <a:buNone/>
            </a:pPr>
            <a:endParaRPr dirty="0"/>
          </a:p>
        </p:txBody>
      </p:sp>
      <p:sp>
        <p:nvSpPr>
          <p:cNvPr id="2" name="Rectangle 1"/>
          <p:cNvSpPr/>
          <p:nvPr/>
        </p:nvSpPr>
        <p:spPr>
          <a:xfrm>
            <a:off x="2675796" y="244171"/>
            <a:ext cx="3765774" cy="461665"/>
          </a:xfrm>
          <a:prstGeom prst="rect">
            <a:avLst/>
          </a:prstGeom>
        </p:spPr>
        <p:txBody>
          <a:bodyPr wrap="none">
            <a:spAutoFit/>
          </a:bodyPr>
          <a:lstStyle/>
          <a:p>
            <a:r>
              <a:rPr lang="x-none" sz="2400">
                <a:solidFill>
                  <a:srgbClr val="1B2E3E"/>
                </a:solidFill>
              </a:rPr>
              <a:t>מתקפת מדוזות על נמל אשדוד</a:t>
            </a:r>
            <a:endParaRPr lang="he-IL" sz="2400" dirty="0"/>
          </a:p>
        </p:txBody>
      </p:sp>
      <p:sp>
        <p:nvSpPr>
          <p:cNvPr id="3" name="TextBox 2"/>
          <p:cNvSpPr txBox="1"/>
          <p:nvPr/>
        </p:nvSpPr>
        <p:spPr>
          <a:xfrm>
            <a:off x="1751871" y="327903"/>
            <a:ext cx="876300" cy="307777"/>
          </a:xfrm>
          <a:prstGeom prst="rect">
            <a:avLst/>
          </a:prstGeom>
          <a:noFill/>
        </p:spPr>
        <p:txBody>
          <a:bodyPr wrap="square" rtlCol="1">
            <a:spAutoFit/>
          </a:bodyPr>
          <a:lstStyle/>
          <a:p>
            <a:r>
              <a:rPr lang="he-IL" dirty="0" smtClean="0"/>
              <a:t>(ההסבר)</a:t>
            </a:r>
            <a:endParaRPr lang="he-I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ª××¦××ª ×ª××× × ×¢×××¨ ××¨××© ×××××ª×">
            <a:hlinkClick r:id="rId2"/>
            <a:extLst>
              <a:ext uri="{FF2B5EF4-FFF2-40B4-BE49-F238E27FC236}">
                <a16:creationId xmlns:a16="http://schemas.microsoft.com/office/drawing/2014/main" id="{E1C2727B-6A01-4362-91D3-E22F4630724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45686" y="942973"/>
            <a:ext cx="5002614" cy="26719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Rectangle 4"/>
          <p:cNvSpPr/>
          <p:nvPr/>
        </p:nvSpPr>
        <p:spPr>
          <a:xfrm>
            <a:off x="445685" y="3939520"/>
            <a:ext cx="5002615" cy="613429"/>
          </a:xfrm>
          <a:prstGeom prst="rect">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כותרת 1">
            <a:extLst>
              <a:ext uri="{FF2B5EF4-FFF2-40B4-BE49-F238E27FC236}">
                <a16:creationId xmlns:a16="http://schemas.microsoft.com/office/drawing/2014/main" id="{03D2D214-AA51-4737-8E38-063E313A37A1}"/>
              </a:ext>
            </a:extLst>
          </p:cNvPr>
          <p:cNvSpPr>
            <a:spLocks noGrp="1"/>
          </p:cNvSpPr>
          <p:nvPr>
            <p:ph type="title"/>
          </p:nvPr>
        </p:nvSpPr>
        <p:spPr>
          <a:xfrm>
            <a:off x="537433" y="3459289"/>
            <a:ext cx="4710184" cy="968121"/>
          </a:xfrm>
        </p:spPr>
        <p:txBody>
          <a:bodyPr>
            <a:normAutofit fontScale="90000"/>
          </a:bodyPr>
          <a:lstStyle/>
          <a:p>
            <a:pPr algn="ctr"/>
            <a:r>
              <a:rPr lang="he-IL" dirty="0" smtClean="0">
                <a:solidFill>
                  <a:schemeClr val="bg1"/>
                </a:solidFill>
              </a:rPr>
              <a:t/>
            </a:r>
            <a:br>
              <a:rPr lang="he-IL" dirty="0" smtClean="0">
                <a:solidFill>
                  <a:schemeClr val="bg1"/>
                </a:solidFill>
              </a:rPr>
            </a:br>
            <a:r>
              <a:rPr lang="he-IL" dirty="0" smtClean="0">
                <a:solidFill>
                  <a:schemeClr val="bg1"/>
                </a:solidFill>
              </a:rPr>
              <a:t/>
            </a:r>
            <a:br>
              <a:rPr lang="he-IL" dirty="0" smtClean="0">
                <a:solidFill>
                  <a:schemeClr val="bg1"/>
                </a:solidFill>
              </a:rPr>
            </a:br>
            <a:r>
              <a:rPr lang="he-IL" dirty="0">
                <a:solidFill>
                  <a:schemeClr val="bg1"/>
                </a:solidFill>
              </a:rPr>
              <a:t/>
            </a:r>
            <a:br>
              <a:rPr lang="he-IL" dirty="0">
                <a:solidFill>
                  <a:schemeClr val="bg1"/>
                </a:solidFill>
              </a:rPr>
            </a:br>
            <a:r>
              <a:rPr lang="he-IL" sz="1700" dirty="0" smtClean="0">
                <a:solidFill>
                  <a:schemeClr val="bg1"/>
                </a:solidFill>
              </a:rPr>
              <a:t>הדג </a:t>
            </a:r>
            <a:r>
              <a:rPr lang="he-IL" sz="1700" dirty="0">
                <a:solidFill>
                  <a:schemeClr val="bg1"/>
                </a:solidFill>
              </a:rPr>
              <a:t>הגדול ביותר בעולם: כריש לוויתן תועד במפרץ אילת</a:t>
            </a:r>
            <a:r>
              <a:rPr lang="he-IL" dirty="0" smtClean="0">
                <a:solidFill>
                  <a:schemeClr val="bg1"/>
                </a:solidFill>
              </a:rPr>
              <a:t/>
            </a:r>
            <a:br>
              <a:rPr lang="he-IL" dirty="0" smtClean="0">
                <a:solidFill>
                  <a:schemeClr val="bg1"/>
                </a:solidFill>
              </a:rPr>
            </a:br>
            <a:r>
              <a:rPr lang="he-IL" dirty="0">
                <a:solidFill>
                  <a:schemeClr val="bg1"/>
                </a:solidFill>
              </a:rPr>
              <a:t/>
            </a:r>
            <a:br>
              <a:rPr lang="he-IL" dirty="0">
                <a:solidFill>
                  <a:schemeClr val="bg1"/>
                </a:solidFill>
              </a:rPr>
            </a:br>
            <a:r>
              <a:rPr lang="he-IL" dirty="0">
                <a:solidFill>
                  <a:schemeClr val="bg1"/>
                </a:solidFill>
              </a:rPr>
              <a:t/>
            </a:r>
            <a:br>
              <a:rPr lang="he-IL" dirty="0">
                <a:solidFill>
                  <a:schemeClr val="bg1"/>
                </a:solidFill>
              </a:rPr>
            </a:br>
            <a:endParaRPr lang="he-IL" dirty="0">
              <a:solidFill>
                <a:schemeClr val="bg1"/>
              </a:solidFill>
            </a:endParaRPr>
          </a:p>
        </p:txBody>
      </p:sp>
      <p:sp>
        <p:nvSpPr>
          <p:cNvPr id="6" name="TextBox 5"/>
          <p:cNvSpPr txBox="1"/>
          <p:nvPr/>
        </p:nvSpPr>
        <p:spPr>
          <a:xfrm>
            <a:off x="2381248" y="3631743"/>
            <a:ext cx="1343025" cy="307777"/>
          </a:xfrm>
          <a:prstGeom prst="rect">
            <a:avLst/>
          </a:prstGeom>
          <a:noFill/>
        </p:spPr>
        <p:txBody>
          <a:bodyPr wrap="square" rtlCol="1">
            <a:spAutoFit/>
          </a:bodyPr>
          <a:lstStyle/>
          <a:p>
            <a:pPr algn="ctr"/>
            <a:r>
              <a:rPr lang="he-IL" dirty="0" smtClean="0">
                <a:hlinkClick r:id="rId2"/>
              </a:rPr>
              <a:t>קישור לסרטון</a:t>
            </a:r>
            <a:endParaRPr lang="he-IL" dirty="0"/>
          </a:p>
        </p:txBody>
      </p:sp>
      <p:sp>
        <p:nvSpPr>
          <p:cNvPr id="7" name="Rectangle 6"/>
          <p:cNvSpPr/>
          <p:nvPr/>
        </p:nvSpPr>
        <p:spPr>
          <a:xfrm>
            <a:off x="5667375" y="942974"/>
            <a:ext cx="3248025" cy="3609975"/>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ציין מיקום תוכן 2">
            <a:extLst>
              <a:ext uri="{FF2B5EF4-FFF2-40B4-BE49-F238E27FC236}">
                <a16:creationId xmlns:a16="http://schemas.microsoft.com/office/drawing/2014/main" id="{75A2E2B7-DB5F-4FF9-A2FF-81089F499552}"/>
              </a:ext>
            </a:extLst>
          </p:cNvPr>
          <p:cNvSpPr>
            <a:spLocks noGrp="1"/>
          </p:cNvSpPr>
          <p:nvPr>
            <p:ph idx="1"/>
          </p:nvPr>
        </p:nvSpPr>
        <p:spPr>
          <a:xfrm>
            <a:off x="6259523" y="1003232"/>
            <a:ext cx="2568554" cy="3639272"/>
          </a:xfrm>
        </p:spPr>
        <p:txBody>
          <a:bodyPr anchor="ctr">
            <a:normAutofit/>
          </a:bodyPr>
          <a:lstStyle/>
          <a:p>
            <a:pPr marL="0" indent="0" algn="r" rtl="1">
              <a:buNone/>
            </a:pPr>
            <a:r>
              <a:rPr lang="he-IL" sz="1500" dirty="0">
                <a:solidFill>
                  <a:schemeClr val="bg1"/>
                </a:solidFill>
              </a:rPr>
              <a:t>הכריש לוויתן נצפה במפרץ אילת ביום שישי ה- 7.8. </a:t>
            </a:r>
          </a:p>
          <a:p>
            <a:pPr marL="0" indent="0" algn="r" rtl="1">
              <a:buNone/>
            </a:pPr>
            <a:r>
              <a:rPr lang="he-IL" sz="1500" dirty="0">
                <a:solidFill>
                  <a:schemeClr val="bg1"/>
                </a:solidFill>
              </a:rPr>
              <a:t> כריש הלוויתן יכול להגיע לאורך של 12 מטרים ולמשקל של כ-20 טון,  למרות גודלו אינו נחשב למסוכן. </a:t>
            </a:r>
          </a:p>
          <a:p>
            <a:pPr marL="0" indent="0" algn="r" rtl="1">
              <a:buNone/>
            </a:pPr>
            <a:r>
              <a:rPr lang="he-IL" sz="1500" dirty="0">
                <a:solidFill>
                  <a:schemeClr val="bg1"/>
                </a:solidFill>
              </a:rPr>
              <a:t>הוגדר בספר האדום של </a:t>
            </a:r>
            <a:r>
              <a:rPr lang="en-US" sz="1500" dirty="0">
                <a:solidFill>
                  <a:schemeClr val="bg1"/>
                </a:solidFill>
              </a:rPr>
              <a:t>IUCN – </a:t>
            </a:r>
            <a:r>
              <a:rPr lang="he-IL" sz="1500" dirty="0">
                <a:solidFill>
                  <a:schemeClr val="bg1"/>
                </a:solidFill>
              </a:rPr>
              <a:t>האיגוד הבינלאומי לשימור הטבע ומשאבי הטבע, כמין הנמצא בסכנת הכחדה מהטבע. </a:t>
            </a:r>
          </a:p>
          <a:p>
            <a:pPr marL="0" indent="0">
              <a:buNone/>
            </a:pPr>
            <a:endParaRPr lang="he-IL" sz="1500" dirty="0">
              <a:solidFill>
                <a:srgbClr val="FFFFFF"/>
              </a:solidFill>
            </a:endParaRPr>
          </a:p>
          <a:p>
            <a:pPr marL="0" indent="0">
              <a:buNone/>
            </a:pPr>
            <a:endParaRPr lang="he-IL" sz="1500" dirty="0">
              <a:solidFill>
                <a:srgbClr val="FFFFFF"/>
              </a:solidFill>
            </a:endParaRPr>
          </a:p>
        </p:txBody>
      </p:sp>
      <p:sp>
        <p:nvSpPr>
          <p:cNvPr id="8" name="TextBox 7"/>
          <p:cNvSpPr txBox="1"/>
          <p:nvPr/>
        </p:nvSpPr>
        <p:spPr>
          <a:xfrm>
            <a:off x="2509837" y="268932"/>
            <a:ext cx="4124325" cy="461665"/>
          </a:xfrm>
          <a:prstGeom prst="rect">
            <a:avLst/>
          </a:prstGeom>
          <a:noFill/>
        </p:spPr>
        <p:txBody>
          <a:bodyPr wrap="square" rtlCol="1">
            <a:spAutoFit/>
          </a:bodyPr>
          <a:lstStyle/>
          <a:p>
            <a:pPr algn="ctr" rtl="1"/>
            <a:r>
              <a:rPr lang="he-IL" sz="2400" b="1" dirty="0">
                <a:solidFill>
                  <a:schemeClr val="tx1"/>
                </a:solidFill>
              </a:rPr>
              <a:t>הכריש לוויתן נצפה במפרץ אילת</a:t>
            </a:r>
          </a:p>
        </p:txBody>
      </p:sp>
    </p:spTree>
    <p:extLst>
      <p:ext uri="{BB962C8B-B14F-4D97-AF65-F5344CB8AC3E}">
        <p14:creationId xmlns:p14="http://schemas.microsoft.com/office/powerpoint/2010/main" val="887495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0"/>
          <p:cNvSpPr txBox="1"/>
          <p:nvPr/>
        </p:nvSpPr>
        <p:spPr>
          <a:xfrm>
            <a:off x="2830550" y="3861050"/>
            <a:ext cx="4148100" cy="2532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x-none" u="sng">
                <a:solidFill>
                  <a:schemeClr val="hlink"/>
                </a:solidFill>
                <a:hlinkClick r:id="rId3"/>
              </a:rPr>
              <a:t>קישור לסרטון " טריפה של זעמן דק הטורף מניפנית</a:t>
            </a:r>
            <a:endParaRPr/>
          </a:p>
        </p:txBody>
      </p:sp>
      <p:pic>
        <p:nvPicPr>
          <p:cNvPr id="214" name="Google Shape;214;p30"/>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030575" y="578150"/>
            <a:ext cx="5748049" cy="32023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698C841C-B6D1-4379-9583-B39DD879CAA4}"/>
              </a:ext>
            </a:extLst>
          </p:cNvPr>
          <p:cNvSpPr>
            <a:spLocks noGrp="1"/>
          </p:cNvSpPr>
          <p:nvPr>
            <p:ph type="title"/>
          </p:nvPr>
        </p:nvSpPr>
        <p:spPr>
          <a:xfrm>
            <a:off x="311700" y="225950"/>
            <a:ext cx="8520600" cy="572700"/>
          </a:xfrm>
        </p:spPr>
        <p:txBody>
          <a:bodyPr>
            <a:normAutofit fontScale="90000"/>
          </a:bodyPr>
          <a:lstStyle/>
          <a:p>
            <a:pPr algn="ctr" rtl="1"/>
            <a:r>
              <a:rPr lang="he-IL" sz="2700" b="1" dirty="0"/>
              <a:t>נחילי </a:t>
            </a:r>
            <a:r>
              <a:rPr lang="he-IL" sz="2700" b="1" dirty="0" err="1"/>
              <a:t>הרחפנים</a:t>
            </a:r>
            <a:r>
              <a:rPr lang="he-IL" sz="2700" b="1" dirty="0"/>
              <a:t> שינצחו בשדה הקרב</a:t>
            </a:r>
            <a:br>
              <a:rPr lang="he-IL" sz="2700" b="1" dirty="0"/>
            </a:br>
            <a:r>
              <a:rPr lang="he-IL" sz="2700" b="1" dirty="0"/>
              <a:t>הקשר בין זרזירים </a:t>
            </a:r>
            <a:r>
              <a:rPr lang="he-IL" sz="2700" b="1" dirty="0" err="1"/>
              <a:t>לרחפנים</a:t>
            </a:r>
            <a:r>
              <a:rPr lang="he-IL" sz="2700" b="1" dirty="0"/>
              <a:t> </a:t>
            </a:r>
            <a:r>
              <a:rPr lang="he-IL" b="1" dirty="0"/>
              <a:t/>
            </a:r>
            <a:br>
              <a:rPr lang="he-IL" b="1" dirty="0"/>
            </a:br>
            <a:endParaRPr lang="he-IL" dirty="0"/>
          </a:p>
        </p:txBody>
      </p:sp>
      <p:sp>
        <p:nvSpPr>
          <p:cNvPr id="3" name="מציין מיקום תוכן 2">
            <a:extLst>
              <a:ext uri="{FF2B5EF4-FFF2-40B4-BE49-F238E27FC236}">
                <a16:creationId xmlns:a16="http://schemas.microsoft.com/office/drawing/2014/main" id="{69033D3A-91D8-4B4E-8025-9FA319D28F7D}"/>
              </a:ext>
            </a:extLst>
          </p:cNvPr>
          <p:cNvSpPr>
            <a:spLocks noGrp="1"/>
          </p:cNvSpPr>
          <p:nvPr>
            <p:ph idx="1"/>
          </p:nvPr>
        </p:nvSpPr>
        <p:spPr/>
        <p:txBody>
          <a:bodyPr/>
          <a:lstStyle/>
          <a:p>
            <a:r>
              <a:rPr lang="he-IL" b="1" dirty="0"/>
              <a:t>שדה הקרב העתידי יהיה רווי לא רק ברקטות אלא גם </a:t>
            </a:r>
            <a:r>
              <a:rPr lang="he-IL" b="1" dirty="0" err="1"/>
              <a:t>ברחפנים</a:t>
            </a:r>
            <a:r>
              <a:rPr lang="he-IL" b="1" dirty="0"/>
              <a:t>, שנחילים של מאות מהם יוכלו לתקוף יחד. במעבדה אחת סודית של רפאל, הבינו שהפתרון נמצא אצל הזרזירים. צפו בהצצה למעבדה הסודית בצפון הארץ</a:t>
            </a:r>
          </a:p>
          <a:p>
            <a:endParaRPr lang="he-IL" dirty="0"/>
          </a:p>
        </p:txBody>
      </p:sp>
      <p:sp>
        <p:nvSpPr>
          <p:cNvPr id="4" name="מלבן 3">
            <a:extLst>
              <a:ext uri="{FF2B5EF4-FFF2-40B4-BE49-F238E27FC236}">
                <a16:creationId xmlns:a16="http://schemas.microsoft.com/office/drawing/2014/main" id="{48081046-3004-45A6-AD7B-3F667CDAEB8A}"/>
              </a:ext>
            </a:extLst>
          </p:cNvPr>
          <p:cNvSpPr/>
          <p:nvPr/>
        </p:nvSpPr>
        <p:spPr>
          <a:xfrm>
            <a:off x="2288216" y="4140548"/>
            <a:ext cx="4572000" cy="284693"/>
          </a:xfrm>
          <a:prstGeom prst="rect">
            <a:avLst/>
          </a:prstGeom>
        </p:spPr>
        <p:txBody>
          <a:bodyPr lIns="68580" tIns="34290" rIns="68580" bIns="34290">
            <a:spAutoFit/>
          </a:bodyPr>
          <a:lstStyle/>
          <a:p>
            <a:pPr algn="ctr"/>
            <a:r>
              <a:rPr lang="he-IL" dirty="0" smtClean="0">
                <a:hlinkClick r:id="rId2"/>
              </a:rPr>
              <a:t>קישור</a:t>
            </a:r>
            <a:endParaRPr lang="he-IL" dirty="0"/>
          </a:p>
        </p:txBody>
      </p:sp>
      <p:pic>
        <p:nvPicPr>
          <p:cNvPr id="5" name="תמונה 4">
            <a:hlinkClick r:id="rId2"/>
            <a:extLst>
              <a:ext uri="{FF2B5EF4-FFF2-40B4-BE49-F238E27FC236}">
                <a16:creationId xmlns:a16="http://schemas.microsoft.com/office/drawing/2014/main" id="{D251A12C-B461-4648-9E79-8397502F1B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00325" y="1718490"/>
            <a:ext cx="3943350" cy="2422058"/>
          </a:xfrm>
          <a:prstGeom prst="rect">
            <a:avLst/>
          </a:prstGeom>
          <a:ln>
            <a:noFill/>
          </a:ln>
          <a:effectLst>
            <a:outerShdw blurRad="292100" dist="139700" dir="2700000" algn="tl" rotWithShape="0">
              <a:srgbClr val="333333">
                <a:alpha val="65000"/>
              </a:srgbClr>
            </a:outerShdw>
          </a:effectLst>
        </p:spPr>
      </p:pic>
      <p:pic>
        <p:nvPicPr>
          <p:cNvPr id="6" name="תמונה 5">
            <a:extLst>
              <a:ext uri="{FF2B5EF4-FFF2-40B4-BE49-F238E27FC236}">
                <a16:creationId xmlns:a16="http://schemas.microsoft.com/office/drawing/2014/main" id="{A9105CD5-3818-4872-9E81-863D3B0790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3244" y="2234717"/>
            <a:ext cx="1724025" cy="1150788"/>
          </a:xfrm>
          <a:prstGeom prst="rect">
            <a:avLst/>
          </a:prstGeom>
          <a:ln>
            <a:noFill/>
          </a:ln>
          <a:effectLst>
            <a:outerShdw blurRad="292100" dist="139700" dir="2700000" algn="tl" rotWithShape="0">
              <a:srgbClr val="333333">
                <a:alpha val="65000"/>
              </a:srgbClr>
            </a:outerShdw>
          </a:effectLst>
        </p:spPr>
      </p:pic>
      <p:pic>
        <p:nvPicPr>
          <p:cNvPr id="7" name="תמונה 6">
            <a:extLst>
              <a:ext uri="{FF2B5EF4-FFF2-40B4-BE49-F238E27FC236}">
                <a16:creationId xmlns:a16="http://schemas.microsoft.com/office/drawing/2014/main" id="{01355DAA-68FF-4DE9-BE70-21FFC065EF1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4191" y="2234717"/>
            <a:ext cx="1724025" cy="11507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03118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5"/>
          <p:cNvSpPr txBox="1">
            <a:spLocks noGrp="1"/>
          </p:cNvSpPr>
          <p:nvPr>
            <p:ph type="ctrTitle"/>
          </p:nvPr>
        </p:nvSpPr>
        <p:spPr>
          <a:xfrm>
            <a:off x="311700" y="192125"/>
            <a:ext cx="8520600" cy="2052600"/>
          </a:xfrm>
          <a:prstGeom prst="rect">
            <a:avLst/>
          </a:prstGeom>
        </p:spPr>
        <p:txBody>
          <a:bodyPr spcFirstLastPara="1" wrap="square" lIns="91425" tIns="91425" rIns="91425" bIns="91425" anchor="b" anchorCtr="0">
            <a:noAutofit/>
          </a:bodyPr>
          <a:lstStyle/>
          <a:p>
            <a:pPr marL="0" lvl="0" indent="0" rtl="0">
              <a:lnSpc>
                <a:spcPct val="107692"/>
              </a:lnSpc>
              <a:spcBef>
                <a:spcPts val="0"/>
              </a:spcBef>
              <a:spcAft>
                <a:spcPts val="0"/>
              </a:spcAft>
              <a:buClr>
                <a:schemeClr val="dk1"/>
              </a:buClr>
              <a:buSzPts val="1100"/>
              <a:buFont typeface="Arial"/>
              <a:buNone/>
            </a:pPr>
            <a:r>
              <a:rPr lang="x-none" sz="2400" b="1"/>
              <a:t>עצם ענקית של דינוזאור התגלתה בצרפת</a:t>
            </a:r>
            <a:endParaRPr sz="2400" b="1" dirty="0"/>
          </a:p>
          <a:p>
            <a:pPr marL="0" lvl="0" indent="0" rtl="1">
              <a:lnSpc>
                <a:spcPct val="112500"/>
              </a:lnSpc>
              <a:spcBef>
                <a:spcPts val="1100"/>
              </a:spcBef>
              <a:spcAft>
                <a:spcPts val="0"/>
              </a:spcAft>
              <a:buClr>
                <a:schemeClr val="dk1"/>
              </a:buClr>
              <a:buSzPts val="1100"/>
              <a:buFont typeface="Arial"/>
              <a:buNone/>
            </a:pPr>
            <a:r>
              <a:rPr lang="x-none" sz="2000">
                <a:solidFill>
                  <a:schemeClr val="tx1"/>
                </a:solidFill>
              </a:rPr>
              <a:t>החוקרים אומרים כי מדובר בעצם של דינוזאור שחי בסוף תקופת היורה, ושקל בין 40 ל-50 טון</a:t>
            </a:r>
            <a:endParaRPr sz="2000" dirty="0">
              <a:solidFill>
                <a:schemeClr val="tx1"/>
              </a:solidFill>
            </a:endParaRPr>
          </a:p>
          <a:p>
            <a:pPr marL="0" lvl="0" indent="0" algn="ctr" rtl="0">
              <a:spcBef>
                <a:spcPts val="0"/>
              </a:spcBef>
              <a:spcAft>
                <a:spcPts val="0"/>
              </a:spcAft>
              <a:buNone/>
            </a:pPr>
            <a:endParaRPr dirty="0"/>
          </a:p>
        </p:txBody>
      </p:sp>
      <p:sp>
        <p:nvSpPr>
          <p:cNvPr id="252" name="Google Shape;252;p35"/>
          <p:cNvSpPr txBox="1">
            <a:spLocks noGrp="1"/>
          </p:cNvSpPr>
          <p:nvPr>
            <p:ph type="subTitle" idx="1"/>
          </p:nvPr>
        </p:nvSpPr>
        <p:spPr>
          <a:xfrm>
            <a:off x="311700" y="3958450"/>
            <a:ext cx="8520600" cy="792600"/>
          </a:xfrm>
          <a:prstGeom prst="rect">
            <a:avLst/>
          </a:prstGeom>
        </p:spPr>
        <p:txBody>
          <a:bodyPr spcFirstLastPara="1" wrap="square" lIns="91425" tIns="91425" rIns="91425" bIns="91425" anchor="t" anchorCtr="0">
            <a:noAutofit/>
          </a:bodyPr>
          <a:lstStyle/>
          <a:p>
            <a:pPr marL="0" lvl="0" indent="0" rtl="1">
              <a:spcBef>
                <a:spcPts val="0"/>
              </a:spcBef>
              <a:spcAft>
                <a:spcPts val="0"/>
              </a:spcAft>
              <a:buNone/>
            </a:pPr>
            <a:r>
              <a:rPr lang="he-IL" sz="1100" u="sng" dirty="0" smtClean="0">
                <a:solidFill>
                  <a:schemeClr val="hlink"/>
                </a:solidFill>
                <a:hlinkClick r:id="rId3"/>
              </a:rPr>
              <a:t>קישור לכתבה    </a:t>
            </a:r>
            <a:endParaRPr dirty="0"/>
          </a:p>
        </p:txBody>
      </p:sp>
      <p:pic>
        <p:nvPicPr>
          <p:cNvPr id="253" name="Google Shape;253;p35"/>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219244" y="1403887"/>
            <a:ext cx="4705512" cy="247278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60" name="Google Shape;260;p3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356125" y="1781175"/>
            <a:ext cx="4431750" cy="2457450"/>
          </a:xfrm>
          <a:prstGeom prst="rect">
            <a:avLst/>
          </a:prstGeom>
          <a:ln>
            <a:noFill/>
          </a:ln>
          <a:effectLst>
            <a:outerShdw blurRad="292100" dist="139700" dir="2700000" algn="tl" rotWithShape="0">
              <a:srgbClr val="333333">
                <a:alpha val="65000"/>
              </a:srgbClr>
            </a:outerShdw>
          </a:effectLst>
        </p:spPr>
      </p:pic>
      <p:sp>
        <p:nvSpPr>
          <p:cNvPr id="261" name="Google Shape;261;p36"/>
          <p:cNvSpPr txBox="1"/>
          <p:nvPr/>
        </p:nvSpPr>
        <p:spPr>
          <a:xfrm>
            <a:off x="1868700" y="76825"/>
            <a:ext cx="5439600" cy="670200"/>
          </a:xfrm>
          <a:prstGeom prst="rect">
            <a:avLst/>
          </a:prstGeom>
          <a:solidFill>
            <a:srgbClr val="F3F3F3"/>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x-none" sz="1950" b="1">
                <a:solidFill>
                  <a:schemeClr val="dk1"/>
                </a:solidFill>
              </a:rPr>
              <a:t>אסטרואיד שזוהה ברגע האחרון חלף ליד כדור הארץ</a:t>
            </a:r>
            <a:endParaRPr dirty="0"/>
          </a:p>
        </p:txBody>
      </p:sp>
      <p:sp>
        <p:nvSpPr>
          <p:cNvPr id="262" name="Google Shape;262;p36"/>
          <p:cNvSpPr txBox="1"/>
          <p:nvPr/>
        </p:nvSpPr>
        <p:spPr>
          <a:xfrm>
            <a:off x="1019175" y="590550"/>
            <a:ext cx="7553325" cy="1190625"/>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lvl="0" indent="0" algn="r" rtl="1">
              <a:spcBef>
                <a:spcPts val="0"/>
              </a:spcBef>
              <a:spcAft>
                <a:spcPts val="0"/>
              </a:spcAft>
              <a:buNone/>
            </a:pPr>
            <a:r>
              <a:rPr lang="x-none" sz="1800">
                <a:solidFill>
                  <a:schemeClr val="dk1"/>
                </a:solidFill>
                <a:highlight>
                  <a:srgbClr val="FFFFFF"/>
                </a:highlight>
              </a:rPr>
              <a:t>נאס"א וסוכנויות חלל אחרות ברחבי </a:t>
            </a:r>
            <a:r>
              <a:rPr lang="x-none" sz="1800" smtClean="0">
                <a:solidFill>
                  <a:schemeClr val="dk1"/>
                </a:solidFill>
                <a:highlight>
                  <a:srgbClr val="FFFFFF"/>
                </a:highlight>
              </a:rPr>
              <a:t>העולם</a:t>
            </a:r>
            <a:r>
              <a:rPr lang="he-IL" sz="1800" dirty="0" smtClean="0">
                <a:solidFill>
                  <a:schemeClr val="dk1"/>
                </a:solidFill>
                <a:highlight>
                  <a:srgbClr val="FFFFFF"/>
                </a:highlight>
              </a:rPr>
              <a:t> </a:t>
            </a:r>
            <a:r>
              <a:rPr lang="x-none" sz="1800" smtClean="0">
                <a:solidFill>
                  <a:schemeClr val="dk1"/>
                </a:solidFill>
                <a:highlight>
                  <a:srgbClr val="FFFFFF"/>
                </a:highlight>
              </a:rPr>
              <a:t>עוקבות </a:t>
            </a:r>
            <a:r>
              <a:rPr lang="x-none" sz="1800">
                <a:solidFill>
                  <a:schemeClr val="dk1"/>
                </a:solidFill>
                <a:highlight>
                  <a:srgbClr val="FFFFFF"/>
                </a:highlight>
              </a:rPr>
              <a:t>אחר אסטרואידים העלולים להוות איום </a:t>
            </a:r>
            <a:r>
              <a:rPr lang="x-none" sz="1800" smtClean="0">
                <a:solidFill>
                  <a:schemeClr val="dk1"/>
                </a:solidFill>
                <a:highlight>
                  <a:srgbClr val="FFFFFF"/>
                </a:highlight>
              </a:rPr>
              <a:t>ולפגוע </a:t>
            </a:r>
            <a:r>
              <a:rPr lang="x-none" sz="1800">
                <a:solidFill>
                  <a:schemeClr val="dk1"/>
                </a:solidFill>
                <a:highlight>
                  <a:srgbClr val="FFFFFF"/>
                </a:highlight>
              </a:rPr>
              <a:t>בכדור הארץ. </a:t>
            </a:r>
            <a:r>
              <a:rPr lang="he-IL" sz="1800" dirty="0" smtClean="0">
                <a:solidFill>
                  <a:schemeClr val="dk1"/>
                </a:solidFill>
                <a:highlight>
                  <a:srgbClr val="FFFFFF"/>
                </a:highlight>
              </a:rPr>
              <a:t> </a:t>
            </a:r>
            <a:r>
              <a:rPr lang="x-none" sz="1800" smtClean="0">
                <a:solidFill>
                  <a:schemeClr val="dk1"/>
                </a:solidFill>
                <a:highlight>
                  <a:srgbClr val="FFFFFF"/>
                </a:highlight>
              </a:rPr>
              <a:t>בסוכנות </a:t>
            </a:r>
            <a:r>
              <a:rPr lang="x-none" sz="1800">
                <a:solidFill>
                  <a:schemeClr val="dk1"/>
                </a:solidFill>
                <a:highlight>
                  <a:srgbClr val="FFFFFF"/>
                </a:highlight>
              </a:rPr>
              <a:t>מנסים לפתח דרכים כדי למנוע מאסטרואיד מאיים – לפגוע בכדור הארץ ולגרום לנזק גדול.</a:t>
            </a:r>
            <a:endParaRPr sz="1800" dirty="0">
              <a:solidFill>
                <a:schemeClr val="dk1"/>
              </a:solidFill>
              <a:highlight>
                <a:srgbClr val="FFFFFF"/>
              </a:highlight>
            </a:endParaRPr>
          </a:p>
          <a:p>
            <a:pPr marL="0" lvl="0" indent="0" algn="r" rtl="0">
              <a:lnSpc>
                <a:spcPct val="115000"/>
              </a:lnSpc>
              <a:spcBef>
                <a:spcPts val="0"/>
              </a:spcBef>
              <a:spcAft>
                <a:spcPts val="0"/>
              </a:spcAft>
              <a:buNone/>
            </a:pPr>
            <a:r>
              <a:rPr lang="x-none" sz="1100" u="sng">
                <a:solidFill>
                  <a:schemeClr val="hlink"/>
                </a:solidFill>
                <a:hlinkClick r:id="rId4"/>
              </a:rPr>
              <a:t>https://www.ynet.co.il/articles/0,7340,L-5557937,00.html</a:t>
            </a:r>
            <a:r>
              <a:rPr lang="x-none" sz="1050">
                <a:solidFill>
                  <a:schemeClr val="dk1"/>
                </a:solidFill>
              </a:rPr>
              <a:t> </a:t>
            </a:r>
            <a:endParaRPr sz="1050" dirty="0">
              <a:solidFill>
                <a:schemeClr val="dk1"/>
              </a:solidFill>
            </a:endParaRPr>
          </a:p>
        </p:txBody>
      </p:sp>
      <p:sp>
        <p:nvSpPr>
          <p:cNvPr id="3" name="TextBox 2"/>
          <p:cNvSpPr txBox="1"/>
          <p:nvPr/>
        </p:nvSpPr>
        <p:spPr>
          <a:xfrm>
            <a:off x="3552825" y="4286250"/>
            <a:ext cx="2047875" cy="307777"/>
          </a:xfrm>
          <a:prstGeom prst="rect">
            <a:avLst/>
          </a:prstGeom>
          <a:noFill/>
        </p:spPr>
        <p:txBody>
          <a:bodyPr wrap="square" rtlCol="1">
            <a:spAutoFit/>
          </a:bodyPr>
          <a:lstStyle/>
          <a:p>
            <a:pPr algn="ctr"/>
            <a:r>
              <a:rPr lang="he-IL" dirty="0" smtClean="0">
                <a:hlinkClick r:id="rId4"/>
              </a:rPr>
              <a:t>קישור לכתבה</a:t>
            </a:r>
            <a:endParaRPr lang="he-I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4"/>
          <p:cNvSpPr txBox="1">
            <a:spLocks noGrp="1"/>
          </p:cNvSpPr>
          <p:nvPr>
            <p:ph type="ctrTitle"/>
          </p:nvPr>
        </p:nvSpPr>
        <p:spPr>
          <a:xfrm>
            <a:off x="397425" y="666750"/>
            <a:ext cx="8520600" cy="1160424"/>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x-none" sz="1800" dirty="0" smtClean="0"/>
              <a:t>המטר </a:t>
            </a:r>
            <a:r>
              <a:rPr lang="x-none" sz="1800" dirty="0"/>
              <a:t>קרוי על שם קבוצת פרסאוס - והוא אחד המטרות הפופולריים ביותר, הן בזכות הקצב העשיר מאוד שלו (בלילות אופטימליים, צפויים קרוב לכמה עשרות מטאורים בשעה) והן בזכות עצם התרחשותו בערבי הקיץ הנעימים.</a:t>
            </a:r>
            <a:endParaRPr sz="1800" dirty="0"/>
          </a:p>
        </p:txBody>
      </p:sp>
      <p:pic>
        <p:nvPicPr>
          <p:cNvPr id="246" name="Google Shape;246;p3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544175" y="1793022"/>
            <a:ext cx="4055650" cy="2373352"/>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2209450" y="142871"/>
            <a:ext cx="4638675" cy="461665"/>
          </a:xfrm>
          <a:prstGeom prst="rect">
            <a:avLst/>
          </a:prstGeom>
          <a:noFill/>
        </p:spPr>
        <p:txBody>
          <a:bodyPr wrap="square" rtlCol="1">
            <a:spAutoFit/>
          </a:bodyPr>
          <a:lstStyle/>
          <a:p>
            <a:pPr algn="ctr" rtl="1"/>
            <a:r>
              <a:rPr lang="x-none" sz="2400" b="1"/>
              <a:t>מטר המטאורים - הפרסאידים</a:t>
            </a:r>
            <a:endParaRPr lang="he-IL" sz="2400" dirty="0"/>
          </a:p>
        </p:txBody>
      </p:sp>
      <p:sp>
        <p:nvSpPr>
          <p:cNvPr id="3" name="TextBox 2"/>
          <p:cNvSpPr txBox="1"/>
          <p:nvPr/>
        </p:nvSpPr>
        <p:spPr>
          <a:xfrm>
            <a:off x="3697700" y="4289227"/>
            <a:ext cx="1748600" cy="307777"/>
          </a:xfrm>
          <a:prstGeom prst="rect">
            <a:avLst/>
          </a:prstGeom>
          <a:noFill/>
        </p:spPr>
        <p:txBody>
          <a:bodyPr wrap="square" rtlCol="1">
            <a:spAutoFit/>
          </a:bodyPr>
          <a:lstStyle/>
          <a:p>
            <a:pPr algn="ctr"/>
            <a:r>
              <a:rPr lang="he-IL" dirty="0" smtClean="0">
                <a:hlinkClick r:id="rId4"/>
              </a:rPr>
              <a:t>קישור לכתבה</a:t>
            </a:r>
            <a:endParaRPr lang="he-IL"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4345</TotalTime>
  <Words>921</Words>
  <Application>Microsoft Office PowerPoint</Application>
  <PresentationFormat>‫הצגה על המסך (16:9)</PresentationFormat>
  <Paragraphs>99</Paragraphs>
  <Slides>26</Slides>
  <Notes>18</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26</vt:i4>
      </vt:variant>
    </vt:vector>
  </HeadingPairs>
  <TitlesOfParts>
    <vt:vector size="31" baseType="lpstr">
      <vt:lpstr>ReformaNarrowMedium</vt:lpstr>
      <vt:lpstr>Impact</vt:lpstr>
      <vt:lpstr>Arial</vt:lpstr>
      <vt:lpstr>Arial</vt:lpstr>
      <vt:lpstr>Simple Light</vt:lpstr>
      <vt:lpstr>מצגת של PowerPoint‏</vt:lpstr>
      <vt:lpstr>מצגת של PowerPoint‏</vt:lpstr>
      <vt:lpstr>מצגת של PowerPoint‏</vt:lpstr>
      <vt:lpstr>   הדג הגדול ביותר בעולם: כריש לוויתן תועד במפרץ אילת   </vt:lpstr>
      <vt:lpstr>מצגת של PowerPoint‏</vt:lpstr>
      <vt:lpstr>נחילי הרחפנים שינצחו בשדה הקרב הקשר בין זרזירים לרחפנים  </vt:lpstr>
      <vt:lpstr>עצם ענקית של דינוזאור התגלתה בצרפת החוקרים אומרים כי מדובר בעצם של דינוזאור שחי בסוף תקופת היורה, ושקל בין 40 ל-50 טון </vt:lpstr>
      <vt:lpstr>מצגת של PowerPoint‏</vt:lpstr>
      <vt:lpstr>המטר קרוי על שם קבוצת פרסאוס - והוא אחד המטרות הפופולריים ביותר, הן בזכות הקצב העשיר מאוד שלו (בלילות אופטימליים, צפויים קרוב לכמה עשרות מטאורים בשעה) והן בזכות עצם התרחשותו בערבי הקיץ הנעימים.</vt:lpstr>
      <vt:lpstr>מזג האוויר השתגע באירופה </vt:lpstr>
      <vt:lpstr>הנזק שנשאר בלוקסמבורג</vt:lpstr>
      <vt:lpstr>הודו: " זעם הטבע"  הצפות כבדות במערב המדינה גרמו לקריסת חומות על מבנים, למותם של 18 תושבים ולפציעתם של עשרות. הממשלה קראה לתושבים להישאר בבתים</vt:lpstr>
      <vt:lpstr>מצגת של PowerPoint‏</vt:lpstr>
      <vt:lpstr>יום החוב האקולוגי: מעכשיו אנחנו במשיכת יתר</vt:lpstr>
      <vt:lpstr>מצגת של PowerPoint‏</vt:lpstr>
      <vt:lpstr>האור האור שבקצה המדגרה המדגרה</vt:lpstr>
      <vt:lpstr>האם תינוקות יוכלו לבוא לעולם בלי הריון ובלי לידה? </vt:lpstr>
      <vt:lpstr>מצגת של PowerPoint‏</vt:lpstr>
      <vt:lpstr>חוקרים ישראלים הדפיסו לב חי במדפסת תלת מימד </vt:lpstr>
      <vt:lpstr>מהים לשולחן הניתוחים: הסטארטאפ כחול לבן שמשתמש באלמוגים מיוחדים ויוצר את מה שהמדע עדיין לא הצליח - סחוס </vt:lpstr>
      <vt:lpstr>ארנבים אוהבים שמלטפים אותם באף אופס! ואולי זה לא ארנב?</vt:lpstr>
      <vt:lpstr>סריקת מוח של אדם בן 60 גילתה שחי רק עם … חצי!?</vt:lpstr>
      <vt:lpstr>הומיאוסטזיס וויסות חום בלי גבול?</vt:lpstr>
      <vt:lpstr>מצגת של PowerPoint‏</vt:lpstr>
      <vt:lpstr>מצגת של PowerPoint‏</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חדשות ביולוגיות          קיץ 2019</dc:title>
  <dc:creator>Ester Cohen</dc:creator>
  <cp:lastModifiedBy>weizmann</cp:lastModifiedBy>
  <cp:revision>40</cp:revision>
  <dcterms:modified xsi:type="dcterms:W3CDTF">2019-08-29T07:48:30Z</dcterms:modified>
</cp:coreProperties>
</file>