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sldIdLst>
    <p:sldId id="257" r:id="rId2"/>
    <p:sldId id="267" r:id="rId3"/>
    <p:sldId id="258" r:id="rId4"/>
    <p:sldId id="259" r:id="rId5"/>
    <p:sldId id="261" r:id="rId6"/>
    <p:sldId id="260" r:id="rId7"/>
    <p:sldId id="262" r:id="rId8"/>
    <p:sldId id="265" r:id="rId9"/>
    <p:sldId id="266" r:id="rId10"/>
    <p:sldId id="263" r:id="rId11"/>
    <p:sldId id="264"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r" defTabSz="914400" rtl="1" eaLnBrk="1" latinLnBrk="0" hangingPunct="1">
      <a:defRPr kern="1200">
        <a:solidFill>
          <a:schemeClr val="tx1"/>
        </a:solidFill>
        <a:latin typeface="Century Gothic" pitchFamily="34" charset="0"/>
        <a:ea typeface="+mn-ea"/>
        <a:cs typeface="+mn-cs"/>
      </a:defRPr>
    </a:lvl6pPr>
    <a:lvl7pPr marL="2743200" algn="r" defTabSz="914400" rtl="1" eaLnBrk="1" latinLnBrk="0" hangingPunct="1">
      <a:defRPr kern="1200">
        <a:solidFill>
          <a:schemeClr val="tx1"/>
        </a:solidFill>
        <a:latin typeface="Century Gothic" pitchFamily="34" charset="0"/>
        <a:ea typeface="+mn-ea"/>
        <a:cs typeface="+mn-cs"/>
      </a:defRPr>
    </a:lvl7pPr>
    <a:lvl8pPr marL="3200400" algn="r" defTabSz="914400" rtl="1" eaLnBrk="1" latinLnBrk="0" hangingPunct="1">
      <a:defRPr kern="1200">
        <a:solidFill>
          <a:schemeClr val="tx1"/>
        </a:solidFill>
        <a:latin typeface="Century Gothic" pitchFamily="34" charset="0"/>
        <a:ea typeface="+mn-ea"/>
        <a:cs typeface="+mn-cs"/>
      </a:defRPr>
    </a:lvl8pPr>
    <a:lvl9pPr marL="3657600" algn="r" defTabSz="914400" rtl="1" eaLnBrk="1" latinLnBrk="0" hangingPunct="1">
      <a:defRPr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1" autoAdjust="0"/>
    <p:restoredTop sz="86427" autoAdjust="0"/>
  </p:normalViewPr>
  <p:slideViewPr>
    <p:cSldViewPr>
      <p:cViewPr varScale="1">
        <p:scale>
          <a:sx n="64" d="100"/>
          <a:sy n="64" d="100"/>
        </p:scale>
        <p:origin x="92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ltLang="he-IL"/>
          </a:p>
        </p:txBody>
      </p:sp>
      <p:sp>
        <p:nvSpPr>
          <p:cNvPr id="5" name="Footer Placeholder 4"/>
          <p:cNvSpPr>
            <a:spLocks noGrp="1"/>
          </p:cNvSpPr>
          <p:nvPr>
            <p:ph type="ftr" sz="quarter" idx="11"/>
          </p:nvPr>
        </p:nvSpPr>
        <p:spPr/>
        <p:txBody>
          <a:bodyPr/>
          <a:lstStyle/>
          <a:p>
            <a:endParaRPr lang="en-US" altLang="he-IL"/>
          </a:p>
        </p:txBody>
      </p:sp>
      <p:sp>
        <p:nvSpPr>
          <p:cNvPr id="6" name="Slide Number Placeholder 5"/>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461521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he-IL"/>
          </a:p>
        </p:txBody>
      </p:sp>
      <p:sp>
        <p:nvSpPr>
          <p:cNvPr id="5" name="Footer Placeholder 4"/>
          <p:cNvSpPr>
            <a:spLocks noGrp="1"/>
          </p:cNvSpPr>
          <p:nvPr>
            <p:ph type="ftr" sz="quarter" idx="11"/>
          </p:nvPr>
        </p:nvSpPr>
        <p:spPr/>
        <p:txBody>
          <a:bodyPr/>
          <a:lstStyle/>
          <a:p>
            <a:endParaRPr lang="en-US" altLang="he-IL"/>
          </a:p>
        </p:txBody>
      </p:sp>
      <p:sp>
        <p:nvSpPr>
          <p:cNvPr id="6" name="Slide Number Placeholder 5"/>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1841046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he-IL"/>
          </a:p>
        </p:txBody>
      </p:sp>
      <p:sp>
        <p:nvSpPr>
          <p:cNvPr id="5" name="Footer Placeholder 4"/>
          <p:cNvSpPr>
            <a:spLocks noGrp="1"/>
          </p:cNvSpPr>
          <p:nvPr>
            <p:ph type="ftr" sz="quarter" idx="11"/>
          </p:nvPr>
        </p:nvSpPr>
        <p:spPr/>
        <p:txBody>
          <a:bodyPr/>
          <a:lstStyle/>
          <a:p>
            <a:endParaRPr lang="en-US" altLang="he-IL"/>
          </a:p>
        </p:txBody>
      </p:sp>
      <p:sp>
        <p:nvSpPr>
          <p:cNvPr id="6" name="Slide Number Placeholder 5"/>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2775129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he-IL"/>
          </a:p>
        </p:txBody>
      </p:sp>
      <p:sp>
        <p:nvSpPr>
          <p:cNvPr id="5" name="Footer Placeholder 4"/>
          <p:cNvSpPr>
            <a:spLocks noGrp="1"/>
          </p:cNvSpPr>
          <p:nvPr>
            <p:ph type="ftr" sz="quarter" idx="11"/>
          </p:nvPr>
        </p:nvSpPr>
        <p:spPr/>
        <p:txBody>
          <a:bodyPr/>
          <a:lstStyle/>
          <a:p>
            <a:endParaRPr lang="en-US" altLang="he-IL"/>
          </a:p>
        </p:txBody>
      </p:sp>
      <p:sp>
        <p:nvSpPr>
          <p:cNvPr id="6" name="Slide Number Placeholder 5"/>
          <p:cNvSpPr>
            <a:spLocks noGrp="1"/>
          </p:cNvSpPr>
          <p:nvPr>
            <p:ph type="sldNum" sz="quarter" idx="12"/>
          </p:nvPr>
        </p:nvSpPr>
        <p:spPr/>
        <p:txBody>
          <a:bodyPr/>
          <a:lstStyle/>
          <a:p>
            <a:fld id="{3331D3DA-8E8B-44B9-9241-FB4D4904F78B}" type="slidenum">
              <a:rPr lang="en-US" altLang="he-IL" smtClean="0"/>
              <a:pPr/>
              <a:t>‹#›</a:t>
            </a:fld>
            <a:endParaRPr lang="en-US" altLang="he-IL"/>
          </a:p>
        </p:txBody>
      </p:sp>
    </p:spTree>
    <p:extLst>
      <p:ext uri="{BB962C8B-B14F-4D97-AF65-F5344CB8AC3E}">
        <p14:creationId xmlns:p14="http://schemas.microsoft.com/office/powerpoint/2010/main" val="268075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ltLang="he-IL"/>
          </a:p>
        </p:txBody>
      </p:sp>
      <p:sp>
        <p:nvSpPr>
          <p:cNvPr id="5" name="Footer Placeholder 4"/>
          <p:cNvSpPr>
            <a:spLocks noGrp="1"/>
          </p:cNvSpPr>
          <p:nvPr>
            <p:ph type="ftr" sz="quarter" idx="11"/>
          </p:nvPr>
        </p:nvSpPr>
        <p:spPr/>
        <p:txBody>
          <a:bodyPr/>
          <a:lstStyle/>
          <a:p>
            <a:endParaRPr lang="en-US" altLang="he-IL"/>
          </a:p>
        </p:txBody>
      </p:sp>
      <p:sp>
        <p:nvSpPr>
          <p:cNvPr id="6" name="Slide Number Placeholder 5"/>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3680817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he-IL"/>
          </a:p>
        </p:txBody>
      </p:sp>
      <p:sp>
        <p:nvSpPr>
          <p:cNvPr id="6" name="Footer Placeholder 5"/>
          <p:cNvSpPr>
            <a:spLocks noGrp="1"/>
          </p:cNvSpPr>
          <p:nvPr>
            <p:ph type="ftr" sz="quarter" idx="11"/>
          </p:nvPr>
        </p:nvSpPr>
        <p:spPr/>
        <p:txBody>
          <a:bodyPr/>
          <a:lstStyle/>
          <a:p>
            <a:endParaRPr lang="en-US" altLang="he-IL"/>
          </a:p>
        </p:txBody>
      </p:sp>
      <p:sp>
        <p:nvSpPr>
          <p:cNvPr id="7" name="Slide Number Placeholder 6"/>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1940778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ltLang="he-IL"/>
          </a:p>
        </p:txBody>
      </p:sp>
      <p:sp>
        <p:nvSpPr>
          <p:cNvPr id="8" name="Footer Placeholder 7"/>
          <p:cNvSpPr>
            <a:spLocks noGrp="1"/>
          </p:cNvSpPr>
          <p:nvPr>
            <p:ph type="ftr" sz="quarter" idx="11"/>
          </p:nvPr>
        </p:nvSpPr>
        <p:spPr/>
        <p:txBody>
          <a:bodyPr/>
          <a:lstStyle/>
          <a:p>
            <a:endParaRPr lang="en-US" altLang="he-IL"/>
          </a:p>
        </p:txBody>
      </p:sp>
      <p:sp>
        <p:nvSpPr>
          <p:cNvPr id="9" name="Slide Number Placeholder 8"/>
          <p:cNvSpPr>
            <a:spLocks noGrp="1"/>
          </p:cNvSpPr>
          <p:nvPr>
            <p:ph type="sldNum" sz="quarter" idx="12"/>
          </p:nvPr>
        </p:nvSpPr>
        <p:spPr/>
        <p:txBody>
          <a:bodyPr/>
          <a:lstStyle/>
          <a:p>
            <a:fld id="{002D8D4E-358E-4CEC-9774-B4E76919D493}" type="slidenum">
              <a:rPr lang="en-US" altLang="he-IL" smtClean="0"/>
              <a:pPr/>
              <a:t>‹#›</a:t>
            </a:fld>
            <a:endParaRPr lang="en-US" altLang="he-IL"/>
          </a:p>
        </p:txBody>
      </p:sp>
    </p:spTree>
    <p:extLst>
      <p:ext uri="{BB962C8B-B14F-4D97-AF65-F5344CB8AC3E}">
        <p14:creationId xmlns:p14="http://schemas.microsoft.com/office/powerpoint/2010/main" val="858452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he-IL"/>
          </a:p>
        </p:txBody>
      </p:sp>
      <p:sp>
        <p:nvSpPr>
          <p:cNvPr id="4" name="Footer Placeholder 3"/>
          <p:cNvSpPr>
            <a:spLocks noGrp="1"/>
          </p:cNvSpPr>
          <p:nvPr>
            <p:ph type="ftr" sz="quarter" idx="11"/>
          </p:nvPr>
        </p:nvSpPr>
        <p:spPr/>
        <p:txBody>
          <a:bodyPr/>
          <a:lstStyle/>
          <a:p>
            <a:endParaRPr lang="en-US" altLang="he-IL"/>
          </a:p>
        </p:txBody>
      </p:sp>
      <p:sp>
        <p:nvSpPr>
          <p:cNvPr id="5" name="Slide Number Placeholder 4"/>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625970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he-IL"/>
          </a:p>
        </p:txBody>
      </p:sp>
      <p:sp>
        <p:nvSpPr>
          <p:cNvPr id="3" name="Footer Placeholder 2"/>
          <p:cNvSpPr>
            <a:spLocks noGrp="1"/>
          </p:cNvSpPr>
          <p:nvPr>
            <p:ph type="ftr" sz="quarter" idx="11"/>
          </p:nvPr>
        </p:nvSpPr>
        <p:spPr/>
        <p:txBody>
          <a:bodyPr/>
          <a:lstStyle/>
          <a:p>
            <a:endParaRPr lang="en-US" altLang="he-IL"/>
          </a:p>
        </p:txBody>
      </p:sp>
      <p:sp>
        <p:nvSpPr>
          <p:cNvPr id="4" name="Slide Number Placeholder 3"/>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2473819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ltLang="he-IL"/>
          </a:p>
        </p:txBody>
      </p:sp>
      <p:sp>
        <p:nvSpPr>
          <p:cNvPr id="6" name="Footer Placeholder 5"/>
          <p:cNvSpPr>
            <a:spLocks noGrp="1"/>
          </p:cNvSpPr>
          <p:nvPr>
            <p:ph type="ftr" sz="quarter" idx="11"/>
          </p:nvPr>
        </p:nvSpPr>
        <p:spPr/>
        <p:txBody>
          <a:bodyPr/>
          <a:lstStyle/>
          <a:p>
            <a:endParaRPr lang="en-US" altLang="he-IL"/>
          </a:p>
        </p:txBody>
      </p:sp>
      <p:sp>
        <p:nvSpPr>
          <p:cNvPr id="7" name="Slide Number Placeholder 6"/>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853282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ltLang="he-IL"/>
          </a:p>
        </p:txBody>
      </p:sp>
      <p:sp>
        <p:nvSpPr>
          <p:cNvPr id="6" name="Footer Placeholder 5"/>
          <p:cNvSpPr>
            <a:spLocks noGrp="1"/>
          </p:cNvSpPr>
          <p:nvPr>
            <p:ph type="ftr" sz="quarter" idx="11"/>
          </p:nvPr>
        </p:nvSpPr>
        <p:spPr/>
        <p:txBody>
          <a:bodyPr/>
          <a:lstStyle/>
          <a:p>
            <a:endParaRPr lang="en-US" altLang="he-IL"/>
          </a:p>
        </p:txBody>
      </p:sp>
      <p:sp>
        <p:nvSpPr>
          <p:cNvPr id="7" name="Slide Number Placeholder 6"/>
          <p:cNvSpPr>
            <a:spLocks noGrp="1"/>
          </p:cNvSpPr>
          <p:nvPr>
            <p:ph type="sldNum" sz="quarter" idx="12"/>
          </p:nvPr>
        </p:nvSpPr>
        <p:spPr/>
        <p:txBody>
          <a:bodyPr/>
          <a:lstStyle/>
          <a:p>
            <a:r>
              <a:rPr lang="he-IL" altLang="he-IL" smtClean="0"/>
              <a:t>            אסתר כהן</a:t>
            </a:r>
            <a:endParaRPr lang="en-US" altLang="he-IL" dirty="0"/>
          </a:p>
        </p:txBody>
      </p:sp>
    </p:spTree>
    <p:extLst>
      <p:ext uri="{BB962C8B-B14F-4D97-AF65-F5344CB8AC3E}">
        <p14:creationId xmlns:p14="http://schemas.microsoft.com/office/powerpoint/2010/main" val="1460560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he-I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he-I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he-IL" altLang="he-IL" smtClean="0"/>
              <a:t>            אסתר כהן</a:t>
            </a:r>
            <a:endParaRPr lang="en-US" altLang="he-IL" dirty="0"/>
          </a:p>
        </p:txBody>
      </p:sp>
      <p:pic>
        <p:nvPicPr>
          <p:cNvPr id="7"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82055" y="5955370"/>
            <a:ext cx="7848872" cy="28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139252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CMeCRLMPj6Y"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fnH7AIwhpik"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9FVoTMOorX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q6CmWjtl4uA"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0" y="728861"/>
            <a:ext cx="3765104" cy="1143000"/>
          </a:xfrm>
        </p:spPr>
        <p:txBody>
          <a:bodyPr>
            <a:normAutofit/>
          </a:bodyPr>
          <a:lstStyle/>
          <a:p>
            <a:pPr algn="r" rtl="1"/>
            <a:r>
              <a:rPr lang="he-IL" sz="4000" dirty="0" smtClean="0"/>
              <a:t>סודם של העטלפים</a:t>
            </a:r>
            <a:endParaRPr lang="he-IL" sz="4000" dirty="0"/>
          </a:p>
        </p:txBody>
      </p:sp>
      <p:sp>
        <p:nvSpPr>
          <p:cNvPr id="3" name="Content Placeholder 2"/>
          <p:cNvSpPr>
            <a:spLocks noGrp="1"/>
          </p:cNvSpPr>
          <p:nvPr>
            <p:ph idx="1"/>
          </p:nvPr>
        </p:nvSpPr>
        <p:spPr>
          <a:xfrm>
            <a:off x="467544" y="3140968"/>
            <a:ext cx="8229600" cy="1324744"/>
          </a:xfrm>
        </p:spPr>
        <p:txBody>
          <a:bodyPr>
            <a:normAutofit fontScale="70000" lnSpcReduction="20000"/>
          </a:bodyPr>
          <a:lstStyle/>
          <a:p>
            <a:pPr algn="r" rtl="1"/>
            <a:r>
              <a:rPr lang="he-IL" sz="2600" dirty="0" smtClean="0"/>
              <a:t>ניתוח הניסוי של ספלנציאני</a:t>
            </a:r>
          </a:p>
          <a:p>
            <a:pPr algn="r" rtl="1"/>
            <a:r>
              <a:rPr lang="he-IL" sz="2600" dirty="0" smtClean="0"/>
              <a:t>היכרות עם מושגי החקר העיקריים</a:t>
            </a:r>
          </a:p>
          <a:p>
            <a:pPr algn="r" rtl="1"/>
            <a:r>
              <a:rPr lang="he-IL" sz="2600" dirty="0" smtClean="0"/>
              <a:t>מחקר בנושא "</a:t>
            </a:r>
            <a:r>
              <a:rPr lang="he-IL" sz="2600" dirty="0" err="1" smtClean="0"/>
              <a:t>סונאר</a:t>
            </a:r>
            <a:r>
              <a:rPr lang="he-IL" sz="2600" dirty="0" smtClean="0"/>
              <a:t> העטלפים"</a:t>
            </a:r>
          </a:p>
          <a:p>
            <a:pPr algn="r" rtl="1"/>
            <a:r>
              <a:rPr lang="he-IL" sz="2600" dirty="0" smtClean="0"/>
              <a:t>יישום "מרגש" של עיקרון </a:t>
            </a:r>
            <a:r>
              <a:rPr lang="he-IL" sz="2600" dirty="0" err="1" smtClean="0"/>
              <a:t>הסונאר</a:t>
            </a:r>
            <a:r>
              <a:rPr lang="he-IL" sz="2600" dirty="0" smtClean="0"/>
              <a:t>:</a:t>
            </a:r>
            <a:r>
              <a:rPr lang="en-US" sz="2600" dirty="0" smtClean="0"/>
              <a:t>Echolocation</a:t>
            </a:r>
            <a:r>
              <a:rPr lang="he-IL" sz="2600" dirty="0" smtClean="0"/>
              <a:t> </a:t>
            </a:r>
          </a:p>
          <a:p>
            <a:pPr algn="r" rtl="1"/>
            <a:endParaRPr lang="he-IL" dirty="0" smtClean="0"/>
          </a:p>
          <a:p>
            <a:pPr algn="r" rtl="1"/>
            <a:endParaRPr lang="he-IL" dirty="0"/>
          </a:p>
        </p:txBody>
      </p:sp>
      <p:sp>
        <p:nvSpPr>
          <p:cNvPr id="4" name="AutoShape 4" descr="×ª××¦××ª ×ª××× × ×¢×××¨ ×¡×¤×× ×¦××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5" name="AutoShape 6" descr="×ª××¦××ª ×ª××× × ×¢×××¨ ×¡×¤×× ×¦××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1434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2076031"/>
            <a:ext cx="1895475"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55576" y="4566211"/>
            <a:ext cx="1080120" cy="215444"/>
          </a:xfrm>
          <a:prstGeom prst="rect">
            <a:avLst/>
          </a:prstGeom>
          <a:noFill/>
        </p:spPr>
        <p:txBody>
          <a:bodyPr wrap="square" rtlCol="1">
            <a:spAutoFit/>
          </a:bodyPr>
          <a:lstStyle/>
          <a:p>
            <a:r>
              <a:rPr lang="en-US" sz="800" dirty="0" err="1" smtClean="0"/>
              <a:t>wikipedia</a:t>
            </a:r>
            <a:endParaRPr lang="he-IL" sz="800" dirty="0"/>
          </a:p>
        </p:txBody>
      </p:sp>
      <p:pic>
        <p:nvPicPr>
          <p:cNvPr id="14344" name="Picture 8"/>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48" b="96413" l="885" r="98673"/>
                    </a14:imgEffect>
                  </a14:imgLayer>
                </a14:imgProps>
              </a:ext>
              <a:ext uri="{28A0092B-C50C-407E-A947-70E740481C1C}">
                <a14:useLocalDpi xmlns:a14="http://schemas.microsoft.com/office/drawing/2010/main" val="0"/>
              </a:ext>
            </a:extLst>
          </a:blip>
          <a:srcRect/>
          <a:stretch>
            <a:fillRect/>
          </a:stretch>
        </p:blipFill>
        <p:spPr bwMode="auto">
          <a:xfrm>
            <a:off x="6660232" y="728861"/>
            <a:ext cx="2152650" cy="212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452320" y="6232623"/>
            <a:ext cx="1368152" cy="369332"/>
          </a:xfrm>
          <a:prstGeom prst="rect">
            <a:avLst/>
          </a:prstGeom>
          <a:noFill/>
        </p:spPr>
        <p:txBody>
          <a:bodyPr wrap="square" rtlCol="1">
            <a:spAutoFit/>
          </a:bodyPr>
          <a:lstStyle/>
          <a:p>
            <a:pPr algn="r" rtl="1"/>
            <a:r>
              <a:rPr lang="he-IL" dirty="0" smtClean="0"/>
              <a:t>אסתר כהן</a:t>
            </a:r>
            <a:endParaRPr lang="he-IL" dirty="0"/>
          </a:p>
        </p:txBody>
      </p:sp>
    </p:spTree>
    <p:extLst>
      <p:ext uri="{BB962C8B-B14F-4D97-AF65-F5344CB8AC3E}">
        <p14:creationId xmlns:p14="http://schemas.microsoft.com/office/powerpoint/2010/main" val="951230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he-IL" dirty="0" smtClean="0"/>
              <a:t>הרצאה של דר יוסי יובל - </a:t>
            </a:r>
            <a:r>
              <a:rPr lang="he-IL" dirty="0" err="1" smtClean="0"/>
              <a:t>הסונאר</a:t>
            </a:r>
            <a:r>
              <a:rPr lang="he-IL" dirty="0" smtClean="0"/>
              <a:t> של העטלפים</a:t>
            </a:r>
            <a:endParaRPr lang="he-IL" dirty="0"/>
          </a:p>
        </p:txBody>
      </p:sp>
      <p:pic>
        <p:nvPicPr>
          <p:cNvPr id="4" name="CMeCRLMPj6Y"/>
          <p:cNvPicPr>
            <a:picLocks noGrp="1" noRot="1" noChangeAspect="1"/>
          </p:cNvPicPr>
          <p:nvPr>
            <p:ph idx="1"/>
            <a:videoFile r:link="rId1"/>
          </p:nvPr>
        </p:nvPicPr>
        <p:blipFill>
          <a:blip r:embed="rId3"/>
          <a:stretch>
            <a:fillRect/>
          </a:stretch>
        </p:blipFill>
        <p:spPr>
          <a:xfrm>
            <a:off x="2286000" y="2716213"/>
            <a:ext cx="4572000" cy="2571750"/>
          </a:xfrm>
          <a:prstGeom prst="rect">
            <a:avLst/>
          </a:prstGeom>
        </p:spPr>
      </p:pic>
    </p:spTree>
    <p:extLst>
      <p:ext uri="{BB962C8B-B14F-4D97-AF65-F5344CB8AC3E}">
        <p14:creationId xmlns:p14="http://schemas.microsoft.com/office/powerpoint/2010/main" val="33541847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pPr algn="r" rtl="1"/>
            <a:r>
              <a:rPr lang="he-IL" dirty="0" smtClean="0"/>
              <a:t>יישום מרגש של עיקרון ה</a:t>
            </a:r>
            <a:r>
              <a:rPr lang="en-US" dirty="0" smtClean="0"/>
              <a:t>echolocation-</a:t>
            </a:r>
            <a:endParaRPr lang="he-IL" dirty="0"/>
          </a:p>
        </p:txBody>
      </p:sp>
      <p:pic>
        <p:nvPicPr>
          <p:cNvPr id="4" name="fnH7AIwhpik"/>
          <p:cNvPicPr>
            <a:picLocks noGrp="1" noRot="1" noChangeAspect="1"/>
          </p:cNvPicPr>
          <p:nvPr>
            <p:ph idx="1"/>
            <a:videoFile r:link="rId1"/>
          </p:nvPr>
        </p:nvPicPr>
        <p:blipFill>
          <a:blip r:embed="rId3"/>
          <a:stretch>
            <a:fillRect/>
          </a:stretch>
        </p:blipFill>
        <p:spPr>
          <a:xfrm>
            <a:off x="2286000" y="2716213"/>
            <a:ext cx="4572000" cy="2571750"/>
          </a:xfrm>
          <a:prstGeom prst="rect">
            <a:avLst/>
          </a:prstGeom>
        </p:spPr>
      </p:pic>
    </p:spTree>
    <p:extLst>
      <p:ext uri="{BB962C8B-B14F-4D97-AF65-F5344CB8AC3E}">
        <p14:creationId xmlns:p14="http://schemas.microsoft.com/office/powerpoint/2010/main" val="39916177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p:cNvSpPr txBox="1"/>
          <p:nvPr/>
        </p:nvSpPr>
        <p:spPr>
          <a:xfrm>
            <a:off x="2037919" y="1700808"/>
            <a:ext cx="6768752" cy="4093428"/>
          </a:xfrm>
          <a:prstGeom prst="rect">
            <a:avLst/>
          </a:prstGeom>
          <a:noFill/>
        </p:spPr>
        <p:txBody>
          <a:bodyPr wrap="square" rtlCol="1">
            <a:spAutoFit/>
          </a:bodyPr>
          <a:lstStyle/>
          <a:p>
            <a:pPr algn="r" rtl="1"/>
            <a:r>
              <a:rPr lang="he-IL" sz="2000" dirty="0" smtClean="0"/>
              <a:t>ספלנציאני חי בין השנים 1729-1799.</a:t>
            </a:r>
          </a:p>
          <a:p>
            <a:pPr algn="r" rtl="1"/>
            <a:endParaRPr lang="he-IL" sz="2000" dirty="0" smtClean="0"/>
          </a:p>
          <a:p>
            <a:pPr algn="r" rtl="1"/>
            <a:r>
              <a:rPr lang="he-IL" sz="2000" dirty="0" smtClean="0"/>
              <a:t>הוא ערך מחקר מעמיק על רביית בעלי חיים והפריך באופן מוחלט את התיאוריה של בריאה ספונטנית. ספלנציאני גילה שלתהליך הרבייה בבעלי חיים דרושים תאי זרע מהזכר וביצית נקבית. כיישום לממצאיו הוא ביצע את ההפריה המלאכותית הראשונה בכלבים. </a:t>
            </a:r>
          </a:p>
          <a:p>
            <a:pPr algn="r" rtl="1"/>
            <a:endParaRPr lang="he-IL" sz="2000" dirty="0" smtClean="0"/>
          </a:p>
          <a:p>
            <a:pPr algn="r" rtl="1"/>
            <a:r>
              <a:rPr lang="he-IL" sz="2000" dirty="0" smtClean="0"/>
              <a:t>מצגת זו מתארת מהלך ניסויים שעשה ספלנציאני לבדיקת יכולת הניווט של עטלפים המתעופפים בלילה.</a:t>
            </a:r>
            <a:r>
              <a:rPr lang="en-US" sz="2000" dirty="0" smtClean="0"/>
              <a:t/>
            </a:r>
            <a:br>
              <a:rPr lang="en-US" sz="2000" dirty="0" smtClean="0"/>
            </a:br>
            <a:endParaRPr lang="he-IL" sz="2000" dirty="0" smtClean="0"/>
          </a:p>
          <a:p>
            <a:pPr algn="r" rtl="1"/>
            <a:r>
              <a:rPr lang="he-IL" sz="2000" dirty="0" smtClean="0"/>
              <a:t>למרות שבתקופה שבה עשה את ניסוייו, מושגי החקר לא היו נחלת כלל המדענים, הניסויים  שעשה עמדו בכללי החקר ולכן דרכם ניתן להכיר את כל המונחים הרלוונטיים.</a:t>
            </a:r>
            <a:endParaRPr lang="he-IL" sz="20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1106"/>
            <a:ext cx="1584176" cy="2023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67544" y="2579714"/>
            <a:ext cx="1080120" cy="215444"/>
          </a:xfrm>
          <a:prstGeom prst="rect">
            <a:avLst/>
          </a:prstGeom>
          <a:noFill/>
        </p:spPr>
        <p:txBody>
          <a:bodyPr wrap="square" rtlCol="1">
            <a:spAutoFit/>
          </a:bodyPr>
          <a:lstStyle/>
          <a:p>
            <a:r>
              <a:rPr lang="en-US" sz="800" dirty="0" err="1" smtClean="0"/>
              <a:t>wikipedia</a:t>
            </a:r>
            <a:endParaRPr lang="he-IL" sz="800" dirty="0"/>
          </a:p>
        </p:txBody>
      </p:sp>
      <p:sp>
        <p:nvSpPr>
          <p:cNvPr id="2" name="Title 1"/>
          <p:cNvSpPr>
            <a:spLocks noGrp="1"/>
          </p:cNvSpPr>
          <p:nvPr>
            <p:ph type="title"/>
          </p:nvPr>
        </p:nvSpPr>
        <p:spPr>
          <a:xfrm>
            <a:off x="906254" y="620688"/>
            <a:ext cx="7886700" cy="1325563"/>
          </a:xfrm>
        </p:spPr>
        <p:txBody>
          <a:bodyPr/>
          <a:lstStyle/>
          <a:p>
            <a:pPr algn="r" rtl="1" fontAlgn="base">
              <a:spcBef>
                <a:spcPts val="0"/>
              </a:spcBef>
              <a:spcAft>
                <a:spcPts val="0"/>
              </a:spcAft>
            </a:pPr>
            <a:r>
              <a:rPr lang="he-IL" sz="4400" kern="1200" dirty="0" err="1" smtClean="0">
                <a:solidFill>
                  <a:srgbClr val="000000"/>
                </a:solidFill>
                <a:effectLst/>
                <a:latin typeface="Century Gothic" panose="020B0502020202020204" pitchFamily="34" charset="0"/>
                <a:ea typeface="+mn-ea"/>
                <a:cs typeface="Arial" panose="020B0604020202020204" pitchFamily="34" charset="0"/>
              </a:rPr>
              <a:t>לזארו</a:t>
            </a:r>
            <a:r>
              <a:rPr lang="he-IL" sz="4400" kern="1200" dirty="0" smtClean="0">
                <a:solidFill>
                  <a:srgbClr val="000000"/>
                </a:solidFill>
                <a:effectLst/>
                <a:latin typeface="Century Gothic" panose="020B0502020202020204" pitchFamily="34" charset="0"/>
                <a:ea typeface="+mn-ea"/>
                <a:cs typeface="Arial" panose="020B0604020202020204" pitchFamily="34" charset="0"/>
              </a:rPr>
              <a:t> </a:t>
            </a:r>
            <a:r>
              <a:rPr lang="he-IL" sz="4400" kern="1200" dirty="0" err="1" smtClean="0">
                <a:solidFill>
                  <a:srgbClr val="000000"/>
                </a:solidFill>
                <a:effectLst/>
                <a:latin typeface="Century Gothic" panose="020B0502020202020204" pitchFamily="34" charset="0"/>
                <a:ea typeface="+mn-ea"/>
                <a:cs typeface="Arial" panose="020B0604020202020204" pitchFamily="34" charset="0"/>
              </a:rPr>
              <a:t>ספלנציאני</a:t>
            </a:r>
            <a:endParaRPr lang="en-US" dirty="0" smtClean="0">
              <a:effectLst/>
            </a:endParaRPr>
          </a:p>
          <a:p>
            <a:endParaRPr lang="en-US" dirty="0"/>
          </a:p>
        </p:txBody>
      </p:sp>
    </p:spTree>
    <p:extLst>
      <p:ext uri="{BB962C8B-B14F-4D97-AF65-F5344CB8AC3E}">
        <p14:creationId xmlns:p14="http://schemas.microsoft.com/office/powerpoint/2010/main" val="1540086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7808"/>
            <a:ext cx="8229600" cy="1143000"/>
          </a:xfrm>
        </p:spPr>
        <p:txBody>
          <a:bodyPr>
            <a:normAutofit fontScale="90000"/>
          </a:bodyPr>
          <a:lstStyle/>
          <a:p>
            <a:pPr algn="r" rtl="1"/>
            <a:r>
              <a:rPr lang="he-IL" dirty="0" smtClean="0"/>
              <a:t>חיי העטלפים</a:t>
            </a:r>
            <a:br>
              <a:rPr lang="he-IL" dirty="0" smtClean="0"/>
            </a:br>
            <a:r>
              <a:rPr lang="he-IL" dirty="0" smtClean="0"/>
              <a:t>אילו תופעות נצפו בסרטון?</a:t>
            </a:r>
            <a:endParaRPr lang="he-IL" dirty="0"/>
          </a:p>
        </p:txBody>
      </p:sp>
      <p:pic>
        <p:nvPicPr>
          <p:cNvPr id="4" name="9FVoTMOorXA"/>
          <p:cNvPicPr>
            <a:picLocks noGrp="1" noRot="1" noChangeAspect="1"/>
          </p:cNvPicPr>
          <p:nvPr>
            <p:ph idx="1"/>
            <a:videoFile r:link="rId1"/>
          </p:nvPr>
        </p:nvPicPr>
        <p:blipFill>
          <a:blip r:embed="rId3"/>
          <a:stretch>
            <a:fillRect/>
          </a:stretch>
        </p:blipFill>
        <p:spPr>
          <a:xfrm>
            <a:off x="2286000" y="2716213"/>
            <a:ext cx="4572000" cy="2571750"/>
          </a:xfrm>
          <a:prstGeom prst="rect">
            <a:avLst/>
          </a:prstGeom>
        </p:spPr>
      </p:pic>
    </p:spTree>
    <p:extLst>
      <p:ext uri="{BB962C8B-B14F-4D97-AF65-F5344CB8AC3E}">
        <p14:creationId xmlns:p14="http://schemas.microsoft.com/office/powerpoint/2010/main" val="9696292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7079" y="15205"/>
            <a:ext cx="7886700" cy="1325563"/>
          </a:xfrm>
        </p:spPr>
        <p:txBody>
          <a:bodyPr/>
          <a:lstStyle/>
          <a:p>
            <a:pPr algn="r" rtl="1"/>
            <a:r>
              <a:rPr lang="he-IL" dirty="0" smtClean="0"/>
              <a:t>סיפור הניסוי של ספלנציאני</a:t>
            </a:r>
            <a:endParaRPr lang="he-IL"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2427426"/>
              </p:ext>
            </p:extLst>
          </p:nvPr>
        </p:nvGraphicFramePr>
        <p:xfrm>
          <a:off x="772434" y="1340768"/>
          <a:ext cx="7615990" cy="4659010"/>
        </p:xfrm>
        <a:graphic>
          <a:graphicData uri="http://schemas.openxmlformats.org/drawingml/2006/table">
            <a:tbl>
              <a:tblPr rtl="1"/>
              <a:tblGrid>
                <a:gridCol w="498954">
                  <a:extLst>
                    <a:ext uri="{9D8B030D-6E8A-4147-A177-3AD203B41FA5}">
                      <a16:colId xmlns:a16="http://schemas.microsoft.com/office/drawing/2014/main" val="20000"/>
                    </a:ext>
                  </a:extLst>
                </a:gridCol>
                <a:gridCol w="7117036">
                  <a:extLst>
                    <a:ext uri="{9D8B030D-6E8A-4147-A177-3AD203B41FA5}">
                      <a16:colId xmlns:a16="http://schemas.microsoft.com/office/drawing/2014/main" val="20001"/>
                    </a:ext>
                  </a:extLst>
                </a:gridCol>
              </a:tblGrid>
              <a:tr h="399915">
                <a:tc>
                  <a:txBody>
                    <a:bodyPr/>
                    <a:lstStyle/>
                    <a:p>
                      <a:pPr algn="ctr" rtl="1">
                        <a:lnSpc>
                          <a:spcPts val="1500"/>
                        </a:lnSpc>
                        <a:spcBef>
                          <a:spcPts val="300"/>
                        </a:spcBef>
                        <a:spcAft>
                          <a:spcPts val="300"/>
                        </a:spcAft>
                      </a:pPr>
                      <a:r>
                        <a:rPr lang="he-IL" sz="1400" b="1" dirty="0">
                          <a:effectLst/>
                          <a:latin typeface="Times New Roman"/>
                          <a:ea typeface="Times New Roman"/>
                          <a:cs typeface="Arial"/>
                        </a:rPr>
                        <a:t>שלב מס.</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ts val="1500"/>
                        </a:lnSpc>
                        <a:spcBef>
                          <a:spcPts val="300"/>
                        </a:spcBef>
                        <a:spcAft>
                          <a:spcPts val="300"/>
                        </a:spcAft>
                      </a:pPr>
                      <a:r>
                        <a:rPr lang="he-IL" sz="1400" b="1" dirty="0">
                          <a:effectLst/>
                          <a:latin typeface="Times New Roman"/>
                          <a:ea typeface="Times New Roman"/>
                          <a:cs typeface="Arial"/>
                        </a:rPr>
                        <a:t>תיאור השלב במחקר</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1</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err="1">
                          <a:effectLst/>
                          <a:latin typeface="Times New Roman"/>
                          <a:ea typeface="Times New Roman"/>
                          <a:cs typeface="Arial"/>
                        </a:rPr>
                        <a:t>ספלנציאני</a:t>
                      </a:r>
                      <a:r>
                        <a:rPr lang="he-IL" sz="1400" dirty="0">
                          <a:effectLst/>
                          <a:latin typeface="Times New Roman"/>
                          <a:ea typeface="Times New Roman"/>
                          <a:cs typeface="Arial"/>
                        </a:rPr>
                        <a:t>, מדען איטלקי שחי לפני כ-200 שנה, שם לב שהעטלפים מתעופפים בבטחה במערות חשוכות.</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2</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תצפית זו עוררה שאלות רבות, והחוקר ביקש להן מענה. אחת השאלות הייתה: כיצד מוצאים העטלפים את דרכם בחושך?</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3</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החוקר הציע מספר הסברים אפשריים כתשובה לשאלה זו. אחד מהם הוא, שעטלפים נעזרים בעיניהם, כדי למצוא את דרכם בחושך. כדי לבדוק את ההסבר, החוקר תכנן ניסוי.</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9951">
                <a:tc>
                  <a:txBody>
                    <a:bodyPr/>
                    <a:lstStyle/>
                    <a:p>
                      <a:pPr algn="ctr" rtl="1">
                        <a:lnSpc>
                          <a:spcPts val="1500"/>
                        </a:lnSpc>
                        <a:spcBef>
                          <a:spcPts val="300"/>
                        </a:spcBef>
                        <a:spcAft>
                          <a:spcPts val="300"/>
                        </a:spcAft>
                      </a:pPr>
                      <a:r>
                        <a:rPr lang="he-IL" sz="1200">
                          <a:effectLst/>
                          <a:latin typeface="Times New Roman"/>
                          <a:ea typeface="Times New Roman"/>
                          <a:cs typeface="Arial"/>
                        </a:rPr>
                        <a:t>4</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בניסוי נבדק הקשר שבין הראייה של העטלפים ובין יכולתם להתעופף בחושך בבטחה.</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5</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בתכנון הניסוי היה על החוקר להחליט כיצד ישנה את ראיית העטלפים. </a:t>
                      </a:r>
                      <a:r>
                        <a:rPr lang="he-IL" sz="1400" dirty="0" err="1">
                          <a:effectLst/>
                          <a:latin typeface="Times New Roman"/>
                          <a:ea typeface="Times New Roman"/>
                          <a:cs typeface="Arial"/>
                        </a:rPr>
                        <a:t>ספלנציאני</a:t>
                      </a:r>
                      <a:r>
                        <a:rPr lang="he-IL" sz="1400" dirty="0">
                          <a:effectLst/>
                          <a:latin typeface="Times New Roman"/>
                          <a:ea typeface="Times New Roman"/>
                          <a:cs typeface="Arial"/>
                        </a:rPr>
                        <a:t> בחר לכסות את ראשי העטלפים שבקבוצת הניסוי בכיסויים אטומים לאור, ועל ידי כך נמנע מהם השימוש בעיניהם.</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9951">
                <a:tc>
                  <a:txBody>
                    <a:bodyPr/>
                    <a:lstStyle/>
                    <a:p>
                      <a:pPr algn="ctr" rtl="1">
                        <a:lnSpc>
                          <a:spcPts val="1500"/>
                        </a:lnSpc>
                        <a:spcBef>
                          <a:spcPts val="300"/>
                        </a:spcBef>
                        <a:spcAft>
                          <a:spcPts val="300"/>
                        </a:spcAft>
                      </a:pPr>
                      <a:r>
                        <a:rPr lang="he-IL" sz="1200">
                          <a:effectLst/>
                          <a:latin typeface="Times New Roman"/>
                          <a:ea typeface="Times New Roman"/>
                          <a:cs typeface="Arial"/>
                        </a:rPr>
                        <a:t>6</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ספלנציאני החליט לספור את מספר הפעמים שעטלף מתנגש בקיר ביחידת זמן נתונה.</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7</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את התוצאות שהתקבלו בקבוצת הניסוי השווה החוקר לתוצאות בקבוצה אחרת </a:t>
                      </a:r>
                      <a:r>
                        <a:rPr lang="en-US" sz="1400">
                          <a:effectLst/>
                          <a:latin typeface="Arial"/>
                          <a:ea typeface="Times New Roman"/>
                        </a:rPr>
                        <a:t>–</a:t>
                      </a:r>
                      <a:r>
                        <a:rPr lang="he-IL" sz="1400">
                          <a:effectLst/>
                          <a:latin typeface="Times New Roman"/>
                          <a:ea typeface="Times New Roman"/>
                          <a:cs typeface="Arial"/>
                        </a:rPr>
                        <a:t> קבוצה של עטלפים אשר לא בוצע בה כל טיפול, כלומר, עיניהם לא כוסו.</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599873">
                <a:tc>
                  <a:txBody>
                    <a:bodyPr/>
                    <a:lstStyle/>
                    <a:p>
                      <a:pPr algn="ctr" rtl="1">
                        <a:lnSpc>
                          <a:spcPts val="1500"/>
                        </a:lnSpc>
                        <a:spcBef>
                          <a:spcPts val="300"/>
                        </a:spcBef>
                        <a:spcAft>
                          <a:spcPts val="300"/>
                        </a:spcAft>
                      </a:pPr>
                      <a:r>
                        <a:rPr lang="he-IL" sz="1200">
                          <a:effectLst/>
                          <a:latin typeface="Times New Roman"/>
                          <a:ea typeface="Times New Roman"/>
                          <a:cs typeface="Arial"/>
                        </a:rPr>
                        <a:t>8</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בתכנון הניסוי על החוקר להחליט באילו תנאים לקיימו. הוא קבע שכל התנאים , פרט למשתנה אחד, יהיו קבועים. לדוגמה: הוא קבע מראש את ממדי החדר החשוך בו בוצע הניסוי, את מין העטלפים הנבדקים, את גילם ואת מספרם.</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9</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כדי לוודא כי התוצאה שקיבל בניסוי אינה מקרית, החוקר החליט לבצע את הניסוי עם מספר מסוים של פרטים ולחזור עליו כמה פעמים.</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10</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בניסוי החוקר מצא שעטלפים אשר ראשם כוסה הרבו להיתקל בקירות בשעת מעופם, בעוד העטלפים אשר ראשם לא כוסה התעופפו בבטחה.</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99915">
                <a:tc>
                  <a:txBody>
                    <a:bodyPr/>
                    <a:lstStyle/>
                    <a:p>
                      <a:pPr algn="ctr" rtl="1">
                        <a:lnSpc>
                          <a:spcPts val="1500"/>
                        </a:lnSpc>
                        <a:spcBef>
                          <a:spcPts val="300"/>
                        </a:spcBef>
                        <a:spcAft>
                          <a:spcPts val="300"/>
                        </a:spcAft>
                      </a:pPr>
                      <a:r>
                        <a:rPr lang="he-IL" sz="1200">
                          <a:effectLst/>
                          <a:latin typeface="Times New Roman"/>
                          <a:ea typeface="Times New Roman"/>
                          <a:cs typeface="Arial"/>
                        </a:rPr>
                        <a:t>11</a:t>
                      </a:r>
                      <a:endParaRPr lang="en-US"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לאחר ביצוע הניסוי, החוקר סיכם את ממצאיו, ניתח ופירש אותם ועל פיהם ניסח מסקנה. מסקנתו הייתה כי העטלפים נעזרים בעיניהם כדי למצוא דרכם בחשכה.</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5" name="TextBox 4"/>
          <p:cNvSpPr txBox="1"/>
          <p:nvPr/>
        </p:nvSpPr>
        <p:spPr>
          <a:xfrm>
            <a:off x="1619672" y="6309320"/>
            <a:ext cx="5688632" cy="369332"/>
          </a:xfrm>
          <a:prstGeom prst="rect">
            <a:avLst/>
          </a:prstGeom>
          <a:noFill/>
        </p:spPr>
        <p:txBody>
          <a:bodyPr wrap="square" rtlCol="1">
            <a:spAutoFit/>
          </a:bodyPr>
          <a:lstStyle/>
          <a:p>
            <a:pPr algn="r" rtl="1"/>
            <a:r>
              <a:rPr lang="he-IL" dirty="0" smtClean="0"/>
              <a:t>האם מהלך הניסוי אכן מוביל למסקנה זו? האם ניתן לדון עליה?</a:t>
            </a:r>
            <a:endParaRPr lang="he-IL" dirty="0"/>
          </a:p>
        </p:txBody>
      </p:sp>
    </p:spTree>
    <p:extLst>
      <p:ext uri="{BB962C8B-B14F-4D97-AF65-F5344CB8AC3E}">
        <p14:creationId xmlns:p14="http://schemas.microsoft.com/office/powerpoint/2010/main" val="2849239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he-IL" dirty="0" smtClean="0"/>
              <a:t>המשך הניסוי:</a:t>
            </a:r>
            <a:endParaRPr lang="he-IL"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54782222"/>
              </p:ext>
            </p:extLst>
          </p:nvPr>
        </p:nvGraphicFramePr>
        <p:xfrm>
          <a:off x="747147" y="1772815"/>
          <a:ext cx="7209229" cy="2227909"/>
        </p:xfrm>
        <a:graphic>
          <a:graphicData uri="http://schemas.openxmlformats.org/drawingml/2006/table">
            <a:tbl>
              <a:tblPr rtl="1"/>
              <a:tblGrid>
                <a:gridCol w="472305">
                  <a:extLst>
                    <a:ext uri="{9D8B030D-6E8A-4147-A177-3AD203B41FA5}">
                      <a16:colId xmlns:a16="http://schemas.microsoft.com/office/drawing/2014/main" val="20000"/>
                    </a:ext>
                  </a:extLst>
                </a:gridCol>
                <a:gridCol w="6736924">
                  <a:extLst>
                    <a:ext uri="{9D8B030D-6E8A-4147-A177-3AD203B41FA5}">
                      <a16:colId xmlns:a16="http://schemas.microsoft.com/office/drawing/2014/main" val="20001"/>
                    </a:ext>
                  </a:extLst>
                </a:gridCol>
              </a:tblGrid>
              <a:tr h="864097">
                <a:tc>
                  <a:txBody>
                    <a:bodyPr/>
                    <a:lstStyle/>
                    <a:p>
                      <a:pPr algn="ctr" rtl="1">
                        <a:lnSpc>
                          <a:spcPts val="1500"/>
                        </a:lnSpc>
                        <a:spcBef>
                          <a:spcPts val="300"/>
                        </a:spcBef>
                        <a:spcAft>
                          <a:spcPts val="300"/>
                        </a:spcAft>
                      </a:pPr>
                      <a:r>
                        <a:rPr lang="he-IL" sz="1400">
                          <a:effectLst/>
                          <a:latin typeface="Times New Roman"/>
                          <a:ea typeface="Times New Roman"/>
                          <a:cs typeface="Arial"/>
                        </a:rPr>
                        <a:t>12</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b="1" dirty="0">
                          <a:effectLst/>
                          <a:latin typeface="Times New Roman"/>
                          <a:ea typeface="Times New Roman"/>
                          <a:cs typeface="Arial"/>
                        </a:rPr>
                        <a:t>לכאורה</a:t>
                      </a:r>
                      <a:r>
                        <a:rPr lang="he-IL" sz="1400" dirty="0">
                          <a:effectLst/>
                          <a:latin typeface="Times New Roman"/>
                          <a:ea typeface="Times New Roman"/>
                          <a:cs typeface="Arial"/>
                        </a:rPr>
                        <a:t>, תוצאות הניסוי תמכו בהסבר שהציע ספלנציאני, אף על פי כן החליט ספלנציאני לבצע ניסוי נוסף , שבו לא יכוסו ראשיהם של העטלפים אלא רק עיניהם. יתרונו של ניסוי זה בכך שהחוקר מנע את השימוש בעיניים בלבד, מבלי להשפיע על איברי חישה אחרים (אף, אוזניים).</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76064">
                <a:tc>
                  <a:txBody>
                    <a:bodyPr/>
                    <a:lstStyle/>
                    <a:p>
                      <a:pPr algn="ctr" rtl="1">
                        <a:lnSpc>
                          <a:spcPts val="1500"/>
                        </a:lnSpc>
                        <a:spcBef>
                          <a:spcPts val="300"/>
                        </a:spcBef>
                        <a:spcAft>
                          <a:spcPts val="300"/>
                        </a:spcAft>
                      </a:pPr>
                      <a:r>
                        <a:rPr lang="he-IL" sz="1400" dirty="0">
                          <a:effectLst/>
                          <a:latin typeface="Times New Roman"/>
                          <a:ea typeface="Times New Roman"/>
                          <a:cs typeface="Arial"/>
                        </a:rPr>
                        <a:t>13</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בעזרת דסקיות אטומות לאור כיסה ספלנציאני את עיני העטלפים. תוצאות ניסוי זה היו שהעטלפים אשר עיניהם כוסו התעופפו בבטחה.</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3874">
                <a:tc>
                  <a:txBody>
                    <a:bodyPr/>
                    <a:lstStyle/>
                    <a:p>
                      <a:pPr algn="ctr" rtl="1">
                        <a:lnSpc>
                          <a:spcPts val="1500"/>
                        </a:lnSpc>
                        <a:spcBef>
                          <a:spcPts val="300"/>
                        </a:spcBef>
                        <a:spcAft>
                          <a:spcPts val="300"/>
                        </a:spcAft>
                      </a:pPr>
                      <a:r>
                        <a:rPr lang="he-IL" sz="1400">
                          <a:effectLst/>
                          <a:latin typeface="Times New Roman"/>
                          <a:ea typeface="Times New Roman"/>
                          <a:cs typeface="Arial"/>
                        </a:rPr>
                        <a:t>14</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a:effectLst/>
                          <a:latin typeface="Times New Roman"/>
                          <a:ea typeface="Times New Roman"/>
                          <a:cs typeface="Arial"/>
                        </a:rPr>
                        <a:t>אם כך מסקנתו הייתה כי העטלפים </a:t>
                      </a:r>
                      <a:r>
                        <a:rPr lang="he-IL" sz="1400" b="1">
                          <a:effectLst/>
                          <a:latin typeface="Times New Roman"/>
                          <a:ea typeface="Times New Roman"/>
                          <a:cs typeface="Arial"/>
                        </a:rPr>
                        <a:t>אינם</a:t>
                      </a:r>
                      <a:r>
                        <a:rPr lang="he-IL" sz="1400">
                          <a:effectLst/>
                          <a:latin typeface="Times New Roman"/>
                          <a:ea typeface="Times New Roman"/>
                          <a:cs typeface="Arial"/>
                        </a:rPr>
                        <a:t> נעזרים בעיניהם כדי למצוא את דרכם בחשכה.</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3874">
                <a:tc>
                  <a:txBody>
                    <a:bodyPr/>
                    <a:lstStyle/>
                    <a:p>
                      <a:pPr algn="ctr" rtl="1">
                        <a:lnSpc>
                          <a:spcPts val="1500"/>
                        </a:lnSpc>
                        <a:spcBef>
                          <a:spcPts val="300"/>
                        </a:spcBef>
                        <a:spcAft>
                          <a:spcPts val="300"/>
                        </a:spcAft>
                      </a:pPr>
                      <a:r>
                        <a:rPr lang="he-IL" sz="1400">
                          <a:effectLst/>
                          <a:latin typeface="Times New Roman"/>
                          <a:ea typeface="Times New Roman"/>
                          <a:cs typeface="Arial"/>
                        </a:rPr>
                        <a:t>15</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בהמשך המחקר ביצע ספלנציאני ניסויים נוספים לבדיקת השערות אחרות.</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07883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he-IL" dirty="0" smtClean="0"/>
              <a:t>רמז למסקנה הסופית...</a:t>
            </a:r>
            <a:endParaRPr lang="he-IL" dirty="0"/>
          </a:p>
        </p:txBody>
      </p:sp>
      <p:pic>
        <p:nvPicPr>
          <p:cNvPr id="4" name="q6CmWjtl4uA"/>
          <p:cNvPicPr>
            <a:picLocks noGrp="1" noRot="1" noChangeAspect="1"/>
          </p:cNvPicPr>
          <p:nvPr>
            <p:ph idx="1"/>
            <a:videoFile r:link="rId1"/>
          </p:nvPr>
        </p:nvPicPr>
        <p:blipFill>
          <a:blip r:embed="rId3"/>
          <a:stretch>
            <a:fillRect/>
          </a:stretch>
        </p:blipFill>
        <p:spPr>
          <a:xfrm>
            <a:off x="2286000" y="2716213"/>
            <a:ext cx="4572000" cy="2571750"/>
          </a:xfrm>
          <a:prstGeom prst="rect">
            <a:avLst/>
          </a:prstGeom>
        </p:spPr>
      </p:pic>
      <p:sp>
        <p:nvSpPr>
          <p:cNvPr id="5" name="TextBox 4"/>
          <p:cNvSpPr txBox="1"/>
          <p:nvPr/>
        </p:nvSpPr>
        <p:spPr>
          <a:xfrm>
            <a:off x="1529023" y="5373216"/>
            <a:ext cx="6085953" cy="461665"/>
          </a:xfrm>
          <a:prstGeom prst="rect">
            <a:avLst/>
          </a:prstGeom>
          <a:noFill/>
        </p:spPr>
        <p:txBody>
          <a:bodyPr wrap="square" rtlCol="1">
            <a:spAutoFit/>
          </a:bodyPr>
          <a:lstStyle/>
          <a:p>
            <a:pPr algn="ctr" rtl="1"/>
            <a:r>
              <a:rPr lang="he-IL" sz="2400" dirty="0">
                <a:solidFill>
                  <a:schemeClr val="tx2"/>
                </a:solidFill>
                <a:latin typeface="+mj-lt"/>
                <a:ea typeface="+mj-ea"/>
                <a:cs typeface="+mj-cs"/>
              </a:rPr>
              <a:t>איזו השערה ניתן </a:t>
            </a:r>
            <a:r>
              <a:rPr lang="he-IL" sz="2400" dirty="0" smtClean="0">
                <a:solidFill>
                  <a:schemeClr val="tx2"/>
                </a:solidFill>
                <a:latin typeface="+mj-lt"/>
                <a:ea typeface="+mj-ea"/>
                <a:cs typeface="+mj-cs"/>
              </a:rPr>
              <a:t>להוסיף ?</a:t>
            </a:r>
            <a:endParaRPr lang="he-IL" sz="2400" b="1" dirty="0">
              <a:latin typeface="Century Gothic (Headings)"/>
            </a:endParaRPr>
          </a:p>
        </p:txBody>
      </p:sp>
    </p:spTree>
    <p:extLst>
      <p:ext uri="{BB962C8B-B14F-4D97-AF65-F5344CB8AC3E}">
        <p14:creationId xmlns:p14="http://schemas.microsoft.com/office/powerpoint/2010/main" val="219028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he-IL" dirty="0" smtClean="0"/>
              <a:t>מה בסוף?</a:t>
            </a:r>
            <a:endParaRPr lang="he-IL"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31562261"/>
              </p:ext>
            </p:extLst>
          </p:nvPr>
        </p:nvGraphicFramePr>
        <p:xfrm>
          <a:off x="539552" y="1988840"/>
          <a:ext cx="7433682" cy="381000"/>
        </p:xfrm>
        <a:graphic>
          <a:graphicData uri="http://schemas.openxmlformats.org/drawingml/2006/table">
            <a:tbl>
              <a:tblPr rtl="1"/>
              <a:tblGrid>
                <a:gridCol w="487010">
                  <a:extLst>
                    <a:ext uri="{9D8B030D-6E8A-4147-A177-3AD203B41FA5}">
                      <a16:colId xmlns:a16="http://schemas.microsoft.com/office/drawing/2014/main" val="20000"/>
                    </a:ext>
                  </a:extLst>
                </a:gridCol>
                <a:gridCol w="6946672">
                  <a:extLst>
                    <a:ext uri="{9D8B030D-6E8A-4147-A177-3AD203B41FA5}">
                      <a16:colId xmlns:a16="http://schemas.microsoft.com/office/drawing/2014/main" val="20001"/>
                    </a:ext>
                  </a:extLst>
                </a:gridCol>
              </a:tblGrid>
              <a:tr h="0">
                <a:tc>
                  <a:txBody>
                    <a:bodyPr/>
                    <a:lstStyle/>
                    <a:p>
                      <a:pPr algn="ctr" rtl="1">
                        <a:lnSpc>
                          <a:spcPts val="1500"/>
                        </a:lnSpc>
                        <a:spcBef>
                          <a:spcPts val="300"/>
                        </a:spcBef>
                        <a:spcAft>
                          <a:spcPts val="300"/>
                        </a:spcAft>
                      </a:pPr>
                      <a:r>
                        <a:rPr lang="he-IL" sz="1400">
                          <a:effectLst/>
                          <a:latin typeface="Times New Roman"/>
                          <a:ea typeface="Times New Roman"/>
                          <a:cs typeface="Arial"/>
                        </a:rPr>
                        <a:t>16</a:t>
                      </a:r>
                      <a:endParaRPr lang="en-US" sz="14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אחת ההשערות שאוששה בניסויים אלה הייתה שחוש השמע, אשר באוזני העטלפים, מסייע להם להתעופף בבטחה.</a:t>
                      </a:r>
                      <a:endParaRPr lang="en-US" sz="14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10242" name="Picture 2" descr="×ª××¦××ª ×ª××× × ×¢×××¨ âªle sens auditif des chauves sourisâ¬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852936"/>
            <a:ext cx="4746104" cy="2574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384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lstStyle/>
          <a:p>
            <a:pPr algn="r" rtl="1"/>
            <a:r>
              <a:rPr lang="he-IL" sz="2800" b="1" dirty="0" smtClean="0">
                <a:solidFill>
                  <a:schemeClr val="tx2"/>
                </a:solidFill>
              </a:rPr>
              <a:t>התאימו </a:t>
            </a:r>
            <a:r>
              <a:rPr lang="he-IL" sz="2800" b="1" dirty="0">
                <a:solidFill>
                  <a:schemeClr val="tx2"/>
                </a:solidFill>
              </a:rPr>
              <a:t>לכל שלב במחקר את המושג המתאים לו </a:t>
            </a:r>
            <a:r>
              <a:rPr lang="en-US" sz="2800" b="1" dirty="0" smtClean="0">
                <a:solidFill>
                  <a:schemeClr val="tx2"/>
                </a:solidFill>
              </a:rPr>
              <a:t/>
            </a:r>
            <a:br>
              <a:rPr lang="en-US" sz="2800" b="1" dirty="0" smtClean="0">
                <a:solidFill>
                  <a:schemeClr val="tx2"/>
                </a:solidFill>
              </a:rPr>
            </a:br>
            <a:r>
              <a:rPr lang="he-IL" sz="2800" b="1" dirty="0" smtClean="0">
                <a:solidFill>
                  <a:schemeClr val="tx2"/>
                </a:solidFill>
              </a:rPr>
              <a:t>מתחום </a:t>
            </a:r>
            <a:r>
              <a:rPr lang="he-IL" sz="2800" b="1" dirty="0">
                <a:solidFill>
                  <a:schemeClr val="tx2"/>
                </a:solidFill>
              </a:rPr>
              <a:t>החקר מתוך בנק המושגים</a:t>
            </a:r>
            <a:endParaRPr lang="he-IL" sz="2800" dirty="0"/>
          </a:p>
        </p:txBody>
      </p:sp>
      <p:sp>
        <p:nvSpPr>
          <p:cNvPr id="3" name="Text Placeholder 2"/>
          <p:cNvSpPr>
            <a:spLocks noGrp="1"/>
          </p:cNvSpPr>
          <p:nvPr>
            <p:ph type="body" idx="1"/>
          </p:nvPr>
        </p:nvSpPr>
        <p:spPr>
          <a:xfrm>
            <a:off x="514740" y="1421086"/>
            <a:ext cx="2314600" cy="351730"/>
          </a:xfrm>
        </p:spPr>
        <p:txBody>
          <a:bodyPr/>
          <a:lstStyle/>
          <a:p>
            <a:pPr algn="r" rtl="1"/>
            <a:r>
              <a:rPr lang="he-IL" sz="1800" dirty="0" smtClean="0"/>
              <a:t>מונחים בתחום החקר</a:t>
            </a:r>
            <a:endParaRPr lang="he-IL" sz="1800" dirty="0"/>
          </a:p>
        </p:txBody>
      </p:sp>
      <p:sp>
        <p:nvSpPr>
          <p:cNvPr id="4" name="Content Placeholder 3"/>
          <p:cNvSpPr>
            <a:spLocks noGrp="1"/>
          </p:cNvSpPr>
          <p:nvPr>
            <p:ph sz="half" idx="2"/>
          </p:nvPr>
        </p:nvSpPr>
        <p:spPr>
          <a:xfrm>
            <a:off x="210566" y="1844824"/>
            <a:ext cx="2849266" cy="4896544"/>
          </a:xfrm>
        </p:spPr>
        <p:txBody>
          <a:bodyPr>
            <a:normAutofit fontScale="62500" lnSpcReduction="20000"/>
          </a:bodyPr>
          <a:lstStyle/>
          <a:p>
            <a:pPr lvl="0" algn="r" rtl="1"/>
            <a:r>
              <a:rPr lang="he-IL" sz="2200" dirty="0">
                <a:solidFill>
                  <a:schemeClr val="tx1"/>
                </a:solidFill>
                <a:latin typeface="+mn-lt"/>
                <a:ea typeface="+mn-ea"/>
                <a:cs typeface="+mn-cs"/>
              </a:rPr>
              <a:t>אופן מדידת משתנה תלוי</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אופן שינוי משתנה בלתי תלוי</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אישוש השערה </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בידוד משתנה בלתי תלוי</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בעיה</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בקרה </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גורמים קבועים </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השערה </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הפרכת השערה</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השערה חלופית </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חזרות</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מסקנה</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משתנה בלתי תלוי</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משתנה תלוי</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ריבוי פריטים</a:t>
            </a:r>
            <a:endParaRPr lang="en-US" sz="2200" dirty="0">
              <a:solidFill>
                <a:schemeClr val="tx1"/>
              </a:solidFill>
              <a:latin typeface="+mn-lt"/>
              <a:ea typeface="+mn-ea"/>
              <a:cs typeface="+mn-cs"/>
            </a:endParaRPr>
          </a:p>
          <a:p>
            <a:pPr lvl="0" algn="r" rtl="1"/>
            <a:r>
              <a:rPr lang="he-IL" sz="2200" dirty="0">
                <a:solidFill>
                  <a:schemeClr val="tx1"/>
                </a:solidFill>
                <a:latin typeface="+mn-lt"/>
                <a:ea typeface="+mn-ea"/>
                <a:cs typeface="+mn-cs"/>
              </a:rPr>
              <a:t>תצפית בתופעה </a:t>
            </a:r>
            <a:endParaRPr lang="en-US" sz="2200" dirty="0">
              <a:solidFill>
                <a:schemeClr val="tx1"/>
              </a:solidFill>
              <a:latin typeface="+mn-lt"/>
              <a:ea typeface="+mn-ea"/>
              <a:cs typeface="+mn-cs"/>
            </a:endParaRPr>
          </a:p>
          <a:p>
            <a:pPr algn="r" rtl="1"/>
            <a:r>
              <a:rPr lang="he-IL" sz="2200" dirty="0">
                <a:solidFill>
                  <a:schemeClr val="tx1"/>
                </a:solidFill>
                <a:latin typeface="+mn-lt"/>
                <a:ea typeface="+mn-ea"/>
                <a:cs typeface="+mn-cs"/>
              </a:rPr>
              <a:t>תוצאות</a:t>
            </a:r>
            <a:r>
              <a:rPr lang="he-IL" dirty="0">
                <a:solidFill>
                  <a:schemeClr val="tx1"/>
                </a:solidFill>
                <a:latin typeface="+mn-lt"/>
                <a:ea typeface="+mn-ea"/>
                <a:cs typeface="+mn-cs"/>
              </a:rPr>
              <a:t/>
            </a:r>
            <a:br>
              <a:rPr lang="he-IL" dirty="0">
                <a:solidFill>
                  <a:schemeClr val="tx1"/>
                </a:solidFill>
                <a:latin typeface="+mn-lt"/>
                <a:ea typeface="+mn-ea"/>
                <a:cs typeface="+mn-cs"/>
              </a:rPr>
            </a:br>
            <a:endParaRPr lang="he-IL" dirty="0"/>
          </a:p>
        </p:txBody>
      </p:sp>
      <p:sp>
        <p:nvSpPr>
          <p:cNvPr id="5" name="Text Placeholder 4"/>
          <p:cNvSpPr>
            <a:spLocks noGrp="1"/>
          </p:cNvSpPr>
          <p:nvPr>
            <p:ph type="body" sz="quarter" idx="3"/>
          </p:nvPr>
        </p:nvSpPr>
        <p:spPr>
          <a:xfrm>
            <a:off x="2710136" y="1385082"/>
            <a:ext cx="5915000" cy="423738"/>
          </a:xfrm>
        </p:spPr>
        <p:txBody>
          <a:bodyPr/>
          <a:lstStyle/>
          <a:p>
            <a:pPr algn="r" rtl="1"/>
            <a:r>
              <a:rPr lang="he-IL" dirty="0" smtClean="0"/>
              <a:t>שלבי החקר</a:t>
            </a:r>
            <a:endParaRPr lang="he-IL"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3649310842"/>
              </p:ext>
            </p:extLst>
          </p:nvPr>
        </p:nvGraphicFramePr>
        <p:xfrm>
          <a:off x="3237901" y="1916832"/>
          <a:ext cx="5544616" cy="4512690"/>
        </p:xfrm>
        <a:graphic>
          <a:graphicData uri="http://schemas.openxmlformats.org/drawingml/2006/table">
            <a:tbl>
              <a:tblPr rtl="1">
                <a:tableStyleId>{5C22544A-7EE6-4342-B048-85BDC9FD1C3A}</a:tableStyleId>
              </a:tblPr>
              <a:tblGrid>
                <a:gridCol w="363250">
                  <a:extLst>
                    <a:ext uri="{9D8B030D-6E8A-4147-A177-3AD203B41FA5}">
                      <a16:colId xmlns:a16="http://schemas.microsoft.com/office/drawing/2014/main" val="20000"/>
                    </a:ext>
                  </a:extLst>
                </a:gridCol>
                <a:gridCol w="5181366">
                  <a:extLst>
                    <a:ext uri="{9D8B030D-6E8A-4147-A177-3AD203B41FA5}">
                      <a16:colId xmlns:a16="http://schemas.microsoft.com/office/drawing/2014/main" val="20001"/>
                    </a:ext>
                  </a:extLst>
                </a:gridCol>
              </a:tblGrid>
              <a:tr h="656789">
                <a:tc>
                  <a:txBody>
                    <a:bodyPr/>
                    <a:lstStyle/>
                    <a:p>
                      <a:pPr algn="ctr" rtl="1">
                        <a:lnSpc>
                          <a:spcPts val="1500"/>
                        </a:lnSpc>
                        <a:spcBef>
                          <a:spcPts val="300"/>
                        </a:spcBef>
                        <a:spcAft>
                          <a:spcPts val="300"/>
                        </a:spcAft>
                      </a:pPr>
                      <a:r>
                        <a:rPr lang="he-IL" sz="1400" dirty="0">
                          <a:effectLst/>
                        </a:rPr>
                        <a:t>1</a:t>
                      </a:r>
                      <a:endParaRPr lang="en-US" sz="1400" dirty="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ספלנציאני, מדען איטלקי שחי לפני כ-200 שנה, שם לב שהעטלפים מתעופפים בבטחה במערות חשוכות</a:t>
                      </a:r>
                      <a:r>
                        <a:rPr lang="he-IL" sz="1400" dirty="0" smtClean="0">
                          <a:effectLst/>
                        </a:rPr>
                        <a:t>.</a:t>
                      </a:r>
                    </a:p>
                    <a:p>
                      <a:pPr algn="r" rtl="1">
                        <a:lnSpc>
                          <a:spcPts val="1500"/>
                        </a:lnSpc>
                        <a:spcBef>
                          <a:spcPts val="300"/>
                        </a:spcBef>
                        <a:spcAft>
                          <a:spcPts val="300"/>
                        </a:spcAft>
                      </a:pP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0"/>
                  </a:ext>
                </a:extLst>
              </a:tr>
              <a:tr h="539978">
                <a:tc>
                  <a:txBody>
                    <a:bodyPr/>
                    <a:lstStyle/>
                    <a:p>
                      <a:pPr algn="ctr" rtl="1">
                        <a:lnSpc>
                          <a:spcPts val="1500"/>
                        </a:lnSpc>
                        <a:spcBef>
                          <a:spcPts val="300"/>
                        </a:spcBef>
                        <a:spcAft>
                          <a:spcPts val="300"/>
                        </a:spcAft>
                      </a:pPr>
                      <a:r>
                        <a:rPr lang="he-IL" sz="1400">
                          <a:effectLst/>
                        </a:rPr>
                        <a:t>2</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תצפית זו עוררה שאלות רבות, והחוקר ביקש להן מענה. אחת השאלות הייתה: כיצד מוצאים העטלפים את דרכם בחושך?</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1"/>
                  </a:ext>
                </a:extLst>
              </a:tr>
              <a:tr h="579520">
                <a:tc>
                  <a:txBody>
                    <a:bodyPr/>
                    <a:lstStyle/>
                    <a:p>
                      <a:pPr algn="ctr" rtl="1">
                        <a:lnSpc>
                          <a:spcPts val="1500"/>
                        </a:lnSpc>
                        <a:spcBef>
                          <a:spcPts val="300"/>
                        </a:spcBef>
                        <a:spcAft>
                          <a:spcPts val="300"/>
                        </a:spcAft>
                      </a:pPr>
                      <a:r>
                        <a:rPr lang="he-IL" sz="1400">
                          <a:effectLst/>
                        </a:rPr>
                        <a:t>3</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החוקר הציע מספר הסברים אפשריים כתשובה לשאלה זו. אחד מהם הוא, שעטלפים נעזרים בעיניהם, כדי למצוא את דרכם בחושך. כדי לבדוק את ההסבר, החוקר תכנן ניסוי.</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2"/>
                  </a:ext>
                </a:extLst>
              </a:tr>
              <a:tr h="283566">
                <a:tc>
                  <a:txBody>
                    <a:bodyPr/>
                    <a:lstStyle/>
                    <a:p>
                      <a:pPr algn="ctr" rtl="1">
                        <a:lnSpc>
                          <a:spcPts val="1500"/>
                        </a:lnSpc>
                        <a:spcBef>
                          <a:spcPts val="300"/>
                        </a:spcBef>
                        <a:spcAft>
                          <a:spcPts val="300"/>
                        </a:spcAft>
                      </a:pPr>
                      <a:r>
                        <a:rPr lang="he-IL" sz="1400">
                          <a:effectLst/>
                        </a:rPr>
                        <a:t>4</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בניסוי נבדק הקשר שבין הראייה של העטלפים ובין יכולתם להתעופף בחושך בבטחה.</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3"/>
                  </a:ext>
                </a:extLst>
              </a:tr>
              <a:tr h="579520">
                <a:tc>
                  <a:txBody>
                    <a:bodyPr/>
                    <a:lstStyle/>
                    <a:p>
                      <a:pPr algn="ctr" rtl="1">
                        <a:lnSpc>
                          <a:spcPts val="1500"/>
                        </a:lnSpc>
                        <a:spcBef>
                          <a:spcPts val="300"/>
                        </a:spcBef>
                        <a:spcAft>
                          <a:spcPts val="300"/>
                        </a:spcAft>
                      </a:pPr>
                      <a:r>
                        <a:rPr lang="he-IL" sz="1400">
                          <a:effectLst/>
                        </a:rPr>
                        <a:t>5</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בתכנון הניסוי היה על החוקר להחליט כיצד ישנה את ראיית העטלפים. ספלנציאני בחר לכסות את ראשי העטלפים שבקבוצת הניסוי בכיסויים אטומים לאור, ועל ידי כך נמנע מהם השימוש בעיניהם.</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4"/>
                  </a:ext>
                </a:extLst>
              </a:tr>
              <a:tr h="283566">
                <a:tc>
                  <a:txBody>
                    <a:bodyPr/>
                    <a:lstStyle/>
                    <a:p>
                      <a:pPr algn="ctr" rtl="1">
                        <a:lnSpc>
                          <a:spcPts val="1500"/>
                        </a:lnSpc>
                        <a:spcBef>
                          <a:spcPts val="300"/>
                        </a:spcBef>
                        <a:spcAft>
                          <a:spcPts val="300"/>
                        </a:spcAft>
                      </a:pPr>
                      <a:r>
                        <a:rPr lang="he-IL" sz="1400">
                          <a:effectLst/>
                        </a:rPr>
                        <a:t>6</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ספלנציאני החליט לספור את מספר הפעמים שעטלף מתנגש בקיר ביחידת זמן נתונה.</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5"/>
                  </a:ext>
                </a:extLst>
              </a:tr>
              <a:tr h="539978">
                <a:tc>
                  <a:txBody>
                    <a:bodyPr/>
                    <a:lstStyle/>
                    <a:p>
                      <a:pPr algn="ctr" rtl="1">
                        <a:lnSpc>
                          <a:spcPts val="1500"/>
                        </a:lnSpc>
                        <a:spcBef>
                          <a:spcPts val="300"/>
                        </a:spcBef>
                        <a:spcAft>
                          <a:spcPts val="300"/>
                        </a:spcAft>
                      </a:pPr>
                      <a:r>
                        <a:rPr lang="he-IL" sz="1400">
                          <a:effectLst/>
                        </a:rPr>
                        <a:t>7</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את התוצאות שהתקבלו בקבוצת הניסוי השווה החוקר לתוצאות בקבוצה אחרת </a:t>
                      </a:r>
                      <a:r>
                        <a:rPr lang="en-US" sz="1400" dirty="0">
                          <a:effectLst/>
                        </a:rPr>
                        <a:t>–</a:t>
                      </a:r>
                      <a:r>
                        <a:rPr lang="he-IL" sz="1400" dirty="0">
                          <a:effectLst/>
                        </a:rPr>
                        <a:t> קבוצה של עטלפים אשר לא בוצע בה כל טיפול, כלומר, עיניהם לא כוסו.</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6"/>
                  </a:ext>
                </a:extLst>
              </a:tr>
              <a:tr h="823383">
                <a:tc>
                  <a:txBody>
                    <a:bodyPr/>
                    <a:lstStyle/>
                    <a:p>
                      <a:pPr algn="ctr" rtl="1">
                        <a:lnSpc>
                          <a:spcPts val="1500"/>
                        </a:lnSpc>
                        <a:spcBef>
                          <a:spcPts val="300"/>
                        </a:spcBef>
                        <a:spcAft>
                          <a:spcPts val="300"/>
                        </a:spcAft>
                      </a:pPr>
                      <a:r>
                        <a:rPr lang="he-IL" sz="1400">
                          <a:effectLst/>
                        </a:rPr>
                        <a:t>8</a:t>
                      </a:r>
                      <a:endParaRPr lang="en-US" sz="1400">
                        <a:effectLst/>
                        <a:latin typeface="Times New Roman"/>
                        <a:ea typeface="Times New Roman"/>
                      </a:endParaRPr>
                    </a:p>
                  </a:txBody>
                  <a:tcPr marL="59669" marR="59669" marT="0" marB="0"/>
                </a:tc>
                <a:tc>
                  <a:txBody>
                    <a:bodyPr/>
                    <a:lstStyle/>
                    <a:p>
                      <a:pPr algn="r" rtl="1">
                        <a:lnSpc>
                          <a:spcPts val="1500"/>
                        </a:lnSpc>
                        <a:spcBef>
                          <a:spcPts val="300"/>
                        </a:spcBef>
                        <a:spcAft>
                          <a:spcPts val="300"/>
                        </a:spcAft>
                      </a:pPr>
                      <a:r>
                        <a:rPr lang="he-IL" sz="1400" dirty="0">
                          <a:effectLst/>
                        </a:rPr>
                        <a:t>בתכנון הניסוי על החוקר להחליט באילו תנאים לקיימו. הוא קבע שכל התנאים , פרט למשתנה אחד, יהיו קבועים. לדוגמה: הוא קבע מראש את ממדי החדר החשוך בו בוצע הניסוי, את מין העטלפים הנבדקים, את גילם ואת מספרם.</a:t>
                      </a:r>
                      <a:endParaRPr lang="en-US" sz="1400" dirty="0">
                        <a:effectLst/>
                        <a:latin typeface="Times New Roman"/>
                        <a:ea typeface="Times New Roman"/>
                      </a:endParaRPr>
                    </a:p>
                  </a:txBody>
                  <a:tcPr marL="59669" marR="59669"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5888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65126"/>
            <a:ext cx="8784975" cy="1325563"/>
          </a:xfrm>
        </p:spPr>
        <p:txBody>
          <a:bodyPr/>
          <a:lstStyle/>
          <a:p>
            <a:pPr algn="r" rtl="1"/>
            <a:r>
              <a:rPr lang="he-IL" sz="3200" b="1" dirty="0" smtClean="0">
                <a:solidFill>
                  <a:schemeClr val="tx2"/>
                </a:solidFill>
              </a:rPr>
              <a:t>התאימו </a:t>
            </a:r>
            <a:r>
              <a:rPr lang="he-IL" sz="3200" b="1" dirty="0">
                <a:solidFill>
                  <a:schemeClr val="tx2"/>
                </a:solidFill>
              </a:rPr>
              <a:t>לכל שלב במחקר את המושג המתאים </a:t>
            </a:r>
            <a:r>
              <a:rPr lang="he-IL" sz="3200" b="1" dirty="0" smtClean="0">
                <a:solidFill>
                  <a:schemeClr val="tx2"/>
                </a:solidFill>
              </a:rPr>
              <a:t>לו מתחום </a:t>
            </a:r>
            <a:r>
              <a:rPr lang="he-IL" sz="3200" b="1" dirty="0">
                <a:solidFill>
                  <a:schemeClr val="tx2"/>
                </a:solidFill>
              </a:rPr>
              <a:t>החקר מתוך בנק המושגים</a:t>
            </a:r>
            <a:endParaRPr lang="he-IL" sz="3200" dirty="0"/>
          </a:p>
        </p:txBody>
      </p:sp>
      <p:sp>
        <p:nvSpPr>
          <p:cNvPr id="3" name="Text Placeholder 2"/>
          <p:cNvSpPr>
            <a:spLocks noGrp="1"/>
          </p:cNvSpPr>
          <p:nvPr>
            <p:ph type="body" idx="1"/>
          </p:nvPr>
        </p:nvSpPr>
        <p:spPr>
          <a:xfrm>
            <a:off x="611560" y="1451578"/>
            <a:ext cx="2314600" cy="351730"/>
          </a:xfrm>
        </p:spPr>
        <p:txBody>
          <a:bodyPr/>
          <a:lstStyle/>
          <a:p>
            <a:pPr algn="ctr"/>
            <a:r>
              <a:rPr lang="he-IL" sz="1800" dirty="0" smtClean="0"/>
              <a:t>מונחים בתחום החקר</a:t>
            </a:r>
            <a:endParaRPr lang="he-IL" sz="1800" dirty="0"/>
          </a:p>
        </p:txBody>
      </p:sp>
      <p:sp>
        <p:nvSpPr>
          <p:cNvPr id="4" name="Content Placeholder 3"/>
          <p:cNvSpPr>
            <a:spLocks noGrp="1"/>
          </p:cNvSpPr>
          <p:nvPr>
            <p:ph sz="half" idx="2"/>
          </p:nvPr>
        </p:nvSpPr>
        <p:spPr>
          <a:xfrm>
            <a:off x="179512" y="1915927"/>
            <a:ext cx="2890664" cy="3889338"/>
          </a:xfrm>
        </p:spPr>
        <p:txBody>
          <a:bodyPr>
            <a:noAutofit/>
          </a:bodyPr>
          <a:lstStyle/>
          <a:p>
            <a:pPr lvl="0" algn="r" rtl="1"/>
            <a:r>
              <a:rPr lang="he-IL" sz="1100" dirty="0">
                <a:solidFill>
                  <a:schemeClr val="tx1"/>
                </a:solidFill>
              </a:rPr>
              <a:t>אופן מדידת משתנה תלוי</a:t>
            </a:r>
            <a:endParaRPr lang="en-US" sz="1100" dirty="0">
              <a:solidFill>
                <a:schemeClr val="tx1"/>
              </a:solidFill>
            </a:endParaRPr>
          </a:p>
          <a:p>
            <a:pPr lvl="0" algn="r" rtl="1"/>
            <a:r>
              <a:rPr lang="he-IL" sz="1100" dirty="0">
                <a:solidFill>
                  <a:schemeClr val="tx1"/>
                </a:solidFill>
              </a:rPr>
              <a:t>אופן שינוי משתנה בלתי תלוי</a:t>
            </a:r>
            <a:endParaRPr lang="en-US" sz="1100" dirty="0">
              <a:solidFill>
                <a:schemeClr val="tx1"/>
              </a:solidFill>
            </a:endParaRPr>
          </a:p>
          <a:p>
            <a:pPr lvl="0" algn="r" rtl="1"/>
            <a:r>
              <a:rPr lang="he-IL" sz="1100" dirty="0">
                <a:solidFill>
                  <a:schemeClr val="tx1"/>
                </a:solidFill>
              </a:rPr>
              <a:t>אישוש השערה </a:t>
            </a:r>
            <a:endParaRPr lang="en-US" sz="1100" dirty="0">
              <a:solidFill>
                <a:schemeClr val="tx1"/>
              </a:solidFill>
            </a:endParaRPr>
          </a:p>
          <a:p>
            <a:pPr lvl="0" algn="r" rtl="1"/>
            <a:r>
              <a:rPr lang="he-IL" sz="1100" dirty="0">
                <a:solidFill>
                  <a:schemeClr val="tx1"/>
                </a:solidFill>
              </a:rPr>
              <a:t>בידוד משתנה בלתי תלוי</a:t>
            </a:r>
            <a:endParaRPr lang="en-US" sz="1100" dirty="0">
              <a:solidFill>
                <a:schemeClr val="tx1"/>
              </a:solidFill>
            </a:endParaRPr>
          </a:p>
          <a:p>
            <a:pPr lvl="0" algn="r" rtl="1"/>
            <a:r>
              <a:rPr lang="he-IL" sz="1100" dirty="0">
                <a:solidFill>
                  <a:schemeClr val="tx1"/>
                </a:solidFill>
              </a:rPr>
              <a:t>בעיה</a:t>
            </a:r>
            <a:endParaRPr lang="en-US" sz="1100" dirty="0">
              <a:solidFill>
                <a:schemeClr val="tx1"/>
              </a:solidFill>
            </a:endParaRPr>
          </a:p>
          <a:p>
            <a:pPr lvl="0" algn="r" rtl="1"/>
            <a:r>
              <a:rPr lang="he-IL" sz="1100" dirty="0">
                <a:solidFill>
                  <a:schemeClr val="tx1"/>
                </a:solidFill>
              </a:rPr>
              <a:t>בקרה </a:t>
            </a:r>
            <a:endParaRPr lang="en-US" sz="1100" dirty="0">
              <a:solidFill>
                <a:schemeClr val="tx1"/>
              </a:solidFill>
            </a:endParaRPr>
          </a:p>
          <a:p>
            <a:pPr lvl="0" algn="r" rtl="1"/>
            <a:r>
              <a:rPr lang="he-IL" sz="1100" dirty="0">
                <a:solidFill>
                  <a:schemeClr val="tx1"/>
                </a:solidFill>
              </a:rPr>
              <a:t>גורמים קבועים </a:t>
            </a:r>
            <a:endParaRPr lang="en-US" sz="1100" dirty="0">
              <a:solidFill>
                <a:schemeClr val="tx1"/>
              </a:solidFill>
            </a:endParaRPr>
          </a:p>
          <a:p>
            <a:pPr lvl="0" algn="r" rtl="1"/>
            <a:r>
              <a:rPr lang="he-IL" sz="1100" dirty="0">
                <a:solidFill>
                  <a:schemeClr val="tx1"/>
                </a:solidFill>
              </a:rPr>
              <a:t>השערה </a:t>
            </a:r>
            <a:endParaRPr lang="en-US" sz="1100" dirty="0">
              <a:solidFill>
                <a:schemeClr val="tx1"/>
              </a:solidFill>
            </a:endParaRPr>
          </a:p>
          <a:p>
            <a:pPr lvl="0" algn="r" rtl="1"/>
            <a:r>
              <a:rPr lang="he-IL" sz="1100" dirty="0">
                <a:solidFill>
                  <a:schemeClr val="tx1"/>
                </a:solidFill>
              </a:rPr>
              <a:t>הפרכת השערה</a:t>
            </a:r>
            <a:endParaRPr lang="en-US" sz="1100" dirty="0">
              <a:solidFill>
                <a:schemeClr val="tx1"/>
              </a:solidFill>
            </a:endParaRPr>
          </a:p>
          <a:p>
            <a:pPr lvl="0" algn="r" rtl="1"/>
            <a:r>
              <a:rPr lang="he-IL" sz="1100" dirty="0">
                <a:solidFill>
                  <a:schemeClr val="tx1"/>
                </a:solidFill>
              </a:rPr>
              <a:t>השערה חלופית </a:t>
            </a:r>
            <a:endParaRPr lang="en-US" sz="1100" dirty="0">
              <a:solidFill>
                <a:schemeClr val="tx1"/>
              </a:solidFill>
            </a:endParaRPr>
          </a:p>
          <a:p>
            <a:pPr lvl="0" algn="r" rtl="1"/>
            <a:r>
              <a:rPr lang="he-IL" sz="1100" dirty="0">
                <a:solidFill>
                  <a:schemeClr val="tx1"/>
                </a:solidFill>
              </a:rPr>
              <a:t>חזרות</a:t>
            </a:r>
            <a:endParaRPr lang="en-US" sz="1100" dirty="0">
              <a:solidFill>
                <a:schemeClr val="tx1"/>
              </a:solidFill>
            </a:endParaRPr>
          </a:p>
          <a:p>
            <a:pPr lvl="0" algn="r" rtl="1"/>
            <a:r>
              <a:rPr lang="he-IL" sz="1100" dirty="0">
                <a:solidFill>
                  <a:schemeClr val="tx1"/>
                </a:solidFill>
              </a:rPr>
              <a:t>מסקנה</a:t>
            </a:r>
            <a:endParaRPr lang="en-US" sz="1100" dirty="0">
              <a:solidFill>
                <a:schemeClr val="tx1"/>
              </a:solidFill>
            </a:endParaRPr>
          </a:p>
          <a:p>
            <a:pPr lvl="0" algn="r" rtl="1"/>
            <a:r>
              <a:rPr lang="he-IL" sz="1100" dirty="0">
                <a:solidFill>
                  <a:schemeClr val="tx1"/>
                </a:solidFill>
              </a:rPr>
              <a:t>משתנה בלתי תלוי</a:t>
            </a:r>
            <a:endParaRPr lang="en-US" sz="1100" dirty="0">
              <a:solidFill>
                <a:schemeClr val="tx1"/>
              </a:solidFill>
            </a:endParaRPr>
          </a:p>
          <a:p>
            <a:pPr lvl="0" algn="r" rtl="1"/>
            <a:r>
              <a:rPr lang="he-IL" sz="1100" dirty="0">
                <a:solidFill>
                  <a:schemeClr val="tx1"/>
                </a:solidFill>
              </a:rPr>
              <a:t>משתנה תלוי</a:t>
            </a:r>
            <a:endParaRPr lang="en-US" sz="1100" dirty="0">
              <a:solidFill>
                <a:schemeClr val="tx1"/>
              </a:solidFill>
            </a:endParaRPr>
          </a:p>
          <a:p>
            <a:pPr lvl="0" algn="r" rtl="1"/>
            <a:r>
              <a:rPr lang="he-IL" sz="1100" dirty="0">
                <a:solidFill>
                  <a:schemeClr val="tx1"/>
                </a:solidFill>
              </a:rPr>
              <a:t>ריבוי פריטים</a:t>
            </a:r>
            <a:endParaRPr lang="en-US" sz="1100" dirty="0">
              <a:solidFill>
                <a:schemeClr val="tx1"/>
              </a:solidFill>
            </a:endParaRPr>
          </a:p>
          <a:p>
            <a:pPr lvl="0" algn="r" rtl="1"/>
            <a:r>
              <a:rPr lang="he-IL" sz="1100" dirty="0">
                <a:solidFill>
                  <a:schemeClr val="tx1"/>
                </a:solidFill>
              </a:rPr>
              <a:t>תצפית בתופעה </a:t>
            </a:r>
            <a:endParaRPr lang="en-US" sz="1100" dirty="0">
              <a:solidFill>
                <a:schemeClr val="tx1"/>
              </a:solidFill>
            </a:endParaRPr>
          </a:p>
          <a:p>
            <a:pPr algn="r" rtl="1"/>
            <a:r>
              <a:rPr lang="he-IL" sz="1100" dirty="0">
                <a:solidFill>
                  <a:schemeClr val="tx1"/>
                </a:solidFill>
              </a:rPr>
              <a:t>תוצאות</a:t>
            </a:r>
            <a:r>
              <a:rPr lang="he-IL" sz="1200" dirty="0">
                <a:solidFill>
                  <a:schemeClr val="tx1"/>
                </a:solidFill>
              </a:rPr>
              <a:t/>
            </a:r>
            <a:br>
              <a:rPr lang="he-IL" sz="1200" dirty="0">
                <a:solidFill>
                  <a:schemeClr val="tx1"/>
                </a:solidFill>
              </a:rPr>
            </a:br>
            <a:endParaRPr lang="he-IL" sz="1200" dirty="0"/>
          </a:p>
        </p:txBody>
      </p:sp>
      <p:sp>
        <p:nvSpPr>
          <p:cNvPr id="5" name="Text Placeholder 4"/>
          <p:cNvSpPr>
            <a:spLocks noGrp="1"/>
          </p:cNvSpPr>
          <p:nvPr>
            <p:ph type="body" sz="quarter" idx="3"/>
          </p:nvPr>
        </p:nvSpPr>
        <p:spPr>
          <a:xfrm>
            <a:off x="4644008" y="1915927"/>
            <a:ext cx="4248472" cy="351730"/>
          </a:xfrm>
        </p:spPr>
        <p:txBody>
          <a:bodyPr/>
          <a:lstStyle/>
          <a:p>
            <a:pPr algn="r" rtl="1"/>
            <a:r>
              <a:rPr lang="he-IL" sz="1800" dirty="0" smtClean="0"/>
              <a:t>שלבי החקר</a:t>
            </a:r>
            <a:endParaRPr lang="he-IL" sz="1800" dirty="0"/>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1959781826"/>
              </p:ext>
            </p:extLst>
          </p:nvPr>
        </p:nvGraphicFramePr>
        <p:xfrm>
          <a:off x="3419872" y="2492896"/>
          <a:ext cx="5472608" cy="4181205"/>
        </p:xfrm>
        <a:graphic>
          <a:graphicData uri="http://schemas.openxmlformats.org/drawingml/2006/table">
            <a:tbl>
              <a:tblPr rtl="1"/>
              <a:tblGrid>
                <a:gridCol w="358532">
                  <a:extLst>
                    <a:ext uri="{9D8B030D-6E8A-4147-A177-3AD203B41FA5}">
                      <a16:colId xmlns:a16="http://schemas.microsoft.com/office/drawing/2014/main" val="20000"/>
                    </a:ext>
                  </a:extLst>
                </a:gridCol>
                <a:gridCol w="5114076">
                  <a:extLst>
                    <a:ext uri="{9D8B030D-6E8A-4147-A177-3AD203B41FA5}">
                      <a16:colId xmlns:a16="http://schemas.microsoft.com/office/drawing/2014/main" val="20001"/>
                    </a:ext>
                  </a:extLst>
                </a:gridCol>
              </a:tblGrid>
              <a:tr h="633497">
                <a:tc>
                  <a:txBody>
                    <a:bodyPr/>
                    <a:lstStyle/>
                    <a:p>
                      <a:pPr algn="ctr" rtl="1">
                        <a:lnSpc>
                          <a:spcPts val="1500"/>
                        </a:lnSpc>
                        <a:spcBef>
                          <a:spcPts val="300"/>
                        </a:spcBef>
                        <a:spcAft>
                          <a:spcPts val="300"/>
                        </a:spcAft>
                      </a:pPr>
                      <a:r>
                        <a:rPr lang="he-IL" sz="1400" dirty="0">
                          <a:effectLst/>
                          <a:latin typeface="Times New Roman"/>
                          <a:ea typeface="Times New Roman"/>
                          <a:cs typeface="Arial"/>
                        </a:rPr>
                        <a:t>9</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כדי לוודא כי התוצאה שקיבל בניסוי אינה מקרית, החוקר החליט לבצע את הניסוי עם מספר מסוים של פרטים ולחזור עליו כמה פעמים.</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3029">
                <a:tc>
                  <a:txBody>
                    <a:bodyPr/>
                    <a:lstStyle/>
                    <a:p>
                      <a:pPr algn="ctr" rtl="1">
                        <a:lnSpc>
                          <a:spcPts val="1500"/>
                        </a:lnSpc>
                        <a:spcBef>
                          <a:spcPts val="300"/>
                        </a:spcBef>
                        <a:spcAft>
                          <a:spcPts val="300"/>
                        </a:spcAft>
                      </a:pPr>
                      <a:r>
                        <a:rPr lang="he-IL" sz="1400">
                          <a:effectLst/>
                          <a:latin typeface="Times New Roman"/>
                          <a:ea typeface="Times New Roman"/>
                          <a:cs typeface="Arial"/>
                        </a:rPr>
                        <a:t>10</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בניסוי החוקר מצא שעטלפים אשר ראשם כוסה הרבו להיתקל בקירות בשעת מעופם, בעוד העטלפים אשר ראשם לא כוסה התעופפו בבטחה.</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8924">
                <a:tc>
                  <a:txBody>
                    <a:bodyPr/>
                    <a:lstStyle/>
                    <a:p>
                      <a:pPr algn="ctr" rtl="1">
                        <a:lnSpc>
                          <a:spcPts val="1500"/>
                        </a:lnSpc>
                        <a:spcBef>
                          <a:spcPts val="300"/>
                        </a:spcBef>
                        <a:spcAft>
                          <a:spcPts val="300"/>
                        </a:spcAft>
                      </a:pPr>
                      <a:r>
                        <a:rPr lang="he-IL" sz="1400">
                          <a:effectLst/>
                          <a:latin typeface="Times New Roman"/>
                          <a:ea typeface="Times New Roman"/>
                          <a:cs typeface="Arial"/>
                        </a:rPr>
                        <a:t>11</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לאחר ביצוע הניסוי, החוקר סיכם את ממצאיו, ניתח ופירש אותם ועל פיהם ניסח מסקנה. מסקנתו הייתה כי העטלפים נעזרים בעיניהם כדי למצוא דרכם בחשכה.</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39544">
                <a:tc>
                  <a:txBody>
                    <a:bodyPr/>
                    <a:lstStyle/>
                    <a:p>
                      <a:pPr algn="ctr" rtl="1">
                        <a:lnSpc>
                          <a:spcPts val="1500"/>
                        </a:lnSpc>
                        <a:spcBef>
                          <a:spcPts val="300"/>
                        </a:spcBef>
                        <a:spcAft>
                          <a:spcPts val="300"/>
                        </a:spcAft>
                      </a:pPr>
                      <a:r>
                        <a:rPr lang="he-IL" sz="1400">
                          <a:effectLst/>
                          <a:latin typeface="Times New Roman"/>
                          <a:ea typeface="Times New Roman"/>
                          <a:cs typeface="Arial"/>
                        </a:rPr>
                        <a:t>12</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b="1" dirty="0">
                          <a:effectLst/>
                          <a:latin typeface="Times New Roman"/>
                          <a:ea typeface="Times New Roman"/>
                          <a:cs typeface="Arial"/>
                        </a:rPr>
                        <a:t>לכאורה</a:t>
                      </a:r>
                      <a:r>
                        <a:rPr lang="he-IL" sz="1400" dirty="0">
                          <a:effectLst/>
                          <a:latin typeface="Times New Roman"/>
                          <a:ea typeface="Times New Roman"/>
                          <a:cs typeface="Arial"/>
                        </a:rPr>
                        <a:t>, תוצאות הניסוי תמכו בהסבר שהציע ספלנציאני, אף על פי כן החליט ספלנציאני לבצע ניסוי נוסף , שבו לא יכוסו ראשיהם של העטלפים אלא רק עיניהם. יתרונו של ניסוי זה בכך שהחוקר מנע את השימוש בעיניים בלבד, מבלי להשפיע על איברי חישה אחרים (אף, אוזניים).</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93029">
                <a:tc>
                  <a:txBody>
                    <a:bodyPr/>
                    <a:lstStyle/>
                    <a:p>
                      <a:pPr algn="ctr" rtl="1">
                        <a:lnSpc>
                          <a:spcPts val="1500"/>
                        </a:lnSpc>
                        <a:spcBef>
                          <a:spcPts val="300"/>
                        </a:spcBef>
                        <a:spcAft>
                          <a:spcPts val="300"/>
                        </a:spcAft>
                      </a:pPr>
                      <a:r>
                        <a:rPr lang="he-IL" sz="1400">
                          <a:effectLst/>
                          <a:latin typeface="Times New Roman"/>
                          <a:ea typeface="Times New Roman"/>
                          <a:cs typeface="Arial"/>
                        </a:rPr>
                        <a:t>13</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בעזרת דסקיות אטומות לאור כיסה ספלנציאני את עיני העטלפים. תוצאות ניסוי זה היו שהעטלפים אשר עיניהם כוסו התעופפו בבטחה.</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59283">
                <a:tc>
                  <a:txBody>
                    <a:bodyPr/>
                    <a:lstStyle/>
                    <a:p>
                      <a:pPr algn="ctr" rtl="1">
                        <a:lnSpc>
                          <a:spcPts val="1500"/>
                        </a:lnSpc>
                        <a:spcBef>
                          <a:spcPts val="300"/>
                        </a:spcBef>
                        <a:spcAft>
                          <a:spcPts val="300"/>
                        </a:spcAft>
                      </a:pPr>
                      <a:r>
                        <a:rPr lang="he-IL" sz="1400">
                          <a:effectLst/>
                          <a:latin typeface="Times New Roman"/>
                          <a:ea typeface="Times New Roman"/>
                          <a:cs typeface="Arial"/>
                        </a:rPr>
                        <a:t>14</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אם כך מסקנתו הייתה כי העטלפים </a:t>
                      </a:r>
                      <a:r>
                        <a:rPr lang="he-IL" sz="1400" b="1" dirty="0">
                          <a:effectLst/>
                          <a:latin typeface="Times New Roman"/>
                          <a:ea typeface="Times New Roman"/>
                          <a:cs typeface="Arial"/>
                        </a:rPr>
                        <a:t>אינם</a:t>
                      </a:r>
                      <a:r>
                        <a:rPr lang="he-IL" sz="1400" dirty="0">
                          <a:effectLst/>
                          <a:latin typeface="Times New Roman"/>
                          <a:ea typeface="Times New Roman"/>
                          <a:cs typeface="Arial"/>
                        </a:rPr>
                        <a:t> נעזרים בעיניהם כדי למצוא את דרכם בחשכה.</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54121">
                <a:tc>
                  <a:txBody>
                    <a:bodyPr/>
                    <a:lstStyle/>
                    <a:p>
                      <a:pPr algn="ctr" rtl="1">
                        <a:lnSpc>
                          <a:spcPts val="1500"/>
                        </a:lnSpc>
                        <a:spcBef>
                          <a:spcPts val="300"/>
                        </a:spcBef>
                        <a:spcAft>
                          <a:spcPts val="300"/>
                        </a:spcAft>
                      </a:pPr>
                      <a:r>
                        <a:rPr lang="he-IL" sz="1400">
                          <a:effectLst/>
                          <a:latin typeface="Times New Roman"/>
                          <a:ea typeface="Times New Roman"/>
                          <a:cs typeface="Arial"/>
                        </a:rPr>
                        <a:t>15</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בהמשך המחקר ביצע ספלנציאני ניסויים נוספים לבדיקת השערות אחרות.</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93029">
                <a:tc>
                  <a:txBody>
                    <a:bodyPr/>
                    <a:lstStyle/>
                    <a:p>
                      <a:pPr algn="ctr" rtl="1">
                        <a:lnSpc>
                          <a:spcPts val="1500"/>
                        </a:lnSpc>
                        <a:spcBef>
                          <a:spcPts val="300"/>
                        </a:spcBef>
                        <a:spcAft>
                          <a:spcPts val="300"/>
                        </a:spcAft>
                      </a:pPr>
                      <a:r>
                        <a:rPr lang="he-IL" sz="1400">
                          <a:effectLst/>
                          <a:latin typeface="Times New Roman"/>
                          <a:ea typeface="Times New Roman"/>
                          <a:cs typeface="Arial"/>
                        </a:rPr>
                        <a:t>16</a:t>
                      </a:r>
                      <a:endParaRPr lang="en-US" sz="140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ts val="1500"/>
                        </a:lnSpc>
                        <a:spcBef>
                          <a:spcPts val="300"/>
                        </a:spcBef>
                        <a:spcAft>
                          <a:spcPts val="300"/>
                        </a:spcAft>
                      </a:pPr>
                      <a:r>
                        <a:rPr lang="he-IL" sz="1400" dirty="0">
                          <a:effectLst/>
                          <a:latin typeface="Times New Roman"/>
                          <a:ea typeface="Times New Roman"/>
                          <a:cs typeface="Arial"/>
                        </a:rPr>
                        <a:t>אחת ההשערות שאוששה בניסויים אלה הייתה שחוש השמע, אשר באוזני העטלפים, מסייע להם להתעופף בבטחה.</a:t>
                      </a:r>
                      <a:endParaRPr lang="en-US" sz="1400" dirty="0">
                        <a:effectLst/>
                        <a:latin typeface="Times New Roman"/>
                        <a:ea typeface="Times New Roman"/>
                      </a:endParaRPr>
                    </a:p>
                  </a:txBody>
                  <a:tcPr marL="40849" marR="40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001374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TotalTime>
  <Words>1063</Words>
  <Application>Microsoft Office PowerPoint</Application>
  <PresentationFormat>‫הצגה על המסך (4:3)</PresentationFormat>
  <Paragraphs>130</Paragraphs>
  <Slides>11</Slides>
  <Notes>0</Notes>
  <HiddenSlides>0</HiddenSlides>
  <MMClips>4</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11</vt:i4>
      </vt:variant>
    </vt:vector>
  </HeadingPairs>
  <TitlesOfParts>
    <vt:vector size="18" baseType="lpstr">
      <vt:lpstr>Arial</vt:lpstr>
      <vt:lpstr>Calibri</vt:lpstr>
      <vt:lpstr>Calibri Light</vt:lpstr>
      <vt:lpstr>Century Gothic</vt:lpstr>
      <vt:lpstr>Century Gothic (Headings)</vt:lpstr>
      <vt:lpstr>Times New Roman</vt:lpstr>
      <vt:lpstr>Office Theme</vt:lpstr>
      <vt:lpstr>סודם של העטלפים</vt:lpstr>
      <vt:lpstr>לזארו ספלנציאני </vt:lpstr>
      <vt:lpstr>חיי העטלפים אילו תופעות נצפו בסרטון?</vt:lpstr>
      <vt:lpstr>סיפור הניסוי של ספלנציאני</vt:lpstr>
      <vt:lpstr>המשך הניסוי:</vt:lpstr>
      <vt:lpstr>רמז למסקנה הסופית...</vt:lpstr>
      <vt:lpstr>מה בסוף?</vt:lpstr>
      <vt:lpstr>התאימו לכל שלב במחקר את המושג המתאים לו  מתחום החקר מתוך בנק המושגים</vt:lpstr>
      <vt:lpstr>התאימו לכל שלב במחקר את המושג המתאים לו מתחום החקר מתוך בנק המושגים</vt:lpstr>
      <vt:lpstr>הרצאה של דר יוסי יובל - הסונאר של העטלפים</vt:lpstr>
      <vt:lpstr>יישום מרגש של עיקרון הecholocation-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סודם של העטלפים</dc:title>
  <dc:creator>Ester Cohen</dc:creator>
  <cp:lastModifiedBy>weizmann</cp:lastModifiedBy>
  <cp:revision>23</cp:revision>
  <dcterms:created xsi:type="dcterms:W3CDTF">2019-03-09T20:51:14Z</dcterms:created>
  <dcterms:modified xsi:type="dcterms:W3CDTF">2019-03-11T14:13:06Z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TC100690421033</vt:lpwstr>
  </property>
</Properties>
</file>