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648" r:id="rId1"/>
  </p:sldMasterIdLst>
  <p:notesMasterIdLst>
    <p:notesMasterId r:id="rId12"/>
  </p:notesMasterIdLst>
  <p:sldIdLst>
    <p:sldId id="256" r:id="rId2"/>
    <p:sldId id="263" r:id="rId3"/>
    <p:sldId id="264" r:id="rId4"/>
    <p:sldId id="265" r:id="rId5"/>
    <p:sldId id="266" r:id="rId6"/>
    <p:sldId id="267" r:id="rId7"/>
    <p:sldId id="268" r:id="rId8"/>
    <p:sldId id="270" r:id="rId9"/>
    <p:sldId id="269" r:id="rId10"/>
    <p:sldId id="271" r:id="rId11"/>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100" d="100"/>
          <a:sy n="100" d="100"/>
        </p:scale>
        <p:origin x="51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C6D32B18-972B-48ED-BBE3-05894842C6B6}" type="datetimeFigureOut">
              <a:rPr lang="he-IL" smtClean="0"/>
              <a:t>כ"ד/אב/תשע"ח</a:t>
            </a:fld>
            <a:endParaRPr lang="he-IL"/>
          </a:p>
        </p:txBody>
      </p:sp>
      <p:sp>
        <p:nvSpPr>
          <p:cNvPr id="4" name="מציין מיקום של תמונת שקופית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6" name="מציין מיקום של כותרת תחתונה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FD08FBFD-E762-41F0-ACB2-24A3F14691CF}" type="slidenum">
              <a:rPr lang="he-IL" smtClean="0"/>
              <a:t>‹#›</a:t>
            </a:fld>
            <a:endParaRPr lang="he-IL"/>
          </a:p>
        </p:txBody>
      </p:sp>
    </p:spTree>
    <p:extLst>
      <p:ext uri="{BB962C8B-B14F-4D97-AF65-F5344CB8AC3E}">
        <p14:creationId xmlns:p14="http://schemas.microsoft.com/office/powerpoint/2010/main" val="240442566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FD08FBFD-E762-41F0-ACB2-24A3F14691CF}" type="slidenum">
              <a:rPr lang="he-IL" smtClean="0"/>
              <a:t>3</a:t>
            </a:fld>
            <a:endParaRPr lang="he-IL"/>
          </a:p>
        </p:txBody>
      </p:sp>
    </p:spTree>
    <p:extLst>
      <p:ext uri="{BB962C8B-B14F-4D97-AF65-F5344CB8AC3E}">
        <p14:creationId xmlns:p14="http://schemas.microsoft.com/office/powerpoint/2010/main" val="2150925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a:t>לחץ כדי לערוך סגנון כותרת של תבנית בסיס</a:t>
            </a:r>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a:t>לחץ כדי לערוך סגנון כותרת משנה של תבנית בסיס</a:t>
            </a:r>
          </a:p>
        </p:txBody>
      </p:sp>
      <p:sp>
        <p:nvSpPr>
          <p:cNvPr id="4" name="מציין מיקום של תאריך 3"/>
          <p:cNvSpPr>
            <a:spLocks noGrp="1"/>
          </p:cNvSpPr>
          <p:nvPr>
            <p:ph type="dt" sz="half" idx="10"/>
          </p:nvPr>
        </p:nvSpPr>
        <p:spPr/>
        <p:txBody>
          <a:bodyPr/>
          <a:lstStyle/>
          <a:p>
            <a:fld id="{450E7152-10D3-49D8-9738-3C597DADD384}" type="datetimeFigureOut">
              <a:rPr lang="he-IL" smtClean="0"/>
              <a:t>כ"ד/אב/תשע"ח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0E5C80B-74F6-4FE5-8E7F-219710C1DA0E}" type="slidenum">
              <a:rPr lang="he-IL" smtClean="0"/>
              <a:t>‹#›</a:t>
            </a:fld>
            <a:endParaRPr lang="he-IL"/>
          </a:p>
        </p:txBody>
      </p:sp>
    </p:spTree>
    <p:extLst>
      <p:ext uri="{BB962C8B-B14F-4D97-AF65-F5344CB8AC3E}">
        <p14:creationId xmlns:p14="http://schemas.microsoft.com/office/powerpoint/2010/main" val="574112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450E7152-10D3-49D8-9738-3C597DADD384}" type="datetimeFigureOut">
              <a:rPr lang="he-IL" smtClean="0"/>
              <a:t>כ"ד/אב/תשע"ח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0E5C80B-74F6-4FE5-8E7F-219710C1DA0E}" type="slidenum">
              <a:rPr lang="he-IL" smtClean="0"/>
              <a:t>‹#›</a:t>
            </a:fld>
            <a:endParaRPr lang="he-IL"/>
          </a:p>
        </p:txBody>
      </p:sp>
    </p:spTree>
    <p:extLst>
      <p:ext uri="{BB962C8B-B14F-4D97-AF65-F5344CB8AC3E}">
        <p14:creationId xmlns:p14="http://schemas.microsoft.com/office/powerpoint/2010/main" val="1380867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450E7152-10D3-49D8-9738-3C597DADD384}" type="datetimeFigureOut">
              <a:rPr lang="he-IL" smtClean="0"/>
              <a:t>כ"ד/אב/תשע"ח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0E5C80B-74F6-4FE5-8E7F-219710C1DA0E}" type="slidenum">
              <a:rPr lang="he-IL" smtClean="0"/>
              <a:t>‹#›</a:t>
            </a:fld>
            <a:endParaRPr lang="he-IL"/>
          </a:p>
        </p:txBody>
      </p:sp>
    </p:spTree>
    <p:extLst>
      <p:ext uri="{BB962C8B-B14F-4D97-AF65-F5344CB8AC3E}">
        <p14:creationId xmlns:p14="http://schemas.microsoft.com/office/powerpoint/2010/main" val="958445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idx="1"/>
          </p:nvPr>
        </p:nvSpPr>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450E7152-10D3-49D8-9738-3C597DADD384}" type="datetimeFigureOut">
              <a:rPr lang="he-IL" smtClean="0"/>
              <a:t>כ"ד/אב/תשע"ח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0E5C80B-74F6-4FE5-8E7F-219710C1DA0E}" type="slidenum">
              <a:rPr lang="he-IL" smtClean="0"/>
              <a:t>‹#›</a:t>
            </a:fld>
            <a:endParaRPr lang="he-IL"/>
          </a:p>
        </p:txBody>
      </p:sp>
    </p:spTree>
    <p:extLst>
      <p:ext uri="{BB962C8B-B14F-4D97-AF65-F5344CB8AC3E}">
        <p14:creationId xmlns:p14="http://schemas.microsoft.com/office/powerpoint/2010/main" val="986010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450E7152-10D3-49D8-9738-3C597DADD384}" type="datetimeFigureOut">
              <a:rPr lang="he-IL" smtClean="0"/>
              <a:t>כ"ד/אב/תשע"ח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0E5C80B-74F6-4FE5-8E7F-219710C1DA0E}" type="slidenum">
              <a:rPr lang="he-IL" smtClean="0"/>
              <a:t>‹#›</a:t>
            </a:fld>
            <a:endParaRPr lang="he-IL"/>
          </a:p>
        </p:txBody>
      </p:sp>
    </p:spTree>
    <p:extLst>
      <p:ext uri="{BB962C8B-B14F-4D97-AF65-F5344CB8AC3E}">
        <p14:creationId xmlns:p14="http://schemas.microsoft.com/office/powerpoint/2010/main" val="2889780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מציין מיקום של תאריך 4"/>
          <p:cNvSpPr>
            <a:spLocks noGrp="1"/>
          </p:cNvSpPr>
          <p:nvPr>
            <p:ph type="dt" sz="half" idx="10"/>
          </p:nvPr>
        </p:nvSpPr>
        <p:spPr/>
        <p:txBody>
          <a:bodyPr/>
          <a:lstStyle/>
          <a:p>
            <a:fld id="{450E7152-10D3-49D8-9738-3C597DADD384}" type="datetimeFigureOut">
              <a:rPr lang="he-IL" smtClean="0"/>
              <a:t>כ"ד/אב/תשע"ח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10E5C80B-74F6-4FE5-8E7F-219710C1DA0E}" type="slidenum">
              <a:rPr lang="he-IL" smtClean="0"/>
              <a:t>‹#›</a:t>
            </a:fld>
            <a:endParaRPr lang="he-IL"/>
          </a:p>
        </p:txBody>
      </p:sp>
    </p:spTree>
    <p:extLst>
      <p:ext uri="{BB962C8B-B14F-4D97-AF65-F5344CB8AC3E}">
        <p14:creationId xmlns:p14="http://schemas.microsoft.com/office/powerpoint/2010/main" val="3549020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7" name="מציין מיקום של תאריך 6"/>
          <p:cNvSpPr>
            <a:spLocks noGrp="1"/>
          </p:cNvSpPr>
          <p:nvPr>
            <p:ph type="dt" sz="half" idx="10"/>
          </p:nvPr>
        </p:nvSpPr>
        <p:spPr/>
        <p:txBody>
          <a:bodyPr/>
          <a:lstStyle/>
          <a:p>
            <a:fld id="{450E7152-10D3-49D8-9738-3C597DADD384}" type="datetimeFigureOut">
              <a:rPr lang="he-IL" smtClean="0"/>
              <a:t>כ"ד/אב/תשע"ח</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10E5C80B-74F6-4FE5-8E7F-219710C1DA0E}" type="slidenum">
              <a:rPr lang="he-IL" smtClean="0"/>
              <a:t>‹#›</a:t>
            </a:fld>
            <a:endParaRPr lang="he-IL"/>
          </a:p>
        </p:txBody>
      </p:sp>
    </p:spTree>
    <p:extLst>
      <p:ext uri="{BB962C8B-B14F-4D97-AF65-F5344CB8AC3E}">
        <p14:creationId xmlns:p14="http://schemas.microsoft.com/office/powerpoint/2010/main" val="1907530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תאריך 2"/>
          <p:cNvSpPr>
            <a:spLocks noGrp="1"/>
          </p:cNvSpPr>
          <p:nvPr>
            <p:ph type="dt" sz="half" idx="10"/>
          </p:nvPr>
        </p:nvSpPr>
        <p:spPr/>
        <p:txBody>
          <a:bodyPr/>
          <a:lstStyle/>
          <a:p>
            <a:fld id="{450E7152-10D3-49D8-9738-3C597DADD384}" type="datetimeFigureOut">
              <a:rPr lang="he-IL" smtClean="0"/>
              <a:t>כ"ד/אב/תשע"ח</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10E5C80B-74F6-4FE5-8E7F-219710C1DA0E}" type="slidenum">
              <a:rPr lang="he-IL" smtClean="0"/>
              <a:t>‹#›</a:t>
            </a:fld>
            <a:endParaRPr lang="he-IL"/>
          </a:p>
        </p:txBody>
      </p:sp>
    </p:spTree>
    <p:extLst>
      <p:ext uri="{BB962C8B-B14F-4D97-AF65-F5344CB8AC3E}">
        <p14:creationId xmlns:p14="http://schemas.microsoft.com/office/powerpoint/2010/main" val="137673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450E7152-10D3-49D8-9738-3C597DADD384}" type="datetimeFigureOut">
              <a:rPr lang="he-IL" smtClean="0"/>
              <a:t>כ"ד/אב/תשע"ח</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10E5C80B-74F6-4FE5-8E7F-219710C1DA0E}" type="slidenum">
              <a:rPr lang="he-IL" smtClean="0"/>
              <a:t>‹#›</a:t>
            </a:fld>
            <a:endParaRPr lang="he-IL"/>
          </a:p>
        </p:txBody>
      </p:sp>
    </p:spTree>
    <p:extLst>
      <p:ext uri="{BB962C8B-B14F-4D97-AF65-F5344CB8AC3E}">
        <p14:creationId xmlns:p14="http://schemas.microsoft.com/office/powerpoint/2010/main" val="3287195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a:t>לחץ כדי לערוך סגנון כותרת של תבנית בסיס</a:t>
            </a:r>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450E7152-10D3-49D8-9738-3C597DADD384}" type="datetimeFigureOut">
              <a:rPr lang="he-IL" smtClean="0"/>
              <a:t>כ"ד/אב/תשע"ח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10E5C80B-74F6-4FE5-8E7F-219710C1DA0E}" type="slidenum">
              <a:rPr lang="he-IL" smtClean="0"/>
              <a:t>‹#›</a:t>
            </a:fld>
            <a:endParaRPr lang="he-IL"/>
          </a:p>
        </p:txBody>
      </p:sp>
    </p:spTree>
    <p:extLst>
      <p:ext uri="{BB962C8B-B14F-4D97-AF65-F5344CB8AC3E}">
        <p14:creationId xmlns:p14="http://schemas.microsoft.com/office/powerpoint/2010/main" val="3402540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a:t>לחץ כדי לערוך סגנון כותרת של תבנית בסיס</a:t>
            </a:r>
          </a:p>
        </p:txBody>
      </p:sp>
      <p:sp>
        <p:nvSpPr>
          <p:cNvPr id="3" name="מציין מיקום של תמונה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450E7152-10D3-49D8-9738-3C597DADD384}" type="datetimeFigureOut">
              <a:rPr lang="he-IL" smtClean="0"/>
              <a:t>כ"ד/אב/תשע"ח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10E5C80B-74F6-4FE5-8E7F-219710C1DA0E}" type="slidenum">
              <a:rPr lang="he-IL" smtClean="0"/>
              <a:t>‹#›</a:t>
            </a:fld>
            <a:endParaRPr lang="he-IL"/>
          </a:p>
        </p:txBody>
      </p:sp>
    </p:spTree>
    <p:extLst>
      <p:ext uri="{BB962C8B-B14F-4D97-AF65-F5344CB8AC3E}">
        <p14:creationId xmlns:p14="http://schemas.microsoft.com/office/powerpoint/2010/main" val="3403242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50E7152-10D3-49D8-9738-3C597DADD384}" type="datetimeFigureOut">
              <a:rPr lang="he-IL" smtClean="0"/>
              <a:t>כ"ד/אב/תשע"ח</a:t>
            </a:fld>
            <a:endParaRPr lang="he-IL"/>
          </a:p>
        </p:txBody>
      </p:sp>
      <p:sp>
        <p:nvSpPr>
          <p:cNvPr id="5" name="מציין מיקום של כותרת תחתונה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0E5C80B-74F6-4FE5-8E7F-219710C1DA0E}" type="slidenum">
              <a:rPr lang="he-IL" smtClean="0"/>
              <a:t>‹#›</a:t>
            </a:fld>
            <a:endParaRPr lang="he-IL"/>
          </a:p>
        </p:txBody>
      </p:sp>
    </p:spTree>
    <p:extLst>
      <p:ext uri="{BB962C8B-B14F-4D97-AF65-F5344CB8AC3E}">
        <p14:creationId xmlns:p14="http://schemas.microsoft.com/office/powerpoint/2010/main" val="1160290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davidson.weizmann.ac.il/online/maagarmada/earth_sci/%D7%94%D7%92%D7%96-%D7%94%D7%98%D7%91%D7%A2%D7%99-%D7%9B%D7%9E%D7%A7%D7%95%D7%A8-%D7%9C%D7%90%D7%A0%D7%A8%D7%92%D7%99%D7%94" TargetMode="External"/><Relationship Id="rId7" Type="http://schemas.openxmlformats.org/officeDocument/2006/relationships/image" Target="../media/image3.png"/><Relationship Id="rId2" Type="http://schemas.openxmlformats.org/officeDocument/2006/relationships/hyperlink" Target="http://davidson.weizmann.ac.il/online/maagarmada/earth_sci/%D7%9E%D7%91%D7%96%D7%A7-%D7%97%D7%93%D7%A9%D7%95%D7%AA-%D7%92%D7%96-%D7%98%D7%91%D7%A2%D7%99-%D7%96%D7%95%D7%A8%D7%9D-%D7%91%D7%A6%D7%99%D7%A0%D7%95%D7%A8%D7%95%D7%AA" TargetMode="Externa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hyperlink" Target="http://www.zavit.org.il/%D7%92%D7%96-%D7%99%D7%9D-%D7%95%D7%AA%D7%9E%D7%A8%D7%95%D7%AA-%D7%A2%D7%A9%D7%9F-%D7%94%D7%9E%D7%90%D7%91%D7%A7-%D7%A2%D7%9C-%D7%90%D7%A1%D7%93%D7%AA-%D7%9C%D7%95%D7%95%D7%99%D7%99%D7%AA%D7%9F/" TargetMode="External"/><Relationship Id="rId4" Type="http://schemas.openxmlformats.org/officeDocument/2006/relationships/hyperlink" Target="https://youtu.be/39JvMpZIK1A"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google.co.il/search?espv=2&amp;biw=1536&amp;bih=736&amp;q=%D7%9C%D7%95%22%D7%96+%D7%9C%D7%91%D7%99%D7%A6%D7%95%D7%A2&amp;spell=1&amp;sa=X&amp;ved=0ahUKEwiUzNfzw8HRAhWDF8AKHeOxBNsQBQgVKAA"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1095028" y="656004"/>
            <a:ext cx="7772400" cy="2520280"/>
          </a:xfrm>
        </p:spPr>
        <p:txBody>
          <a:bodyPr>
            <a:normAutofit fontScale="90000"/>
          </a:bodyPr>
          <a:lstStyle/>
          <a:p>
            <a:r>
              <a:rPr lang="he-IL" dirty="0"/>
              <a:t>מטלת סיום השתלמות הביולוגיה של הים התיכון: תכנון מערך שיעור</a:t>
            </a:r>
            <a:br>
              <a:rPr lang="he-IL" dirty="0"/>
            </a:br>
            <a:r>
              <a:rPr lang="he-IL" dirty="0"/>
              <a:t>בנושא: הכנת סקר ידע ועמדות לגבי גז טבעי המופק מהים התיכון</a:t>
            </a:r>
            <a:br>
              <a:rPr lang="he-IL" dirty="0"/>
            </a:br>
            <a:endParaRPr lang="he-IL" dirty="0"/>
          </a:p>
        </p:txBody>
      </p:sp>
      <p:sp>
        <p:nvSpPr>
          <p:cNvPr id="3" name="כותרת משנה 2"/>
          <p:cNvSpPr>
            <a:spLocks noGrp="1"/>
          </p:cNvSpPr>
          <p:nvPr>
            <p:ph type="subTitle" idx="1"/>
          </p:nvPr>
        </p:nvSpPr>
        <p:spPr>
          <a:xfrm>
            <a:off x="1475656" y="3140968"/>
            <a:ext cx="6400800" cy="1752600"/>
          </a:xfrm>
        </p:spPr>
        <p:txBody>
          <a:bodyPr/>
          <a:lstStyle/>
          <a:p>
            <a:r>
              <a:rPr lang="he-IL" dirty="0"/>
              <a:t>מגישות: נורית יואל ומרים סרוסי</a:t>
            </a:r>
          </a:p>
          <a:p>
            <a:r>
              <a:rPr lang="he-IL" dirty="0"/>
              <a:t>19.07.2018</a:t>
            </a:r>
          </a:p>
          <a:p>
            <a:endParaRPr lang="he-I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4509120"/>
            <a:ext cx="2847975"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4509120"/>
            <a:ext cx="28575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תמונה 6" descr="תיאור: C:\Documents and Settings\ZIPORF\Local Settings\Temporary Internet Files\Content.Outlook\4VJW23BK\LOGO_FINAL_RGB-02.png"/>
          <p:cNvPicPr/>
          <p:nvPr/>
        </p:nvPicPr>
        <p:blipFill>
          <a:blip r:embed="rId4">
            <a:extLst>
              <a:ext uri="{28A0092B-C50C-407E-A947-70E740481C1C}">
                <a14:useLocalDpi xmlns:a14="http://schemas.microsoft.com/office/drawing/2010/main" val="0"/>
              </a:ext>
            </a:extLst>
          </a:blip>
          <a:srcRect/>
          <a:stretch>
            <a:fillRect/>
          </a:stretch>
        </p:blipFill>
        <p:spPr bwMode="auto">
          <a:xfrm>
            <a:off x="107504" y="266616"/>
            <a:ext cx="1162372" cy="908644"/>
          </a:xfrm>
          <a:prstGeom prst="rect">
            <a:avLst/>
          </a:prstGeom>
          <a:noFill/>
          <a:ln>
            <a:noFill/>
          </a:ln>
        </p:spPr>
      </p:pic>
    </p:spTree>
    <p:extLst>
      <p:ext uri="{BB962C8B-B14F-4D97-AF65-F5344CB8AC3E}">
        <p14:creationId xmlns:p14="http://schemas.microsoft.com/office/powerpoint/2010/main" val="1775944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320C4329-6B8E-49B1-BE14-32A27A405837}"/>
              </a:ext>
            </a:extLst>
          </p:cNvPr>
          <p:cNvSpPr>
            <a:spLocks noGrp="1"/>
          </p:cNvSpPr>
          <p:nvPr>
            <p:ph type="title"/>
          </p:nvPr>
        </p:nvSpPr>
        <p:spPr>
          <a:xfrm>
            <a:off x="457200" y="274638"/>
            <a:ext cx="8229600" cy="1143000"/>
          </a:xfrm>
        </p:spPr>
        <p:txBody>
          <a:bodyPr/>
          <a:lstStyle/>
          <a:p>
            <a:r>
              <a:rPr lang="he-IL" dirty="0"/>
              <a:t>מחוון לבניית שאלון</a:t>
            </a:r>
          </a:p>
        </p:txBody>
      </p:sp>
      <p:graphicFrame>
        <p:nvGraphicFramePr>
          <p:cNvPr id="6" name="מציין מיקום תוכן 5">
            <a:extLst>
              <a:ext uri="{FF2B5EF4-FFF2-40B4-BE49-F238E27FC236}">
                <a16:creationId xmlns:a16="http://schemas.microsoft.com/office/drawing/2014/main" id="{11DE5405-F995-4A86-9407-5424BA23EBE0}"/>
              </a:ext>
            </a:extLst>
          </p:cNvPr>
          <p:cNvGraphicFramePr>
            <a:graphicFrameLocks noGrp="1"/>
          </p:cNvGraphicFramePr>
          <p:nvPr>
            <p:ph idx="1"/>
            <p:extLst>
              <p:ext uri="{D42A27DB-BD31-4B8C-83A1-F6EECF244321}">
                <p14:modId xmlns:p14="http://schemas.microsoft.com/office/powerpoint/2010/main" val="2907597820"/>
              </p:ext>
            </p:extLst>
          </p:nvPr>
        </p:nvGraphicFramePr>
        <p:xfrm>
          <a:off x="1043608" y="1556792"/>
          <a:ext cx="6336705" cy="4896543"/>
        </p:xfrm>
        <a:graphic>
          <a:graphicData uri="http://schemas.openxmlformats.org/drawingml/2006/table">
            <a:tbl>
              <a:tblPr/>
              <a:tblGrid>
                <a:gridCol w="1405055">
                  <a:extLst>
                    <a:ext uri="{9D8B030D-6E8A-4147-A177-3AD203B41FA5}">
                      <a16:colId xmlns:a16="http://schemas.microsoft.com/office/drawing/2014/main" val="1622422204"/>
                    </a:ext>
                  </a:extLst>
                </a:gridCol>
                <a:gridCol w="1581850">
                  <a:extLst>
                    <a:ext uri="{9D8B030D-6E8A-4147-A177-3AD203B41FA5}">
                      <a16:colId xmlns:a16="http://schemas.microsoft.com/office/drawing/2014/main" val="2018392919"/>
                    </a:ext>
                  </a:extLst>
                </a:gridCol>
                <a:gridCol w="1674900">
                  <a:extLst>
                    <a:ext uri="{9D8B030D-6E8A-4147-A177-3AD203B41FA5}">
                      <a16:colId xmlns:a16="http://schemas.microsoft.com/office/drawing/2014/main" val="3164361167"/>
                    </a:ext>
                  </a:extLst>
                </a:gridCol>
                <a:gridCol w="1674900">
                  <a:extLst>
                    <a:ext uri="{9D8B030D-6E8A-4147-A177-3AD203B41FA5}">
                      <a16:colId xmlns:a16="http://schemas.microsoft.com/office/drawing/2014/main" val="2270601636"/>
                    </a:ext>
                  </a:extLst>
                </a:gridCol>
              </a:tblGrid>
              <a:tr h="498950">
                <a:tc>
                  <a:txBody>
                    <a:bodyPr/>
                    <a:lstStyle/>
                    <a:p>
                      <a:pPr algn="r" rtl="1" fontAlgn="t">
                        <a:spcBef>
                          <a:spcPts val="0"/>
                        </a:spcBef>
                        <a:spcAft>
                          <a:spcPts val="1000"/>
                        </a:spcAft>
                      </a:pPr>
                      <a:r>
                        <a:rPr lang="he-IL" sz="1000" b="1" i="0" u="none" strike="noStrike">
                          <a:solidFill>
                            <a:srgbClr val="000000"/>
                          </a:solidFill>
                          <a:effectLst/>
                          <a:latin typeface="Calibri" panose="020F0502020204030204" pitchFamily="34" charset="0"/>
                        </a:rPr>
                        <a:t>קטגוריות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fontAlgn="t">
                        <a:spcBef>
                          <a:spcPts val="0"/>
                        </a:spcBef>
                        <a:spcAft>
                          <a:spcPts val="0"/>
                        </a:spcAft>
                      </a:pPr>
                      <a:r>
                        <a:rPr lang="he-IL" sz="1000" b="1" i="0" u="none" strike="noStrike">
                          <a:solidFill>
                            <a:srgbClr val="000000"/>
                          </a:solidFill>
                          <a:effectLst/>
                          <a:latin typeface="Calibri" panose="020F0502020204030204" pitchFamily="34" charset="0"/>
                        </a:rPr>
                        <a:t>שלב 1</a:t>
                      </a:r>
                      <a:endParaRPr lang="he-IL" sz="1200">
                        <a:effectLst/>
                      </a:endParaRPr>
                    </a:p>
                    <a:p>
                      <a:pPr algn="ctr" rtl="1" fontAlgn="t">
                        <a:spcBef>
                          <a:spcPts val="0"/>
                        </a:spcBef>
                        <a:spcAft>
                          <a:spcPts val="0"/>
                        </a:spcAft>
                      </a:pPr>
                      <a:r>
                        <a:rPr lang="he-IL" sz="800" b="1" i="0" u="none" strike="noStrike">
                          <a:solidFill>
                            <a:srgbClr val="000000"/>
                          </a:solidFill>
                          <a:effectLst/>
                          <a:latin typeface="Calibri" panose="020F0502020204030204" pitchFamily="34" charset="0"/>
                        </a:rPr>
                        <a:t>בתחילה של השגת היעד</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fontAlgn="t">
                        <a:spcBef>
                          <a:spcPts val="0"/>
                        </a:spcBef>
                        <a:spcAft>
                          <a:spcPts val="0"/>
                        </a:spcAft>
                      </a:pPr>
                      <a:r>
                        <a:rPr lang="he-IL" sz="1000" b="1" i="0" u="none" strike="noStrike">
                          <a:solidFill>
                            <a:srgbClr val="000000"/>
                          </a:solidFill>
                          <a:effectLst/>
                          <a:latin typeface="Calibri" panose="020F0502020204030204" pitchFamily="34" charset="0"/>
                        </a:rPr>
                        <a:t>שלב 2</a:t>
                      </a:r>
                      <a:endParaRPr lang="he-IL" sz="1200">
                        <a:effectLst/>
                      </a:endParaRPr>
                    </a:p>
                    <a:p>
                      <a:pPr algn="ctr" rtl="1" fontAlgn="t">
                        <a:spcBef>
                          <a:spcPts val="0"/>
                        </a:spcBef>
                        <a:spcAft>
                          <a:spcPts val="0"/>
                        </a:spcAft>
                      </a:pPr>
                      <a:r>
                        <a:rPr lang="he-IL" sz="800" b="1" i="0" u="none" strike="noStrike">
                          <a:solidFill>
                            <a:srgbClr val="000000"/>
                          </a:solidFill>
                          <a:effectLst/>
                          <a:latin typeface="Calibri" panose="020F0502020204030204" pitchFamily="34" charset="0"/>
                        </a:rPr>
                        <a:t>השיג רק חלק מהיעד</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fontAlgn="t">
                        <a:spcBef>
                          <a:spcPts val="0"/>
                        </a:spcBef>
                        <a:spcAft>
                          <a:spcPts val="1000"/>
                        </a:spcAft>
                      </a:pPr>
                      <a:r>
                        <a:rPr lang="he-IL" sz="1000" b="1" i="0" u="none" strike="noStrike">
                          <a:solidFill>
                            <a:srgbClr val="000000"/>
                          </a:solidFill>
                          <a:effectLst/>
                          <a:latin typeface="Calibri" panose="020F0502020204030204" pitchFamily="34" charset="0"/>
                        </a:rPr>
                        <a:t>שלב 3</a:t>
                      </a:r>
                      <a:r>
                        <a:rPr lang="he-IL" sz="800" b="1" i="0" u="none" strike="noStrike">
                          <a:solidFill>
                            <a:srgbClr val="000000"/>
                          </a:solidFill>
                          <a:effectLst/>
                          <a:latin typeface="Calibri" panose="020F0502020204030204" pitchFamily="34" charset="0"/>
                        </a:rPr>
                        <a:t>                   השיג את היעד</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5139037"/>
                  </a:ext>
                </a:extLst>
              </a:tr>
              <a:tr h="296866">
                <a:tc>
                  <a:txBody>
                    <a:bodyPr/>
                    <a:lstStyle/>
                    <a:p>
                      <a:pPr algn="r" rtl="1" fontAlgn="t">
                        <a:spcBef>
                          <a:spcPts val="0"/>
                        </a:spcBef>
                        <a:spcAft>
                          <a:spcPts val="1000"/>
                        </a:spcAft>
                      </a:pPr>
                      <a:r>
                        <a:rPr lang="he-IL" sz="1000" b="1" i="0" u="none" strike="noStrike">
                          <a:solidFill>
                            <a:srgbClr val="000000"/>
                          </a:solidFill>
                          <a:effectLst/>
                          <a:latin typeface="Calibri" panose="020F0502020204030204" pitchFamily="34" charset="0"/>
                        </a:rPr>
                        <a:t>1. מבוא לנושא</a:t>
                      </a:r>
                      <a:r>
                        <a:rPr lang="he-IL" sz="1000" b="0" i="0" u="none" strike="noStrike">
                          <a:solidFill>
                            <a:srgbClr val="000000"/>
                          </a:solidFill>
                          <a:effectLst/>
                          <a:latin typeface="Calibri" panose="020F0502020204030204" pitchFamily="34" charset="0"/>
                        </a:rPr>
                        <a:t>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נושא השאלון לא מוגדר היטב.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נושא השאלון מוגדר היטב אך לא בצורה מושכת.</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dirty="0">
                          <a:solidFill>
                            <a:srgbClr val="000000"/>
                          </a:solidFill>
                          <a:effectLst/>
                          <a:latin typeface="Calibri" panose="020F0502020204030204" pitchFamily="34" charset="0"/>
                        </a:rPr>
                        <a:t>נושא השאלון מוגדר היטב בצורה מושכת.</a:t>
                      </a:r>
                      <a:endParaRPr lang="he-IL" sz="1200" dirty="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4443255"/>
                  </a:ext>
                </a:extLst>
              </a:tr>
              <a:tr h="453988">
                <a:tc>
                  <a:txBody>
                    <a:bodyPr/>
                    <a:lstStyle/>
                    <a:p>
                      <a:pPr algn="r" rtl="1" fontAlgn="t">
                        <a:spcBef>
                          <a:spcPts val="0"/>
                        </a:spcBef>
                        <a:spcAft>
                          <a:spcPts val="1000"/>
                        </a:spcAft>
                      </a:pPr>
                      <a:r>
                        <a:rPr lang="he-IL" sz="1000" b="1" i="0" u="none" strike="noStrike">
                          <a:solidFill>
                            <a:srgbClr val="000000"/>
                          </a:solidFill>
                          <a:effectLst/>
                          <a:latin typeface="Calibri" panose="020F0502020204030204" pitchFamily="34" charset="0"/>
                        </a:rPr>
                        <a:t>2. הצגה דילמה בצורה מאוזנת</a:t>
                      </a:r>
                      <a:r>
                        <a:rPr lang="he-IL" sz="1000" b="0" i="0" u="none" strike="noStrike">
                          <a:solidFill>
                            <a:srgbClr val="000000"/>
                          </a:solidFill>
                          <a:effectLst/>
                          <a:latin typeface="Calibri" panose="020F0502020204030204" pitchFamily="34" charset="0"/>
                        </a:rPr>
                        <a:t>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השאלון מציג רק נקודת ראות אחת (אין דילמה).</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השאלון מציג דילמה (שתי טענות מתחרות) אך לא בצורה מאוזנת.</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0"/>
                        </a:spcAft>
                      </a:pPr>
                      <a:r>
                        <a:rPr lang="he-IL" sz="800" b="0" i="0" u="none" strike="noStrike">
                          <a:solidFill>
                            <a:srgbClr val="000000"/>
                          </a:solidFill>
                          <a:effectLst/>
                          <a:latin typeface="Calibri" panose="020F0502020204030204" pitchFamily="34" charset="0"/>
                        </a:rPr>
                        <a:t>השאלון מציגה דילמה (שתי טענות מתחרות) בצורה מאוזנת.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6279581"/>
                  </a:ext>
                </a:extLst>
              </a:tr>
              <a:tr h="506371">
                <a:tc>
                  <a:txBody>
                    <a:bodyPr/>
                    <a:lstStyle/>
                    <a:p>
                      <a:pPr algn="r" rtl="1" fontAlgn="t">
                        <a:spcBef>
                          <a:spcPts val="0"/>
                        </a:spcBef>
                        <a:spcAft>
                          <a:spcPts val="1000"/>
                        </a:spcAft>
                      </a:pPr>
                      <a:r>
                        <a:rPr lang="he-IL" sz="1000" b="1" i="0" u="none" strike="noStrike">
                          <a:solidFill>
                            <a:srgbClr val="000000"/>
                          </a:solidFill>
                          <a:effectLst/>
                          <a:latin typeface="Calibri" panose="020F0502020204030204" pitchFamily="34" charset="0"/>
                        </a:rPr>
                        <a:t>3</a:t>
                      </a:r>
                      <a:r>
                        <a:rPr lang="he-IL" sz="1000" b="0" i="0" u="none" strike="noStrike">
                          <a:solidFill>
                            <a:srgbClr val="000000"/>
                          </a:solidFill>
                          <a:effectLst/>
                          <a:latin typeface="Calibri" panose="020F0502020204030204" pitchFamily="34" charset="0"/>
                        </a:rPr>
                        <a:t>. </a:t>
                      </a:r>
                      <a:r>
                        <a:rPr lang="he-IL" sz="1000" b="1" i="0" u="none" strike="noStrike">
                          <a:solidFill>
                            <a:srgbClr val="000000"/>
                          </a:solidFill>
                          <a:effectLst/>
                          <a:latin typeface="Calibri" panose="020F0502020204030204" pitchFamily="34" charset="0"/>
                        </a:rPr>
                        <a:t>בניית טענה</a:t>
                      </a:r>
                      <a:endParaRPr lang="he-IL" sz="1200">
                        <a:effectLst/>
                      </a:endParaRPr>
                    </a:p>
                    <a:p>
                      <a:pPr algn="r" rtl="1" fontAlgn="t">
                        <a:spcBef>
                          <a:spcPts val="0"/>
                        </a:spcBef>
                        <a:spcAft>
                          <a:spcPts val="1000"/>
                        </a:spcAft>
                      </a:pPr>
                      <a:r>
                        <a:rPr lang="he-IL" sz="1000" b="1" i="0" u="none" strike="noStrike">
                          <a:solidFill>
                            <a:srgbClr val="000000"/>
                          </a:solidFill>
                          <a:effectLst/>
                          <a:latin typeface="Calibri" panose="020F0502020204030204" pitchFamily="34" charset="0"/>
                        </a:rPr>
                        <a:t>   (רשות)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הטענה לא מנוסחת היטב</a:t>
                      </a:r>
                      <a:r>
                        <a:rPr lang="he-IL" sz="1200" b="0" i="0" u="none" strike="noStrike">
                          <a:solidFill>
                            <a:srgbClr val="000000"/>
                          </a:solidFill>
                          <a:effectLst/>
                          <a:latin typeface="Arial" panose="020B0604020202020204" pitchFamily="34" charset="0"/>
                        </a:rPr>
                        <a:t>.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הטענה מנוסחת היטב</a:t>
                      </a:r>
                      <a:r>
                        <a:rPr lang="he-IL" sz="1200" b="0" i="0" u="none" strike="noStrike">
                          <a:solidFill>
                            <a:srgbClr val="000000"/>
                          </a:solidFill>
                          <a:effectLst/>
                          <a:latin typeface="Arial" panose="020B0604020202020204" pitchFamily="34" charset="0"/>
                        </a:rPr>
                        <a:t>, </a:t>
                      </a:r>
                      <a:r>
                        <a:rPr lang="he-IL" sz="800" b="0" i="0" u="none" strike="noStrike">
                          <a:solidFill>
                            <a:srgbClr val="000000"/>
                          </a:solidFill>
                          <a:effectLst/>
                          <a:latin typeface="Calibri" panose="020F0502020204030204" pitchFamily="34" charset="0"/>
                        </a:rPr>
                        <a:t>אך יש רק ראייה אחת לתמוך בה.</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הטענה מנוסחת היטב</a:t>
                      </a:r>
                      <a:r>
                        <a:rPr lang="he-IL" sz="1200" b="0" i="0" u="none" strike="noStrike">
                          <a:solidFill>
                            <a:srgbClr val="000000"/>
                          </a:solidFill>
                          <a:effectLst/>
                          <a:latin typeface="Arial" panose="020B0604020202020204" pitchFamily="34" charset="0"/>
                        </a:rPr>
                        <a:t>, </a:t>
                      </a:r>
                      <a:r>
                        <a:rPr lang="he-IL" sz="800" b="0" i="0" u="none" strike="noStrike">
                          <a:solidFill>
                            <a:srgbClr val="000000"/>
                          </a:solidFill>
                          <a:effectLst/>
                          <a:latin typeface="Calibri" panose="020F0502020204030204" pitchFamily="34" charset="0"/>
                        </a:rPr>
                        <a:t>ויש לפחות שתי ראיות לתמוך בה.</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5370025"/>
                  </a:ext>
                </a:extLst>
              </a:tr>
              <a:tr h="620478">
                <a:tc>
                  <a:txBody>
                    <a:bodyPr/>
                    <a:lstStyle/>
                    <a:p>
                      <a:pPr algn="r" rtl="1" fontAlgn="t">
                        <a:spcBef>
                          <a:spcPts val="0"/>
                        </a:spcBef>
                        <a:spcAft>
                          <a:spcPts val="1000"/>
                        </a:spcAft>
                      </a:pPr>
                      <a:r>
                        <a:rPr lang="he-IL" sz="1000" b="1" i="0" u="none" strike="noStrike">
                          <a:solidFill>
                            <a:srgbClr val="000000"/>
                          </a:solidFill>
                          <a:effectLst/>
                          <a:latin typeface="Calibri" panose="020F0502020204030204" pitchFamily="34" charset="0"/>
                        </a:rPr>
                        <a:t>4. רקע מדעי</a:t>
                      </a:r>
                      <a:r>
                        <a:rPr lang="he-IL" sz="1000" b="0" i="0" u="none" strike="noStrike">
                          <a:solidFill>
                            <a:srgbClr val="000000"/>
                          </a:solidFill>
                          <a:effectLst/>
                          <a:latin typeface="Calibri" panose="020F0502020204030204" pitchFamily="34" charset="0"/>
                        </a:rPr>
                        <a:t>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רקע מדעי חלש. אין התיחסות למושגים הבסיסיים או שמוצגות טעויות.</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רקע מדעי בינוני.</a:t>
                      </a:r>
                      <a:r>
                        <a:rPr lang="he-IL" sz="1200" b="0" i="0" u="none" strike="noStrike">
                          <a:solidFill>
                            <a:srgbClr val="000000"/>
                          </a:solidFill>
                          <a:effectLst/>
                          <a:latin typeface="Arial" panose="020B0604020202020204" pitchFamily="34" charset="0"/>
                        </a:rPr>
                        <a:t> </a:t>
                      </a:r>
                      <a:r>
                        <a:rPr lang="he-IL" sz="800" b="0" i="0" u="none" strike="noStrike">
                          <a:solidFill>
                            <a:srgbClr val="000000"/>
                          </a:solidFill>
                          <a:effectLst/>
                          <a:latin typeface="Calibri" panose="020F0502020204030204" pitchFamily="34" charset="0"/>
                        </a:rPr>
                        <a:t>יש התיחסות רק לחלק מהמושגים הבסיסיים. ידע מדעי נכון באופן חלקי</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רקע מדעי מצויין. </a:t>
                      </a:r>
                      <a:r>
                        <a:rPr lang="he-IL" sz="1200" b="0" i="0" u="none" strike="noStrike">
                          <a:solidFill>
                            <a:srgbClr val="000000"/>
                          </a:solidFill>
                          <a:effectLst/>
                          <a:latin typeface="Arial" panose="020B0604020202020204" pitchFamily="34" charset="0"/>
                        </a:rPr>
                        <a:t> </a:t>
                      </a:r>
                      <a:r>
                        <a:rPr lang="he-IL" sz="800" b="0" i="0" u="none" strike="noStrike">
                          <a:solidFill>
                            <a:srgbClr val="000000"/>
                          </a:solidFill>
                          <a:effectLst/>
                          <a:latin typeface="Calibri" panose="020F0502020204030204" pitchFamily="34" charset="0"/>
                        </a:rPr>
                        <a:t>יש התייחסות נכונה לכל המושגים הבסיסיים.</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6937490"/>
                  </a:ext>
                </a:extLst>
              </a:tr>
              <a:tr h="426311">
                <a:tc>
                  <a:txBody>
                    <a:bodyPr/>
                    <a:lstStyle/>
                    <a:p>
                      <a:pPr algn="r" rtl="1" fontAlgn="t">
                        <a:spcBef>
                          <a:spcPts val="0"/>
                        </a:spcBef>
                        <a:spcAft>
                          <a:spcPts val="1000"/>
                        </a:spcAft>
                      </a:pPr>
                      <a:r>
                        <a:rPr lang="he-IL" sz="1000" b="1" i="0" u="none" strike="noStrike">
                          <a:solidFill>
                            <a:srgbClr val="000000"/>
                          </a:solidFill>
                          <a:effectLst/>
                          <a:latin typeface="Calibri" panose="020F0502020204030204" pitchFamily="34" charset="0"/>
                        </a:rPr>
                        <a:t>5. עמ"ר</a:t>
                      </a:r>
                      <a:r>
                        <a:rPr lang="he-IL" sz="1000" b="0" i="0" u="none" strike="noStrike">
                          <a:solidFill>
                            <a:srgbClr val="000000"/>
                          </a:solidFill>
                          <a:effectLst/>
                          <a:latin typeface="Calibri" panose="020F0502020204030204" pitchFamily="34" charset="0"/>
                        </a:rPr>
                        <a:t>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אין  אזכור לממד יעמ"ר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יש  אזכור לממדי עמ"ר  אך בלי קשר המתאים לנושאי התערוכה.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יש  אזכור לממדי   עמ"ר וקיים קשר המתאים לנושאי התערוכה.</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1995407"/>
                  </a:ext>
                </a:extLst>
              </a:tr>
              <a:tr h="426311">
                <a:tc>
                  <a:txBody>
                    <a:bodyPr/>
                    <a:lstStyle/>
                    <a:p>
                      <a:pPr algn="r" rtl="1" fontAlgn="t">
                        <a:spcBef>
                          <a:spcPts val="0"/>
                        </a:spcBef>
                        <a:spcAft>
                          <a:spcPts val="1000"/>
                        </a:spcAft>
                      </a:pPr>
                      <a:r>
                        <a:rPr lang="he-IL" sz="1000" b="1" i="0" u="none" strike="noStrike">
                          <a:solidFill>
                            <a:srgbClr val="000000"/>
                          </a:solidFill>
                          <a:effectLst/>
                          <a:latin typeface="Calibri" panose="020F0502020204030204" pitchFamily="34" charset="0"/>
                        </a:rPr>
                        <a:t>6. ארגון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השאלון לא מאורגן.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השאלון מאורגן בצורה חלקית ולכן קשה לעקוב אחריו.</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השאלון מאורגן בצורה מלאה ולכן קל לעקוב אחריו.</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1448695"/>
                  </a:ext>
                </a:extLst>
              </a:tr>
              <a:tr h="685201">
                <a:tc>
                  <a:txBody>
                    <a:bodyPr/>
                    <a:lstStyle/>
                    <a:p>
                      <a:pPr algn="r" rtl="1" fontAlgn="t">
                        <a:spcBef>
                          <a:spcPts val="0"/>
                        </a:spcBef>
                        <a:spcAft>
                          <a:spcPts val="1000"/>
                        </a:spcAft>
                      </a:pPr>
                      <a:r>
                        <a:rPr lang="he-IL" sz="1000" b="1" i="0" u="none" strike="noStrike">
                          <a:solidFill>
                            <a:srgbClr val="000000"/>
                          </a:solidFill>
                          <a:effectLst/>
                          <a:latin typeface="Calibri" panose="020F0502020204030204" pitchFamily="34" charset="0"/>
                        </a:rPr>
                        <a:t>7. הצגה</a:t>
                      </a:r>
                      <a:r>
                        <a:rPr lang="he-IL" sz="1000" b="0" i="0" u="none" strike="noStrike">
                          <a:solidFill>
                            <a:srgbClr val="000000"/>
                          </a:solidFill>
                          <a:effectLst/>
                          <a:latin typeface="Calibri" panose="020F0502020204030204" pitchFamily="34" charset="0"/>
                        </a:rPr>
                        <a:t>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מעט מחשבה ניתנת לבחירה של צבע, פורמט ויצוגים שונים של הידע שעשויים לעזור בהעברת המסר(ים) של השאלון.</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מחשבה ניתנת לבחירה של צבע, פורמט ויצוגים שונים של הידע, אך בצורה חלקית.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הרבה מחשבה ניתנת ל</a:t>
                      </a:r>
                      <a:r>
                        <a:rPr lang="he-IL" sz="800" b="0" i="0" strike="sngStrike">
                          <a:solidFill>
                            <a:srgbClr val="000000"/>
                          </a:solidFill>
                          <a:effectLst/>
                          <a:latin typeface="Calibri" panose="020F0502020204030204" pitchFamily="34" charset="0"/>
                        </a:rPr>
                        <a:t> </a:t>
                      </a:r>
                      <a:r>
                        <a:rPr lang="he-IL" sz="800" b="0" i="0" u="none" strike="noStrike">
                          <a:solidFill>
                            <a:srgbClr val="000000"/>
                          </a:solidFill>
                          <a:effectLst/>
                          <a:latin typeface="Calibri" panose="020F0502020204030204" pitchFamily="34" charset="0"/>
                        </a:rPr>
                        <a:t>לבחירה של צבע, פורמט והיצוגים השונים של של הידע, ולכן המסר(ים) של השאלון עוברים בהצלחה.</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806070"/>
                  </a:ext>
                </a:extLst>
              </a:tr>
              <a:tr h="296866">
                <a:tc>
                  <a:txBody>
                    <a:bodyPr/>
                    <a:lstStyle/>
                    <a:p>
                      <a:pPr algn="r" rtl="1" fontAlgn="t">
                        <a:spcBef>
                          <a:spcPts val="0"/>
                        </a:spcBef>
                        <a:spcAft>
                          <a:spcPts val="1000"/>
                        </a:spcAft>
                      </a:pPr>
                      <a:r>
                        <a:rPr lang="he-IL" sz="1000" b="1" i="0" u="none" strike="noStrike">
                          <a:solidFill>
                            <a:srgbClr val="000000"/>
                          </a:solidFill>
                          <a:effectLst/>
                          <a:latin typeface="Calibri" panose="020F0502020204030204" pitchFamily="34" charset="0"/>
                        </a:rPr>
                        <a:t>8. עבודת צוות</a:t>
                      </a:r>
                      <a:r>
                        <a:rPr lang="he-IL" sz="1000" b="0" i="0" u="none" strike="noStrike">
                          <a:solidFill>
                            <a:srgbClr val="000000"/>
                          </a:solidFill>
                          <a:effectLst/>
                          <a:latin typeface="Calibri" panose="020F0502020204030204" pitchFamily="34" charset="0"/>
                        </a:rPr>
                        <a:t>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רק מעט חברי צוות עובדים על השאלון.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כל חברי הצוות עובדים אך בלי שיתוף פעולה מלא. </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כל חברי הצוות עובדים בשיתוף פעולה מלא.</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0647453"/>
                  </a:ext>
                </a:extLst>
              </a:tr>
              <a:tr h="685201">
                <a:tc>
                  <a:txBody>
                    <a:bodyPr/>
                    <a:lstStyle/>
                    <a:p>
                      <a:pPr algn="r" rtl="1" fontAlgn="t">
                        <a:spcBef>
                          <a:spcPts val="0"/>
                        </a:spcBef>
                        <a:spcAft>
                          <a:spcPts val="1000"/>
                        </a:spcAft>
                      </a:pPr>
                      <a:r>
                        <a:rPr lang="he-IL" sz="1000" b="1" i="0" u="none" strike="noStrike" dirty="0">
                          <a:solidFill>
                            <a:srgbClr val="000000"/>
                          </a:solidFill>
                          <a:effectLst/>
                          <a:latin typeface="Calibri" panose="020F0502020204030204" pitchFamily="34" charset="0"/>
                        </a:rPr>
                        <a:t>9. משוב וטיוטות </a:t>
                      </a:r>
                      <a:endParaRPr lang="he-IL" sz="1200" dirty="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אין משוב על השאלון מאנשים מחוץ לחברי הצוות. אין טיוטות חדשות של השאלון</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a:solidFill>
                            <a:srgbClr val="000000"/>
                          </a:solidFill>
                          <a:effectLst/>
                          <a:latin typeface="Calibri" panose="020F0502020204030204" pitchFamily="34" charset="0"/>
                        </a:rPr>
                        <a:t>קיים משוב על השאלון מאנשים מחוץ לחברי הצוות, אך הוא לא נלקת בחשבון בטיוטות חדשות של השאלון</a:t>
                      </a:r>
                      <a:r>
                        <a:rPr lang="he-IL" sz="800" b="0" i="1" u="none" strike="noStrike">
                          <a:solidFill>
                            <a:srgbClr val="000000"/>
                          </a:solidFill>
                          <a:effectLst/>
                          <a:latin typeface="Calibri" panose="020F0502020204030204" pitchFamily="34" charset="0"/>
                        </a:rPr>
                        <a:t>.</a:t>
                      </a:r>
                      <a:endParaRPr lang="he-IL" sz="120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fontAlgn="t">
                        <a:spcBef>
                          <a:spcPts val="0"/>
                        </a:spcBef>
                        <a:spcAft>
                          <a:spcPts val="1000"/>
                        </a:spcAft>
                      </a:pPr>
                      <a:r>
                        <a:rPr lang="he-IL" sz="800" b="0" i="0" u="none" strike="noStrike" dirty="0">
                          <a:solidFill>
                            <a:srgbClr val="000000"/>
                          </a:solidFill>
                          <a:effectLst/>
                          <a:latin typeface="Calibri" panose="020F0502020204030204" pitchFamily="34" charset="0"/>
                        </a:rPr>
                        <a:t>קיים משוב על השאלון מאנשים מחוץ לחברי הצוות, והוא </a:t>
                      </a:r>
                      <a:r>
                        <a:rPr lang="he-IL" sz="800" b="0" i="0" u="none" strike="noStrike" dirty="0" err="1">
                          <a:solidFill>
                            <a:srgbClr val="000000"/>
                          </a:solidFill>
                          <a:effectLst/>
                          <a:latin typeface="Calibri" panose="020F0502020204030204" pitchFamily="34" charset="0"/>
                        </a:rPr>
                        <a:t>נלקת</a:t>
                      </a:r>
                      <a:r>
                        <a:rPr lang="he-IL" sz="800" b="0" i="0" u="none" strike="noStrike" dirty="0">
                          <a:solidFill>
                            <a:srgbClr val="000000"/>
                          </a:solidFill>
                          <a:effectLst/>
                          <a:latin typeface="Calibri" panose="020F0502020204030204" pitchFamily="34" charset="0"/>
                        </a:rPr>
                        <a:t> בחשבון בטיוטות חדשות של השאלון</a:t>
                      </a:r>
                      <a:r>
                        <a:rPr lang="he-IL" sz="800" b="0" i="1" u="none" strike="noStrike" dirty="0">
                          <a:solidFill>
                            <a:srgbClr val="000000"/>
                          </a:solidFill>
                          <a:effectLst/>
                          <a:latin typeface="Calibri" panose="020F0502020204030204" pitchFamily="34" charset="0"/>
                        </a:rPr>
                        <a:t>.</a:t>
                      </a:r>
                      <a:endParaRPr lang="he-IL" sz="1200" dirty="0">
                        <a:effectLst/>
                      </a:endParaRPr>
                    </a:p>
                  </a:txBody>
                  <a:tcPr marL="31248" marR="31248" marT="6167" marB="296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3581219"/>
                  </a:ext>
                </a:extLst>
              </a:tr>
            </a:tbl>
          </a:graphicData>
        </a:graphic>
      </p:graphicFrame>
      <p:sp>
        <p:nvSpPr>
          <p:cNvPr id="7" name="Rectangle 2">
            <a:extLst>
              <a:ext uri="{FF2B5EF4-FFF2-40B4-BE49-F238E27FC236}">
                <a16:creationId xmlns:a16="http://schemas.microsoft.com/office/drawing/2014/main" id="{E560925A-62F0-4822-8632-82D1A713D542}"/>
              </a:ext>
            </a:extLst>
          </p:cNvPr>
          <p:cNvSpPr>
            <a:spLocks noChangeArrowheads="1"/>
          </p:cNvSpPr>
          <p:nvPr/>
        </p:nvSpPr>
        <p:spPr bwMode="auto">
          <a:xfrm>
            <a:off x="-3109961" y="-352338"/>
            <a:ext cx="13796173" cy="1477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he-IL" altLang="he-IL" sz="1800" b="0" i="0" u="none" strike="noStrike" cap="none" normalizeH="0" baseline="0">
                <a:ln>
                  <a:noFill/>
                </a:ln>
                <a:solidFill>
                  <a:schemeClr val="tx1"/>
                </a:solidFill>
                <a:effectLst/>
                <a:latin typeface="Arial" panose="020B0604020202020204" pitchFamily="34" charset="0"/>
              </a:rPr>
              <a:t/>
            </a:r>
            <a:br>
              <a:rPr kumimoji="0" lang="he-IL" altLang="he-IL" sz="1800" b="0" i="0" u="none" strike="noStrike" cap="none" normalizeH="0" baseline="0">
                <a:ln>
                  <a:noFill/>
                </a:ln>
                <a:solidFill>
                  <a:schemeClr val="tx1"/>
                </a:solidFill>
                <a:effectLst/>
                <a:latin typeface="Arial" panose="020B0604020202020204" pitchFamily="34" charset="0"/>
              </a:rPr>
            </a:br>
            <a:endParaRPr kumimoji="0" lang="he-IL" altLang="he-IL"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he-IL" altLang="he-IL"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he-IL" altLang="he-IL" sz="1800" b="0" i="0" u="none" strike="noStrike" cap="none" normalizeH="0" baseline="0">
                <a:ln>
                  <a:noFill/>
                </a:ln>
                <a:solidFill>
                  <a:schemeClr val="tx1"/>
                </a:solidFill>
                <a:effectLst/>
                <a:latin typeface="Arial" panose="020B0604020202020204" pitchFamily="34" charset="0"/>
              </a:rPr>
              <a:t/>
            </a:r>
            <a:br>
              <a:rPr kumimoji="0" lang="he-IL" altLang="he-IL" sz="1800" b="0" i="0" u="none" strike="noStrike" cap="none" normalizeH="0" baseline="0">
                <a:ln>
                  <a:noFill/>
                </a:ln>
                <a:solidFill>
                  <a:schemeClr val="tx1"/>
                </a:solidFill>
                <a:effectLst/>
                <a:latin typeface="Arial" panose="020B0604020202020204" pitchFamily="34" charset="0"/>
              </a:rPr>
            </a:br>
            <a:endParaRPr kumimoji="0" lang="he-IL" altLang="he-IL" sz="1800" b="0" i="0" u="none" strike="noStrike" cap="none" normalizeH="0" baseline="0">
              <a:ln>
                <a:noFill/>
              </a:ln>
              <a:solidFill>
                <a:schemeClr val="tx1"/>
              </a:solidFill>
              <a:effectLst/>
              <a:latin typeface="Arial" panose="020B0604020202020204" pitchFamily="34" charset="0"/>
            </a:endParaRPr>
          </a:p>
        </p:txBody>
      </p:sp>
      <p:pic>
        <p:nvPicPr>
          <p:cNvPr id="5" name="תמונה 4" descr="תיאור: C:\Documents and Settings\ZIPORF\Local Settings\Temporary Internet Files\Content.Outlook\4VJW23BK\LOGO_FINAL_RGB-02.png"/>
          <p:cNvPicPr/>
          <p:nvPr/>
        </p:nvPicPr>
        <p:blipFill>
          <a:blip r:embed="rId2">
            <a:extLst>
              <a:ext uri="{28A0092B-C50C-407E-A947-70E740481C1C}">
                <a14:useLocalDpi xmlns:a14="http://schemas.microsoft.com/office/drawing/2010/main" val="0"/>
              </a:ext>
            </a:extLst>
          </a:blip>
          <a:srcRect/>
          <a:stretch>
            <a:fillRect/>
          </a:stretch>
        </p:blipFill>
        <p:spPr bwMode="auto">
          <a:xfrm>
            <a:off x="107504" y="144221"/>
            <a:ext cx="1162372" cy="908644"/>
          </a:xfrm>
          <a:prstGeom prst="rect">
            <a:avLst/>
          </a:prstGeom>
          <a:noFill/>
          <a:ln>
            <a:noFill/>
          </a:ln>
        </p:spPr>
      </p:pic>
    </p:spTree>
    <p:extLst>
      <p:ext uri="{BB962C8B-B14F-4D97-AF65-F5344CB8AC3E}">
        <p14:creationId xmlns:p14="http://schemas.microsoft.com/office/powerpoint/2010/main" val="335187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67F1D72C-2BAF-4784-82FE-0878C719DB50}"/>
              </a:ext>
            </a:extLst>
          </p:cNvPr>
          <p:cNvSpPr>
            <a:spLocks noGrp="1"/>
          </p:cNvSpPr>
          <p:nvPr>
            <p:ph type="title"/>
          </p:nvPr>
        </p:nvSpPr>
        <p:spPr/>
        <p:txBody>
          <a:bodyPr>
            <a:normAutofit fontScale="90000"/>
          </a:bodyPr>
          <a:lstStyle/>
          <a:p>
            <a:r>
              <a:rPr lang="he-IL" u="sng" dirty="0">
                <a:solidFill>
                  <a:srgbClr val="000000"/>
                </a:solidFill>
                <a:latin typeface="Tahoma" panose="020B0604030504040204" pitchFamily="34" charset="0"/>
              </a:rPr>
              <a:t>סקירה קצרה:</a:t>
            </a:r>
            <a:r>
              <a:rPr lang="he-IL" dirty="0"/>
              <a:t/>
            </a:r>
            <a:br>
              <a:rPr lang="he-IL" dirty="0"/>
            </a:br>
            <a:endParaRPr lang="he-IL" dirty="0"/>
          </a:p>
        </p:txBody>
      </p:sp>
      <p:pic>
        <p:nvPicPr>
          <p:cNvPr id="1026" name="Picture 2" descr="תוצאת תמונה עבור גז טבעי">
            <a:extLst>
              <a:ext uri="{FF2B5EF4-FFF2-40B4-BE49-F238E27FC236}">
                <a16:creationId xmlns:a16="http://schemas.microsoft.com/office/drawing/2014/main" id="{E47F2A4F-D2A9-4562-B782-F21033FA426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9104" y="4653136"/>
            <a:ext cx="2466975" cy="1847850"/>
          </a:xfrm>
          <a:prstGeom prst="rect">
            <a:avLst/>
          </a:prstGeom>
          <a:noFill/>
          <a:extLst>
            <a:ext uri="{909E8E84-426E-40DD-AFC4-6F175D3DCCD1}">
              <a14:hiddenFill xmlns:a14="http://schemas.microsoft.com/office/drawing/2010/main">
                <a:solidFill>
                  <a:srgbClr val="FFFFFF"/>
                </a:solidFill>
              </a14:hiddenFill>
            </a:ext>
          </a:extLst>
        </p:spPr>
      </p:pic>
      <p:sp>
        <p:nvSpPr>
          <p:cNvPr id="4" name="מלבן 3">
            <a:extLst>
              <a:ext uri="{FF2B5EF4-FFF2-40B4-BE49-F238E27FC236}">
                <a16:creationId xmlns:a16="http://schemas.microsoft.com/office/drawing/2014/main" id="{24912F4F-DF12-4985-825F-404103583565}"/>
              </a:ext>
            </a:extLst>
          </p:cNvPr>
          <p:cNvSpPr/>
          <p:nvPr/>
        </p:nvSpPr>
        <p:spPr>
          <a:xfrm>
            <a:off x="220429" y="2492896"/>
            <a:ext cx="8458480" cy="2339102"/>
          </a:xfrm>
          <a:prstGeom prst="rect">
            <a:avLst/>
          </a:prstGeom>
        </p:spPr>
        <p:txBody>
          <a:bodyPr wrap="square">
            <a:spAutoFit/>
          </a:bodyPr>
          <a:lstStyle/>
          <a:p>
            <a:pPr algn="just">
              <a:spcAft>
                <a:spcPts val="750"/>
              </a:spcAft>
            </a:pPr>
            <a:r>
              <a:rPr lang="he-IL" dirty="0">
                <a:solidFill>
                  <a:srgbClr val="000000"/>
                </a:solidFill>
                <a:latin typeface="Tahoma" panose="020B0604030504040204" pitchFamily="34" charset="0"/>
              </a:rPr>
              <a:t>בשנת 2000 התגלו בחופי המדינה מאגרי גז גדולים. </a:t>
            </a:r>
          </a:p>
          <a:p>
            <a:pPr algn="just">
              <a:spcAft>
                <a:spcPts val="750"/>
              </a:spcAft>
            </a:pPr>
            <a:r>
              <a:rPr lang="he-IL" dirty="0">
                <a:solidFill>
                  <a:srgbClr val="000000"/>
                </a:solidFill>
                <a:latin typeface="Tahoma" panose="020B0604030504040204" pitchFamily="34" charset="0"/>
              </a:rPr>
              <a:t>השימוש העיקרי בגז הטבעי בישראל הוא לצורך הפעלתן של תחנות כח של חברת החשמל ושל יצרנים </a:t>
            </a:r>
            <a:r>
              <a:rPr lang="he-IL" dirty="0" smtClean="0">
                <a:solidFill>
                  <a:srgbClr val="000000"/>
                </a:solidFill>
                <a:latin typeface="Tahoma" panose="020B0604030504040204" pitchFamily="34" charset="0"/>
              </a:rPr>
              <a:t>פרטיים, </a:t>
            </a:r>
            <a:r>
              <a:rPr lang="he-IL" dirty="0">
                <a:solidFill>
                  <a:srgbClr val="000000"/>
                </a:solidFill>
                <a:latin typeface="Tahoma" panose="020B0604030504040204" pitchFamily="34" charset="0"/>
              </a:rPr>
              <a:t>ובשימוש משני צורכות את הגז גם חברות עתירות אנרגיה כמו בזן (חברה ציבורית העוסקת בתחום זיקוק נפט גולמי ובייצור מוצרי דלק בישראל) כתחליף למזוט ולסולר. </a:t>
            </a:r>
          </a:p>
          <a:p>
            <a:pPr algn="just">
              <a:spcAft>
                <a:spcPts val="750"/>
              </a:spcAft>
            </a:pPr>
            <a:r>
              <a:rPr lang="he-IL" dirty="0">
                <a:solidFill>
                  <a:srgbClr val="000000"/>
                </a:solidFill>
                <a:latin typeface="Tahoma" panose="020B0604030504040204" pitchFamily="34" charset="0"/>
              </a:rPr>
              <a:t>גז טבעי הוא מקור אנרגיה מתכלה והשימוש בו מזהם פחות מאשר השימוש בנפט, סולר ומזוט.</a:t>
            </a:r>
            <a:endParaRPr lang="he-IL" dirty="0"/>
          </a:p>
          <a:p>
            <a:r>
              <a:rPr lang="he-IL" dirty="0"/>
              <a:t/>
            </a:r>
            <a:br>
              <a:rPr lang="he-IL" dirty="0"/>
            </a:br>
            <a:endParaRPr lang="he-IL" dirty="0"/>
          </a:p>
        </p:txBody>
      </p:sp>
      <p:pic>
        <p:nvPicPr>
          <p:cNvPr id="5" name="תמונה 4" descr="תיאור: C:\Documents and Settings\ZIPORF\Local Settings\Temporary Internet Files\Content.Outlook\4VJW23BK\LOGO_FINAL_RGB-02.png"/>
          <p:cNvPicPr/>
          <p:nvPr/>
        </p:nvPicPr>
        <p:blipFill>
          <a:blip r:embed="rId3">
            <a:extLst>
              <a:ext uri="{28A0092B-C50C-407E-A947-70E740481C1C}">
                <a14:useLocalDpi xmlns:a14="http://schemas.microsoft.com/office/drawing/2010/main" val="0"/>
              </a:ext>
            </a:extLst>
          </a:blip>
          <a:srcRect/>
          <a:stretch>
            <a:fillRect/>
          </a:stretch>
        </p:blipFill>
        <p:spPr bwMode="auto">
          <a:xfrm>
            <a:off x="107504" y="266616"/>
            <a:ext cx="1162372" cy="908644"/>
          </a:xfrm>
          <a:prstGeom prst="rect">
            <a:avLst/>
          </a:prstGeom>
          <a:noFill/>
          <a:ln>
            <a:noFill/>
          </a:ln>
        </p:spPr>
      </p:pic>
    </p:spTree>
    <p:extLst>
      <p:ext uri="{BB962C8B-B14F-4D97-AF65-F5344CB8AC3E}">
        <p14:creationId xmlns:p14="http://schemas.microsoft.com/office/powerpoint/2010/main" val="3704237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0FC0E045-767E-4D6F-9B13-5977C6F72638}"/>
              </a:ext>
            </a:extLst>
          </p:cNvPr>
          <p:cNvSpPr>
            <a:spLocks noGrp="1"/>
          </p:cNvSpPr>
          <p:nvPr>
            <p:ph type="title"/>
          </p:nvPr>
        </p:nvSpPr>
        <p:spPr/>
        <p:txBody>
          <a:bodyPr>
            <a:normAutofit/>
          </a:bodyPr>
          <a:lstStyle/>
          <a:p>
            <a:pPr algn="r"/>
            <a:r>
              <a:rPr lang="he-IL" sz="4000" dirty="0"/>
              <a:t>מה הציבור יודע על גז טבעי?</a:t>
            </a:r>
          </a:p>
        </p:txBody>
      </p:sp>
      <p:sp>
        <p:nvSpPr>
          <p:cNvPr id="3" name="מציין מיקום תוכן 2">
            <a:extLst>
              <a:ext uri="{FF2B5EF4-FFF2-40B4-BE49-F238E27FC236}">
                <a16:creationId xmlns:a16="http://schemas.microsoft.com/office/drawing/2014/main" id="{1C9BAB14-B28A-4716-B6EC-07CD59038320}"/>
              </a:ext>
            </a:extLst>
          </p:cNvPr>
          <p:cNvSpPr>
            <a:spLocks noGrp="1"/>
          </p:cNvSpPr>
          <p:nvPr>
            <p:ph idx="1"/>
          </p:nvPr>
        </p:nvSpPr>
        <p:spPr>
          <a:xfrm>
            <a:off x="469038" y="1417638"/>
            <a:ext cx="8229600" cy="4963690"/>
          </a:xfrm>
        </p:spPr>
        <p:txBody>
          <a:bodyPr>
            <a:normAutofit fontScale="55000" lnSpcReduction="20000"/>
          </a:bodyPr>
          <a:lstStyle/>
          <a:p>
            <a:r>
              <a:rPr lang="he-IL" dirty="0"/>
              <a:t>נושא האנרגיה, מקורות אנרגיה הדרכים והמחיר לניצולם מהווה חלק חשוב מחיינו בעולם המודרני ועשיר הטכנולוגיה, ועולה תדיר לתחומי התקשורת השונים.</a:t>
            </a:r>
          </a:p>
          <a:p>
            <a:endParaRPr lang="he-IL" dirty="0"/>
          </a:p>
          <a:p>
            <a:r>
              <a:rPr lang="he-IL" dirty="0"/>
              <a:t>כיום, פיתוח דרכים לאיתור מקורות אנרגיה חלופיים וניצולם, הוא מהיעדים החשובים של האנושות. מהלכים ומחקרים בתחום זה מתבצעים במאה הנוכחית על ידי מדענים ומהנדסים לאור הדרישה הגדלה של צרכני אנרגיה מחד, וההשפעות הסביבתיות מאידך.</a:t>
            </a:r>
          </a:p>
          <a:p>
            <a:endParaRPr lang="he-IL" dirty="0"/>
          </a:p>
          <a:p>
            <a:r>
              <a:rPr lang="he-IL" dirty="0" smtClean="0"/>
              <a:t>השם - </a:t>
            </a:r>
            <a:r>
              <a:rPr lang="he-IL" dirty="0"/>
              <a:t>יצחק תשובה- אומר לך משהו? למי שייך הגז המופק? לבעלי האסדה? לציבור? מה יתרונותיו של גז טבעי? </a:t>
            </a:r>
            <a:r>
              <a:rPr lang="he-IL" dirty="0" smtClean="0"/>
              <a:t>מהם חסרונותיו</a:t>
            </a:r>
            <a:r>
              <a:rPr lang="he-IL" dirty="0"/>
              <a:t>? מהו המחיר הנכון לגז טבעי בישראל ? מהן היחידות השונות של אנרגיה? כמה אנרגיה כל אחד </a:t>
            </a:r>
            <a:r>
              <a:rPr lang="he-IL" dirty="0" err="1"/>
              <a:t>מאיתנו</a:t>
            </a:r>
            <a:r>
              <a:rPr lang="he-IL" dirty="0"/>
              <a:t> צורך? איך מודדים את זה? כיצד מובילים את הגז? האם ניתן לייצר באמצעותו מוצרים נוספים? כיצד מאחסנים אותו והיכן? כיצד מגלים גז? מהי אסדת גז וכיצד היא פועלת? מהי המשמעות של לחץ גז? מהו </a:t>
            </a:r>
            <a:r>
              <a:rPr lang="he-IL" dirty="0" err="1"/>
              <a:t>ניזול</a:t>
            </a:r>
            <a:r>
              <a:rPr lang="he-IL" dirty="0"/>
              <a:t> הגז ומדוע נדרש לעשות כן?</a:t>
            </a:r>
          </a:p>
          <a:p>
            <a:endParaRPr lang="he-IL" dirty="0"/>
          </a:p>
          <a:p>
            <a:r>
              <a:rPr lang="he-IL" dirty="0"/>
              <a:t>יש עוד הרבה מאוד שאלות </a:t>
            </a:r>
            <a:r>
              <a:rPr lang="he-IL" dirty="0" smtClean="0"/>
              <a:t>וכולן </a:t>
            </a:r>
            <a:r>
              <a:rPr lang="he-IL" dirty="0"/>
              <a:t>קשורות </a:t>
            </a:r>
            <a:r>
              <a:rPr lang="he-IL" dirty="0" smtClean="0"/>
              <a:t>לאחת </a:t>
            </a:r>
            <a:r>
              <a:rPr lang="he-IL" dirty="0"/>
              <a:t>התגליות הגדולות בחופי ישראל </a:t>
            </a:r>
            <a:r>
              <a:rPr lang="he-IL" dirty="0" smtClean="0"/>
              <a:t>והיא </a:t>
            </a:r>
            <a:r>
              <a:rPr lang="he-IL" dirty="0"/>
              <a:t>מציאת גז טבעי בדרגת ניקיון גבוהה.</a:t>
            </a:r>
          </a:p>
          <a:p>
            <a:r>
              <a:rPr lang="he-IL" dirty="0"/>
              <a:t>רצוי ומומלץ לברר מה </a:t>
            </a:r>
            <a:r>
              <a:rPr lang="he-IL" dirty="0" smtClean="0"/>
              <a:t>הציבור הרחב יודע וחושב </a:t>
            </a:r>
            <a:r>
              <a:rPr lang="he-IL" dirty="0"/>
              <a:t>על הנושא "גז טבעי</a:t>
            </a:r>
            <a:r>
              <a:rPr lang="he-IL" dirty="0" smtClean="0"/>
              <a:t>". </a:t>
            </a:r>
          </a:p>
          <a:p>
            <a:pPr marL="0" indent="0">
              <a:buNone/>
            </a:pPr>
            <a:r>
              <a:rPr lang="he-IL" dirty="0"/>
              <a:t> </a:t>
            </a:r>
            <a:r>
              <a:rPr lang="he-IL" dirty="0" smtClean="0"/>
              <a:t>    </a:t>
            </a:r>
            <a:r>
              <a:rPr lang="he-IL" dirty="0" smtClean="0"/>
              <a:t>לצורך </a:t>
            </a:r>
            <a:r>
              <a:rPr lang="he-IL" dirty="0"/>
              <a:t>כך עליכם לערוך סקר מתאים.</a:t>
            </a:r>
          </a:p>
        </p:txBody>
      </p:sp>
      <p:pic>
        <p:nvPicPr>
          <p:cNvPr id="2050" name="Picture 2" descr="תוצאת תמונה עבור גז טבעי">
            <a:extLst>
              <a:ext uri="{FF2B5EF4-FFF2-40B4-BE49-F238E27FC236}">
                <a16:creationId xmlns:a16="http://schemas.microsoft.com/office/drawing/2014/main" id="{0EDA3856-718B-4356-A895-A411F13447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665712"/>
            <a:ext cx="1828031" cy="1196768"/>
          </a:xfrm>
          <a:prstGeom prst="rect">
            <a:avLst/>
          </a:prstGeom>
          <a:noFill/>
          <a:extLst>
            <a:ext uri="{909E8E84-426E-40DD-AFC4-6F175D3DCCD1}">
              <a14:hiddenFill xmlns:a14="http://schemas.microsoft.com/office/drawing/2010/main">
                <a:solidFill>
                  <a:srgbClr val="FFFFFF"/>
                </a:solidFill>
              </a14:hiddenFill>
            </a:ext>
          </a:extLst>
        </p:spPr>
      </p:pic>
      <p:pic>
        <p:nvPicPr>
          <p:cNvPr id="5" name="תמונה 4" descr="תיאור: C:\Documents and Settings\ZIPORF\Local Settings\Temporary Internet Files\Content.Outlook\4VJW23BK\LOGO_FINAL_RGB-02.png"/>
          <p:cNvPicPr/>
          <p:nvPr/>
        </p:nvPicPr>
        <p:blipFill>
          <a:blip r:embed="rId4">
            <a:extLst>
              <a:ext uri="{28A0092B-C50C-407E-A947-70E740481C1C}">
                <a14:useLocalDpi xmlns:a14="http://schemas.microsoft.com/office/drawing/2010/main" val="0"/>
              </a:ext>
            </a:extLst>
          </a:blip>
          <a:srcRect/>
          <a:stretch>
            <a:fillRect/>
          </a:stretch>
        </p:blipFill>
        <p:spPr bwMode="auto">
          <a:xfrm>
            <a:off x="107504" y="266616"/>
            <a:ext cx="1162372" cy="908644"/>
          </a:xfrm>
          <a:prstGeom prst="rect">
            <a:avLst/>
          </a:prstGeom>
          <a:noFill/>
          <a:ln>
            <a:noFill/>
          </a:ln>
        </p:spPr>
      </p:pic>
    </p:spTree>
    <p:extLst>
      <p:ext uri="{BB962C8B-B14F-4D97-AF65-F5344CB8AC3E}">
        <p14:creationId xmlns:p14="http://schemas.microsoft.com/office/powerpoint/2010/main" val="3970176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5467901A-9BD3-469D-935B-A5D7062DB90C}"/>
              </a:ext>
            </a:extLst>
          </p:cNvPr>
          <p:cNvSpPr>
            <a:spLocks noGrp="1"/>
          </p:cNvSpPr>
          <p:nvPr>
            <p:ph type="title"/>
          </p:nvPr>
        </p:nvSpPr>
        <p:spPr/>
        <p:txBody>
          <a:bodyPr>
            <a:normAutofit fontScale="90000"/>
          </a:bodyPr>
          <a:lstStyle/>
          <a:p>
            <a:r>
              <a:rPr lang="he-IL" u="sng" dirty="0"/>
              <a:t>הכנת סקר </a:t>
            </a:r>
            <a:r>
              <a:rPr lang="he-IL" dirty="0"/>
              <a:t/>
            </a:r>
            <a:br>
              <a:rPr lang="he-IL" dirty="0"/>
            </a:br>
            <a:endParaRPr lang="he-IL" dirty="0"/>
          </a:p>
        </p:txBody>
      </p:sp>
      <p:sp>
        <p:nvSpPr>
          <p:cNvPr id="3" name="מציין מיקום תוכן 2">
            <a:extLst>
              <a:ext uri="{FF2B5EF4-FFF2-40B4-BE49-F238E27FC236}">
                <a16:creationId xmlns:a16="http://schemas.microsoft.com/office/drawing/2014/main" id="{2F849D80-E4B7-4236-A569-091DF779B9A9}"/>
              </a:ext>
            </a:extLst>
          </p:cNvPr>
          <p:cNvSpPr>
            <a:spLocks noGrp="1"/>
          </p:cNvSpPr>
          <p:nvPr>
            <p:ph idx="1"/>
          </p:nvPr>
        </p:nvSpPr>
        <p:spPr>
          <a:xfrm>
            <a:off x="457200" y="1237665"/>
            <a:ext cx="8229600" cy="4525963"/>
          </a:xfrm>
        </p:spPr>
        <p:txBody>
          <a:bodyPr>
            <a:normAutofit/>
          </a:bodyPr>
          <a:lstStyle/>
          <a:p>
            <a:pPr marL="0" indent="0">
              <a:buNone/>
            </a:pPr>
            <a:r>
              <a:rPr lang="he-IL" sz="2600" dirty="0"/>
              <a:t>עליכם לחבר שאלון הכולל 10-12 היגדים בסולם </a:t>
            </a:r>
            <a:r>
              <a:rPr lang="he-IL" sz="2600" dirty="0" err="1"/>
              <a:t>ליקרט</a:t>
            </a:r>
            <a:r>
              <a:rPr lang="he-IL" sz="2600" dirty="0"/>
              <a:t> אותם </a:t>
            </a:r>
            <a:r>
              <a:rPr lang="he-IL" sz="2600" dirty="0" smtClean="0"/>
              <a:t>תשאלו </a:t>
            </a:r>
            <a:r>
              <a:rPr lang="he-IL" sz="2600" dirty="0"/>
              <a:t>אנשים שונים. ההיגדים צריכים להתייחס להיבטים הבאים:</a:t>
            </a:r>
          </a:p>
          <a:p>
            <a:pPr fontAlgn="base"/>
            <a:r>
              <a:rPr lang="he-IL" sz="2600" dirty="0"/>
              <a:t>התייחסות הציבור לכך שגז טבעי הוא מקור אנרגיה מתכלה אך לא </a:t>
            </a:r>
            <a:r>
              <a:rPr lang="he-IL" sz="2600" dirty="0" smtClean="0"/>
              <a:t>מזהם.</a:t>
            </a:r>
            <a:endParaRPr lang="he-IL" sz="2600" dirty="0"/>
          </a:p>
          <a:p>
            <a:pPr fontAlgn="base"/>
            <a:r>
              <a:rPr lang="he-IL" sz="2600" dirty="0"/>
              <a:t>עמדות הציבור לגבי מעבר לשימוש </a:t>
            </a:r>
            <a:r>
              <a:rPr lang="he-IL" sz="2600" dirty="0" smtClean="0"/>
              <a:t>בגז.</a:t>
            </a:r>
            <a:endParaRPr lang="he-IL" sz="2600" dirty="0"/>
          </a:p>
          <a:p>
            <a:pPr fontAlgn="base"/>
            <a:r>
              <a:rPr lang="he-IL" sz="2600" dirty="0"/>
              <a:t>ידע הציבור לגבי ההרכב הכימי של הגז הטבעי. </a:t>
            </a:r>
          </a:p>
          <a:p>
            <a:pPr fontAlgn="base"/>
            <a:r>
              <a:rPr lang="he-IL" sz="2600" dirty="0"/>
              <a:t>ידע הציבור לגבי דרך היווצרות ,גילוי, הפקה  והובלה של </a:t>
            </a:r>
            <a:r>
              <a:rPr lang="he-IL" sz="2600" dirty="0" smtClean="0"/>
              <a:t>הגז.</a:t>
            </a:r>
            <a:endParaRPr lang="he-IL" sz="2600" dirty="0"/>
          </a:p>
          <a:p>
            <a:pPr fontAlgn="base"/>
            <a:r>
              <a:rPr lang="he-IL" sz="2600" dirty="0"/>
              <a:t>עמדות הציבור לגבי מיקום אסדת ההפקה של </a:t>
            </a:r>
            <a:r>
              <a:rPr lang="he-IL" sz="2600" dirty="0" smtClean="0"/>
              <a:t>הגז.</a:t>
            </a:r>
            <a:endParaRPr lang="he-IL" sz="2600" dirty="0"/>
          </a:p>
          <a:p>
            <a:endParaRPr lang="he-IL" dirty="0"/>
          </a:p>
        </p:txBody>
      </p:sp>
      <p:pic>
        <p:nvPicPr>
          <p:cNvPr id="5" name="תמונה 4">
            <a:extLst>
              <a:ext uri="{FF2B5EF4-FFF2-40B4-BE49-F238E27FC236}">
                <a16:creationId xmlns:a16="http://schemas.microsoft.com/office/drawing/2014/main" id="{3C05503B-2514-423F-AFD8-55C15ACB9200}"/>
              </a:ext>
            </a:extLst>
          </p:cNvPr>
          <p:cNvPicPr>
            <a:picLocks noChangeAspect="1"/>
          </p:cNvPicPr>
          <p:nvPr/>
        </p:nvPicPr>
        <p:blipFill>
          <a:blip r:embed="rId2"/>
          <a:stretch>
            <a:fillRect/>
          </a:stretch>
        </p:blipFill>
        <p:spPr>
          <a:xfrm>
            <a:off x="0" y="5516295"/>
            <a:ext cx="2016224" cy="1341705"/>
          </a:xfrm>
          <a:prstGeom prst="rect">
            <a:avLst/>
          </a:prstGeom>
        </p:spPr>
      </p:pic>
      <p:pic>
        <p:nvPicPr>
          <p:cNvPr id="6" name="תמונה 5" descr="תיאור: C:\Documents and Settings\ZIPORF\Local Settings\Temporary Internet Files\Content.Outlook\4VJW23BK\LOGO_FINAL_RGB-02.png"/>
          <p:cNvPicPr/>
          <p:nvPr/>
        </p:nvPicPr>
        <p:blipFill>
          <a:blip r:embed="rId3">
            <a:extLst>
              <a:ext uri="{28A0092B-C50C-407E-A947-70E740481C1C}">
                <a14:useLocalDpi xmlns:a14="http://schemas.microsoft.com/office/drawing/2010/main" val="0"/>
              </a:ext>
            </a:extLst>
          </a:blip>
          <a:srcRect/>
          <a:stretch>
            <a:fillRect/>
          </a:stretch>
        </p:blipFill>
        <p:spPr bwMode="auto">
          <a:xfrm>
            <a:off x="107504" y="144221"/>
            <a:ext cx="1162372" cy="908644"/>
          </a:xfrm>
          <a:prstGeom prst="rect">
            <a:avLst/>
          </a:prstGeom>
          <a:noFill/>
          <a:ln>
            <a:noFill/>
          </a:ln>
        </p:spPr>
      </p:pic>
    </p:spTree>
    <p:extLst>
      <p:ext uri="{BB962C8B-B14F-4D97-AF65-F5344CB8AC3E}">
        <p14:creationId xmlns:p14="http://schemas.microsoft.com/office/powerpoint/2010/main" val="2800112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056641B3-5867-45C6-AD2B-405AB75A88D9}"/>
              </a:ext>
            </a:extLst>
          </p:cNvPr>
          <p:cNvSpPr>
            <a:spLocks noGrp="1"/>
          </p:cNvSpPr>
          <p:nvPr>
            <p:ph type="title"/>
          </p:nvPr>
        </p:nvSpPr>
        <p:spPr/>
        <p:txBody>
          <a:bodyPr>
            <a:normAutofit fontScale="90000"/>
          </a:bodyPr>
          <a:lstStyle/>
          <a:p>
            <a:r>
              <a:rPr lang="he-IL" dirty="0"/>
              <a:t>מקורות מידע מומלצים:</a:t>
            </a:r>
            <a:br>
              <a:rPr lang="he-IL" dirty="0"/>
            </a:br>
            <a:endParaRPr lang="he-IL" dirty="0"/>
          </a:p>
        </p:txBody>
      </p:sp>
      <p:sp>
        <p:nvSpPr>
          <p:cNvPr id="3" name="מציין מיקום תוכן 2">
            <a:extLst>
              <a:ext uri="{FF2B5EF4-FFF2-40B4-BE49-F238E27FC236}">
                <a16:creationId xmlns:a16="http://schemas.microsoft.com/office/drawing/2014/main" id="{0EA15383-3326-4C26-A379-6F13FFA15AAC}"/>
              </a:ext>
            </a:extLst>
          </p:cNvPr>
          <p:cNvSpPr>
            <a:spLocks noGrp="1"/>
          </p:cNvSpPr>
          <p:nvPr>
            <p:ph idx="1"/>
          </p:nvPr>
        </p:nvSpPr>
        <p:spPr>
          <a:xfrm>
            <a:off x="457200" y="2200755"/>
            <a:ext cx="8229600" cy="4525963"/>
          </a:xfrm>
        </p:spPr>
        <p:txBody>
          <a:bodyPr>
            <a:normAutofit/>
          </a:bodyPr>
          <a:lstStyle/>
          <a:p>
            <a:r>
              <a:rPr lang="he-IL" dirty="0"/>
              <a:t>1. ויקיפדיה</a:t>
            </a:r>
          </a:p>
          <a:p>
            <a:r>
              <a:rPr lang="he-IL" dirty="0"/>
              <a:t>2. </a:t>
            </a:r>
            <a:r>
              <a:rPr lang="he-IL" u="sng" dirty="0">
                <a:hlinkClick r:id="rId2"/>
              </a:rPr>
              <a:t>כתבה על גז טבעי</a:t>
            </a:r>
            <a:endParaRPr lang="he-IL" dirty="0"/>
          </a:p>
          <a:p>
            <a:r>
              <a:rPr lang="he-IL" dirty="0"/>
              <a:t>3. </a:t>
            </a:r>
            <a:r>
              <a:rPr lang="he-IL" u="sng" dirty="0">
                <a:hlinkClick r:id="rId3"/>
              </a:rPr>
              <a:t>כתבה על גז כמקור אנרגיה</a:t>
            </a:r>
            <a:endParaRPr lang="he-IL" dirty="0"/>
          </a:p>
          <a:p>
            <a:r>
              <a:rPr lang="he-IL" dirty="0"/>
              <a:t>4. </a:t>
            </a:r>
            <a:r>
              <a:rPr lang="he-IL" u="sng" dirty="0">
                <a:hlinkClick r:id="rId4"/>
              </a:rPr>
              <a:t>סרטון הסבר על גז טבעי מהאדמה לצרכנים</a:t>
            </a:r>
            <a:endParaRPr lang="he-IL" dirty="0"/>
          </a:p>
          <a:p>
            <a:r>
              <a:rPr lang="he-IL" dirty="0" smtClean="0"/>
              <a:t>5.</a:t>
            </a:r>
            <a:r>
              <a:rPr lang="he-IL" u="sng" dirty="0" smtClean="0">
                <a:hlinkClick r:id="rId5"/>
              </a:rPr>
              <a:t>זווית - </a:t>
            </a:r>
            <a:r>
              <a:rPr lang="he-IL" u="sng" dirty="0">
                <a:hlinkClick r:id="rId5"/>
              </a:rPr>
              <a:t>סוכנות ידיעות למדע וסביבה</a:t>
            </a:r>
            <a:endParaRPr lang="he-IL" u="sng" dirty="0"/>
          </a:p>
          <a:p>
            <a:r>
              <a:rPr lang="he-IL" dirty="0"/>
              <a:t>כל מקור מידע מדעי ובר סמכא אחר</a:t>
            </a:r>
          </a:p>
        </p:txBody>
      </p:sp>
      <p:pic>
        <p:nvPicPr>
          <p:cNvPr id="4" name="תמונה 3">
            <a:extLst>
              <a:ext uri="{FF2B5EF4-FFF2-40B4-BE49-F238E27FC236}">
                <a16:creationId xmlns:a16="http://schemas.microsoft.com/office/drawing/2014/main" id="{4ABE66A3-9516-4ABC-B372-E64500CFEDB5}"/>
              </a:ext>
            </a:extLst>
          </p:cNvPr>
          <p:cNvPicPr>
            <a:picLocks noChangeAspect="1"/>
          </p:cNvPicPr>
          <p:nvPr/>
        </p:nvPicPr>
        <p:blipFill>
          <a:blip r:embed="rId6"/>
          <a:stretch>
            <a:fillRect/>
          </a:stretch>
        </p:blipFill>
        <p:spPr>
          <a:xfrm>
            <a:off x="611560" y="1124744"/>
            <a:ext cx="2562225" cy="1790700"/>
          </a:xfrm>
          <a:prstGeom prst="rect">
            <a:avLst/>
          </a:prstGeom>
        </p:spPr>
      </p:pic>
      <p:pic>
        <p:nvPicPr>
          <p:cNvPr id="5" name="תמונה 4" descr="תיאור: C:\Documents and Settings\ZIPORF\Local Settings\Temporary Internet Files\Content.Outlook\4VJW23BK\LOGO_FINAL_RGB-02.png"/>
          <p:cNvPicPr/>
          <p:nvPr/>
        </p:nvPicPr>
        <p:blipFill>
          <a:blip r:embed="rId7">
            <a:extLst>
              <a:ext uri="{28A0092B-C50C-407E-A947-70E740481C1C}">
                <a14:useLocalDpi xmlns:a14="http://schemas.microsoft.com/office/drawing/2010/main" val="0"/>
              </a:ext>
            </a:extLst>
          </a:blip>
          <a:srcRect/>
          <a:stretch>
            <a:fillRect/>
          </a:stretch>
        </p:blipFill>
        <p:spPr bwMode="auto">
          <a:xfrm>
            <a:off x="107504" y="144221"/>
            <a:ext cx="1162372" cy="908644"/>
          </a:xfrm>
          <a:prstGeom prst="rect">
            <a:avLst/>
          </a:prstGeom>
          <a:noFill/>
          <a:ln>
            <a:noFill/>
          </a:ln>
        </p:spPr>
      </p:pic>
    </p:spTree>
    <p:extLst>
      <p:ext uri="{BB962C8B-B14F-4D97-AF65-F5344CB8AC3E}">
        <p14:creationId xmlns:p14="http://schemas.microsoft.com/office/powerpoint/2010/main" val="282302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5BAEAB95-2985-46AE-B64F-896F1E666E55}"/>
              </a:ext>
            </a:extLst>
          </p:cNvPr>
          <p:cNvSpPr>
            <a:spLocks noGrp="1"/>
          </p:cNvSpPr>
          <p:nvPr>
            <p:ph type="title"/>
          </p:nvPr>
        </p:nvSpPr>
        <p:spPr/>
        <p:txBody>
          <a:bodyPr>
            <a:normAutofit fontScale="90000"/>
          </a:bodyPr>
          <a:lstStyle/>
          <a:p>
            <a:r>
              <a:rPr lang="he-IL" u="sng" dirty="0"/>
              <a:t>מטרת הסקר:</a:t>
            </a:r>
            <a:r>
              <a:rPr lang="he-IL" dirty="0"/>
              <a:t/>
            </a:r>
            <a:br>
              <a:rPr lang="he-IL" dirty="0"/>
            </a:br>
            <a:endParaRPr lang="he-IL" dirty="0"/>
          </a:p>
        </p:txBody>
      </p:sp>
      <p:sp>
        <p:nvSpPr>
          <p:cNvPr id="3" name="מציין מיקום תוכן 2">
            <a:extLst>
              <a:ext uri="{FF2B5EF4-FFF2-40B4-BE49-F238E27FC236}">
                <a16:creationId xmlns:a16="http://schemas.microsoft.com/office/drawing/2014/main" id="{AE546EEB-E606-44BA-9C07-5EE75E1D6A91}"/>
              </a:ext>
            </a:extLst>
          </p:cNvPr>
          <p:cNvSpPr>
            <a:spLocks noGrp="1"/>
          </p:cNvSpPr>
          <p:nvPr>
            <p:ph idx="1"/>
          </p:nvPr>
        </p:nvSpPr>
        <p:spPr/>
        <p:txBody>
          <a:bodyPr>
            <a:normAutofit/>
          </a:bodyPr>
          <a:lstStyle/>
          <a:p>
            <a:pPr fontAlgn="base"/>
            <a:r>
              <a:rPr lang="he-IL" dirty="0"/>
              <a:t>קישור הידע על גז טבעי לרלוונטיות בחיי היומיום </a:t>
            </a:r>
          </a:p>
          <a:p>
            <a:pPr fontAlgn="base"/>
            <a:r>
              <a:rPr lang="he-IL" dirty="0"/>
              <a:t>איתור מידע אודות הגילוי של גז טבעי</a:t>
            </a:r>
          </a:p>
          <a:p>
            <a:pPr fontAlgn="base"/>
            <a:r>
              <a:rPr lang="he-IL" dirty="0"/>
              <a:t>פיתוח מיומנויות תחקירנית הכוללת: הכנת שאלון חקר, איסוף מידע, ניתוחו במגוון </a:t>
            </a:r>
            <a:r>
              <a:rPr lang="he-IL" dirty="0" smtClean="0"/>
              <a:t>ייצוגי </a:t>
            </a:r>
            <a:r>
              <a:rPr lang="he-IL" dirty="0"/>
              <a:t>מידע (טבלאות, גרפים), הסקת מסקנות והצעת הצעות בהתאם למסקנות.</a:t>
            </a:r>
          </a:p>
          <a:p>
            <a:pPr fontAlgn="base"/>
            <a:r>
              <a:rPr lang="he-IL" dirty="0"/>
              <a:t>פיתוח מיומנויות של עבודת צוות, עמידה מול קהל והצגת נושא.</a:t>
            </a:r>
          </a:p>
          <a:p>
            <a:pPr marL="0" indent="0">
              <a:buNone/>
            </a:pPr>
            <a:endParaRPr lang="he-IL" dirty="0"/>
          </a:p>
        </p:txBody>
      </p:sp>
      <p:pic>
        <p:nvPicPr>
          <p:cNvPr id="4" name="תמונה 3">
            <a:extLst>
              <a:ext uri="{FF2B5EF4-FFF2-40B4-BE49-F238E27FC236}">
                <a16:creationId xmlns:a16="http://schemas.microsoft.com/office/drawing/2014/main" id="{0A0423DD-BCB5-497B-A811-CC5F8006D449}"/>
              </a:ext>
            </a:extLst>
          </p:cNvPr>
          <p:cNvPicPr>
            <a:picLocks noChangeAspect="1"/>
          </p:cNvPicPr>
          <p:nvPr/>
        </p:nvPicPr>
        <p:blipFill>
          <a:blip r:embed="rId2"/>
          <a:stretch>
            <a:fillRect/>
          </a:stretch>
        </p:blipFill>
        <p:spPr>
          <a:xfrm>
            <a:off x="899592" y="116632"/>
            <a:ext cx="1628057" cy="1628057"/>
          </a:xfrm>
          <a:prstGeom prst="rect">
            <a:avLst/>
          </a:prstGeom>
        </p:spPr>
      </p:pic>
    </p:spTree>
    <p:extLst>
      <p:ext uri="{BB962C8B-B14F-4D97-AF65-F5344CB8AC3E}">
        <p14:creationId xmlns:p14="http://schemas.microsoft.com/office/powerpoint/2010/main" val="4003359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2615C06B-D4BC-4795-BCF5-693556F5A259}"/>
              </a:ext>
            </a:extLst>
          </p:cNvPr>
          <p:cNvSpPr>
            <a:spLocks noGrp="1"/>
          </p:cNvSpPr>
          <p:nvPr>
            <p:ph type="title"/>
          </p:nvPr>
        </p:nvSpPr>
        <p:spPr/>
        <p:txBody>
          <a:bodyPr/>
          <a:lstStyle/>
          <a:p>
            <a:r>
              <a:rPr lang="he-IL" dirty="0"/>
              <a:t>הוראות:</a:t>
            </a:r>
          </a:p>
        </p:txBody>
      </p:sp>
      <p:sp>
        <p:nvSpPr>
          <p:cNvPr id="3" name="מציין מיקום תוכן 2">
            <a:extLst>
              <a:ext uri="{FF2B5EF4-FFF2-40B4-BE49-F238E27FC236}">
                <a16:creationId xmlns:a16="http://schemas.microsoft.com/office/drawing/2014/main" id="{E239E8BE-766B-4F10-8614-33000DCF4CBB}"/>
              </a:ext>
            </a:extLst>
          </p:cNvPr>
          <p:cNvSpPr>
            <a:spLocks noGrp="1"/>
          </p:cNvSpPr>
          <p:nvPr>
            <p:ph idx="1"/>
          </p:nvPr>
        </p:nvSpPr>
        <p:spPr/>
        <p:txBody>
          <a:bodyPr>
            <a:normAutofit fontScale="85000" lnSpcReduction="10000"/>
          </a:bodyPr>
          <a:lstStyle/>
          <a:p>
            <a:r>
              <a:rPr lang="he-IL" dirty="0"/>
              <a:t>עליכם להעביר את השאלון לקבוצת הנשאלים שמצאתם ולבקשם לסמן לכל היגד את התשובה הנכונה מבחינתם (רק סימון אחד לכל היגד).</a:t>
            </a:r>
          </a:p>
          <a:p>
            <a:r>
              <a:rPr lang="he-IL" dirty="0"/>
              <a:t>מומלץ לשאול גם שאלה או שתיים פתוחות (לא כחלק מטבלת ההיגדים) לגבי ידע הנשאלים. לדוגמה: אילו שמות של  מאגרי גז טבעי את/ה מכיר/ה? רשום את שמותיהם </a:t>
            </a:r>
          </a:p>
          <a:p>
            <a:r>
              <a:rPr lang="he-IL" b="1" dirty="0"/>
              <a:t>שימו לב</a:t>
            </a:r>
            <a:r>
              <a:rPr lang="he-IL" dirty="0"/>
              <a:t> כי אין לציין את שמות המשתתפים בסקר, יש לשמור על אנונימיות האדם שממלא את השאלון. יש לשאול האם הוא/היא מוכן/</a:t>
            </a:r>
            <a:r>
              <a:rPr lang="he-IL" dirty="0" err="1"/>
              <a:t>נה</a:t>
            </a:r>
            <a:r>
              <a:rPr lang="he-IL" dirty="0"/>
              <a:t> למלא שאלון. מומלץ לציין את המגדר שלהם (בן/בת) וטווח גילאים (ילדים, נוער, מבוגרים). </a:t>
            </a:r>
          </a:p>
          <a:p>
            <a:endParaRPr lang="he-IL" dirty="0"/>
          </a:p>
        </p:txBody>
      </p:sp>
      <p:pic>
        <p:nvPicPr>
          <p:cNvPr id="4" name="תמונה 3" descr="תיאור: C:\Documents and Settings\ZIPORF\Local Settings\Temporary Internet Files\Content.Outlook\4VJW23BK\LOGO_FINAL_RGB-02.png"/>
          <p:cNvPicPr/>
          <p:nvPr/>
        </p:nvPicPr>
        <p:blipFill>
          <a:blip r:embed="rId2">
            <a:extLst>
              <a:ext uri="{28A0092B-C50C-407E-A947-70E740481C1C}">
                <a14:useLocalDpi xmlns:a14="http://schemas.microsoft.com/office/drawing/2010/main" val="0"/>
              </a:ext>
            </a:extLst>
          </a:blip>
          <a:srcRect/>
          <a:stretch>
            <a:fillRect/>
          </a:stretch>
        </p:blipFill>
        <p:spPr bwMode="auto">
          <a:xfrm>
            <a:off x="107504" y="144221"/>
            <a:ext cx="1162372" cy="908644"/>
          </a:xfrm>
          <a:prstGeom prst="rect">
            <a:avLst/>
          </a:prstGeom>
          <a:noFill/>
          <a:ln>
            <a:noFill/>
          </a:ln>
        </p:spPr>
      </p:pic>
    </p:spTree>
    <p:extLst>
      <p:ext uri="{BB962C8B-B14F-4D97-AF65-F5344CB8AC3E}">
        <p14:creationId xmlns:p14="http://schemas.microsoft.com/office/powerpoint/2010/main" val="3188801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B5A87648-02D0-46DA-BF24-587E8C61989F}"/>
              </a:ext>
            </a:extLst>
          </p:cNvPr>
          <p:cNvSpPr>
            <a:spLocks noGrp="1"/>
          </p:cNvSpPr>
          <p:nvPr>
            <p:ph type="title"/>
          </p:nvPr>
        </p:nvSpPr>
        <p:spPr/>
        <p:txBody>
          <a:bodyPr>
            <a:normAutofit fontScale="90000"/>
          </a:bodyPr>
          <a:lstStyle/>
          <a:p>
            <a:r>
              <a:rPr lang="he-IL" u="sng" dirty="0">
                <a:hlinkClick r:id="rId2"/>
              </a:rPr>
              <a:t>לוח זמנים לביצוע</a:t>
            </a:r>
            <a:r>
              <a:rPr lang="he-IL" u="sng" dirty="0"/>
              <a:t>:</a:t>
            </a:r>
            <a:r>
              <a:rPr lang="he-IL" dirty="0"/>
              <a:t/>
            </a:r>
            <a:br>
              <a:rPr lang="he-IL" dirty="0"/>
            </a:br>
            <a:endParaRPr lang="he-IL" dirty="0"/>
          </a:p>
        </p:txBody>
      </p:sp>
      <p:sp>
        <p:nvSpPr>
          <p:cNvPr id="3" name="מציין מיקום תוכן 2">
            <a:extLst>
              <a:ext uri="{FF2B5EF4-FFF2-40B4-BE49-F238E27FC236}">
                <a16:creationId xmlns:a16="http://schemas.microsoft.com/office/drawing/2014/main" id="{F2B7549E-161D-4CA8-95DB-7618D6479E0A}"/>
              </a:ext>
            </a:extLst>
          </p:cNvPr>
          <p:cNvSpPr>
            <a:spLocks noGrp="1"/>
          </p:cNvSpPr>
          <p:nvPr>
            <p:ph idx="1"/>
          </p:nvPr>
        </p:nvSpPr>
        <p:spPr/>
        <p:txBody>
          <a:bodyPr>
            <a:normAutofit/>
          </a:bodyPr>
          <a:lstStyle/>
          <a:p>
            <a:r>
              <a:rPr lang="he-IL" dirty="0"/>
              <a:t>1.שעתיים פרונטאליות בכיתה והוראת ידע בסיסי בנושא הכנת שאלון, הכרת תוכנת אקסל וביצוע גרפים וטבלאות, כללי הכנת מצגת ואופן הצגת הנתונים ומסקנות הסקר.</a:t>
            </a:r>
          </a:p>
          <a:p>
            <a:r>
              <a:rPr lang="he-IL" dirty="0"/>
              <a:t>2.הגשת שאלון למורה והצגת מקורות המידע שנאספו וקבלת משוב.</a:t>
            </a:r>
          </a:p>
          <a:p>
            <a:r>
              <a:rPr lang="he-IL" dirty="0"/>
              <a:t>3.הצגת  שאלון מתוקן וביצוע הסקר . </a:t>
            </a:r>
          </a:p>
        </p:txBody>
      </p:sp>
      <p:pic>
        <p:nvPicPr>
          <p:cNvPr id="4" name="תמונה 3" descr="תיאור: C:\Documents and Settings\ZIPORF\Local Settings\Temporary Internet Files\Content.Outlook\4VJW23BK\LOGO_FINAL_RGB-02.png"/>
          <p:cNvPicPr/>
          <p:nvPr/>
        </p:nvPicPr>
        <p:blipFill>
          <a:blip r:embed="rId3">
            <a:extLst>
              <a:ext uri="{28A0092B-C50C-407E-A947-70E740481C1C}">
                <a14:useLocalDpi xmlns:a14="http://schemas.microsoft.com/office/drawing/2010/main" val="0"/>
              </a:ext>
            </a:extLst>
          </a:blip>
          <a:srcRect/>
          <a:stretch>
            <a:fillRect/>
          </a:stretch>
        </p:blipFill>
        <p:spPr bwMode="auto">
          <a:xfrm>
            <a:off x="107504" y="144221"/>
            <a:ext cx="1162372" cy="908644"/>
          </a:xfrm>
          <a:prstGeom prst="rect">
            <a:avLst/>
          </a:prstGeom>
          <a:noFill/>
          <a:ln>
            <a:noFill/>
          </a:ln>
        </p:spPr>
      </p:pic>
    </p:spTree>
    <p:extLst>
      <p:ext uri="{BB962C8B-B14F-4D97-AF65-F5344CB8AC3E}">
        <p14:creationId xmlns:p14="http://schemas.microsoft.com/office/powerpoint/2010/main" val="3834244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5082D025-933D-40B5-B23B-B0A2657117A2}"/>
              </a:ext>
            </a:extLst>
          </p:cNvPr>
          <p:cNvSpPr>
            <a:spLocks noGrp="1"/>
          </p:cNvSpPr>
          <p:nvPr>
            <p:ph type="title"/>
          </p:nvPr>
        </p:nvSpPr>
        <p:spPr/>
        <p:txBody>
          <a:bodyPr>
            <a:normAutofit fontScale="90000"/>
          </a:bodyPr>
          <a:lstStyle/>
          <a:p>
            <a:r>
              <a:rPr lang="he-IL" b="1" u="sng" dirty="0"/>
              <a:t>רפלקציה אישית על התהליך:</a:t>
            </a:r>
            <a:r>
              <a:rPr lang="he-IL" dirty="0"/>
              <a:t/>
            </a:r>
            <a:br>
              <a:rPr lang="he-IL" dirty="0"/>
            </a:br>
            <a:endParaRPr lang="he-IL" dirty="0"/>
          </a:p>
        </p:txBody>
      </p:sp>
      <p:sp>
        <p:nvSpPr>
          <p:cNvPr id="3" name="מציין מיקום תוכן 2">
            <a:extLst>
              <a:ext uri="{FF2B5EF4-FFF2-40B4-BE49-F238E27FC236}">
                <a16:creationId xmlns:a16="http://schemas.microsoft.com/office/drawing/2014/main" id="{A2DF885A-1F23-4739-A761-2FC184A5C420}"/>
              </a:ext>
            </a:extLst>
          </p:cNvPr>
          <p:cNvSpPr>
            <a:spLocks noGrp="1"/>
          </p:cNvSpPr>
          <p:nvPr>
            <p:ph idx="1"/>
          </p:nvPr>
        </p:nvSpPr>
        <p:spPr/>
        <p:txBody>
          <a:bodyPr>
            <a:normAutofit fontScale="92500" lnSpcReduction="10000"/>
          </a:bodyPr>
          <a:lstStyle/>
          <a:p>
            <a:r>
              <a:rPr lang="he-IL" dirty="0"/>
              <a:t>בסוף התהליך רשום רפלקציה על התהליך. התייחס לנקודות הבאות:</a:t>
            </a:r>
          </a:p>
          <a:p>
            <a:r>
              <a:rPr lang="he-IL" dirty="0" smtClean="0"/>
              <a:t>מה </a:t>
            </a:r>
            <a:r>
              <a:rPr lang="he-IL" dirty="0"/>
              <a:t>למדת מהתהליך</a:t>
            </a:r>
          </a:p>
          <a:p>
            <a:r>
              <a:rPr lang="he-IL" dirty="0"/>
              <a:t>האם המשוב מהמורה עזר לך ובאיזה אופן?</a:t>
            </a:r>
          </a:p>
          <a:p>
            <a:r>
              <a:rPr lang="he-IL" dirty="0"/>
              <a:t>האם נכנסת למבוי סתום במהלך כתיבת השאלון? כיצד נחלצת?</a:t>
            </a:r>
          </a:p>
          <a:p>
            <a:r>
              <a:rPr lang="he-IL" dirty="0"/>
              <a:t>מה היית משפר אם היה לך עוד זמן?</a:t>
            </a:r>
          </a:p>
          <a:p>
            <a:pPr marL="0" indent="0">
              <a:buNone/>
            </a:pPr>
            <a:r>
              <a:rPr lang="he-IL" dirty="0"/>
              <a:t/>
            </a:r>
            <a:br>
              <a:rPr lang="he-IL" dirty="0"/>
            </a:br>
            <a:endParaRPr lang="he-IL" dirty="0"/>
          </a:p>
        </p:txBody>
      </p:sp>
      <p:pic>
        <p:nvPicPr>
          <p:cNvPr id="4" name="תמונה 3">
            <a:extLst>
              <a:ext uri="{FF2B5EF4-FFF2-40B4-BE49-F238E27FC236}">
                <a16:creationId xmlns:a16="http://schemas.microsoft.com/office/drawing/2014/main" id="{5775A1E8-18F2-47C9-AC12-08B12BDDC9FC}"/>
              </a:ext>
            </a:extLst>
          </p:cNvPr>
          <p:cNvPicPr>
            <a:picLocks noChangeAspect="1"/>
          </p:cNvPicPr>
          <p:nvPr/>
        </p:nvPicPr>
        <p:blipFill>
          <a:blip r:embed="rId2"/>
          <a:stretch>
            <a:fillRect/>
          </a:stretch>
        </p:blipFill>
        <p:spPr>
          <a:xfrm>
            <a:off x="461144" y="4706937"/>
            <a:ext cx="2438400" cy="1876425"/>
          </a:xfrm>
          <a:prstGeom prst="rect">
            <a:avLst/>
          </a:prstGeom>
        </p:spPr>
      </p:pic>
      <p:pic>
        <p:nvPicPr>
          <p:cNvPr id="5" name="תמונה 4" descr="תיאור: C:\Documents and Settings\ZIPORF\Local Settings\Temporary Internet Files\Content.Outlook\4VJW23BK\LOGO_FINAL_RGB-02.png"/>
          <p:cNvPicPr/>
          <p:nvPr/>
        </p:nvPicPr>
        <p:blipFill>
          <a:blip r:embed="rId3">
            <a:extLst>
              <a:ext uri="{28A0092B-C50C-407E-A947-70E740481C1C}">
                <a14:useLocalDpi xmlns:a14="http://schemas.microsoft.com/office/drawing/2010/main" val="0"/>
              </a:ext>
            </a:extLst>
          </a:blip>
          <a:srcRect/>
          <a:stretch>
            <a:fillRect/>
          </a:stretch>
        </p:blipFill>
        <p:spPr bwMode="auto">
          <a:xfrm>
            <a:off x="107504" y="144221"/>
            <a:ext cx="1162372" cy="908644"/>
          </a:xfrm>
          <a:prstGeom prst="rect">
            <a:avLst/>
          </a:prstGeom>
          <a:noFill/>
          <a:ln>
            <a:noFill/>
          </a:ln>
        </p:spPr>
      </p:pic>
    </p:spTree>
    <p:extLst>
      <p:ext uri="{BB962C8B-B14F-4D97-AF65-F5344CB8AC3E}">
        <p14:creationId xmlns:p14="http://schemas.microsoft.com/office/powerpoint/2010/main" val="340207425"/>
      </p:ext>
    </p:extLst>
  </p:cSld>
  <p:clrMapOvr>
    <a:masterClrMapping/>
  </p:clrMapOvr>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305</TotalTime>
  <Words>813</Words>
  <Application>Microsoft Office PowerPoint</Application>
  <PresentationFormat>‫הצגה על המסך (4:3)</PresentationFormat>
  <Paragraphs>100</Paragraphs>
  <Slides>10</Slides>
  <Notes>1</Notes>
  <HiddenSlides>0</HiddenSlides>
  <MMClips>0</MMClips>
  <ScaleCrop>false</ScaleCrop>
  <HeadingPairs>
    <vt:vector size="6" baseType="variant">
      <vt:variant>
        <vt:lpstr>גופנים בשימוש</vt:lpstr>
      </vt:variant>
      <vt:variant>
        <vt:i4>4</vt:i4>
      </vt:variant>
      <vt:variant>
        <vt:lpstr>ערכת נושא</vt:lpstr>
      </vt:variant>
      <vt:variant>
        <vt:i4>1</vt:i4>
      </vt:variant>
      <vt:variant>
        <vt:lpstr>כותרות שקופיות</vt:lpstr>
      </vt:variant>
      <vt:variant>
        <vt:i4>10</vt:i4>
      </vt:variant>
    </vt:vector>
  </HeadingPairs>
  <TitlesOfParts>
    <vt:vector size="15" baseType="lpstr">
      <vt:lpstr>Arial</vt:lpstr>
      <vt:lpstr>Calibri</vt:lpstr>
      <vt:lpstr>Tahoma</vt:lpstr>
      <vt:lpstr>Times New Roman</vt:lpstr>
      <vt:lpstr>ערכת נושא Office</vt:lpstr>
      <vt:lpstr>מטלת סיום השתלמות הביולוגיה של הים התיכון: תכנון מערך שיעור בנושא: הכנת סקר ידע ועמדות לגבי גז טבעי המופק מהים התיכון </vt:lpstr>
      <vt:lpstr>סקירה קצרה: </vt:lpstr>
      <vt:lpstr>מה הציבור יודע על גז טבעי?</vt:lpstr>
      <vt:lpstr>הכנת סקר  </vt:lpstr>
      <vt:lpstr>מקורות מידע מומלצים: </vt:lpstr>
      <vt:lpstr>מטרת הסקר: </vt:lpstr>
      <vt:lpstr>הוראות:</vt:lpstr>
      <vt:lpstr>לוח זמנים לביצוע: </vt:lpstr>
      <vt:lpstr>רפלקציה אישית על התהליך: </vt:lpstr>
      <vt:lpstr>מחוון לבניית שאלון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מטלת סיום השתלמות הביולוגיה של הים התיכון: תכנון מערך שיעור בנושא: הכנת סקר ידע ועמדות לגבי גז טבעי המופק מהים התיכון</dc:title>
  <dc:creator>מרים</dc:creator>
  <cp:lastModifiedBy>weizmann</cp:lastModifiedBy>
  <cp:revision>27</cp:revision>
  <dcterms:created xsi:type="dcterms:W3CDTF">2018-07-18T16:46:10Z</dcterms:created>
  <dcterms:modified xsi:type="dcterms:W3CDTF">2018-08-05T07:00:52Z</dcterms:modified>
</cp:coreProperties>
</file>