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p:sldMasterIdLst>
    <p:sldMasterId id="2147483648" r:id="rId5"/>
  </p:sldMasterIdLst>
  <p:notesMasterIdLst>
    <p:notesMasterId r:id="rId47"/>
  </p:notesMasterIdLst>
  <p:sldIdLst>
    <p:sldId id="433" r:id="rId6"/>
    <p:sldId id="434" r:id="rId7"/>
    <p:sldId id="436" r:id="rId8"/>
    <p:sldId id="437" r:id="rId9"/>
    <p:sldId id="438" r:id="rId10"/>
    <p:sldId id="439" r:id="rId11"/>
    <p:sldId id="440" r:id="rId12"/>
    <p:sldId id="441" r:id="rId13"/>
    <p:sldId id="442" r:id="rId14"/>
    <p:sldId id="443" r:id="rId15"/>
    <p:sldId id="444" r:id="rId16"/>
    <p:sldId id="445" r:id="rId17"/>
    <p:sldId id="446" r:id="rId18"/>
    <p:sldId id="447" r:id="rId19"/>
    <p:sldId id="448" r:id="rId20"/>
    <p:sldId id="449" r:id="rId21"/>
    <p:sldId id="450" r:id="rId22"/>
    <p:sldId id="451" r:id="rId23"/>
    <p:sldId id="452" r:id="rId24"/>
    <p:sldId id="454" r:id="rId25"/>
    <p:sldId id="455" r:id="rId26"/>
    <p:sldId id="456" r:id="rId27"/>
    <p:sldId id="457" r:id="rId28"/>
    <p:sldId id="458" r:id="rId29"/>
    <p:sldId id="459" r:id="rId30"/>
    <p:sldId id="460" r:id="rId31"/>
    <p:sldId id="461" r:id="rId32"/>
    <p:sldId id="462" r:id="rId33"/>
    <p:sldId id="463" r:id="rId34"/>
    <p:sldId id="464" r:id="rId35"/>
    <p:sldId id="465" r:id="rId36"/>
    <p:sldId id="466" r:id="rId37"/>
    <p:sldId id="467" r:id="rId38"/>
    <p:sldId id="468" r:id="rId39"/>
    <p:sldId id="469" r:id="rId40"/>
    <p:sldId id="471" r:id="rId41"/>
    <p:sldId id="472" r:id="rId42"/>
    <p:sldId id="473" r:id="rId43"/>
    <p:sldId id="474" r:id="rId44"/>
    <p:sldId id="475" r:id="rId45"/>
    <p:sldId id="478" r:id="rId46"/>
  </p:sldIdLst>
  <p:sldSz cx="9144000" cy="6858000" type="screen4x3"/>
  <p:notesSz cx="6858000" cy="9144000"/>
  <p:embeddedFontLst>
    <p:embeddedFont>
      <p:font typeface="Guttman Yad-Brush" panose="02010401010101010101" pitchFamily="2" charset="-79"/>
      <p:regular r:id="rId48"/>
    </p:embeddedFont>
    <p:embeddedFont>
      <p:font typeface="Wingdings 2" panose="05020102010507070707" pitchFamily="18" charset="2"/>
      <p:regular r:id="rId49"/>
    </p:embeddedFont>
    <p:embeddedFont>
      <p:font typeface="Calibri" panose="020F0502020204030204" pitchFamily="34" charset="0"/>
      <p:regular r:id="rId50"/>
      <p:bold r:id="rId51"/>
      <p:italic r:id="rId52"/>
      <p:boldItalic r:id="rId53"/>
    </p:embeddedFont>
  </p:embeddedFontLst>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ilaT"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66CC"/>
    <a:srgbClr val="333333"/>
    <a:srgbClr val="003D7A"/>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סגנון ביניים 4 - הדגשה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E171933-4619-4E11-9A3F-F7608DF75F80}" styleName="סגנון ביניים 1 - הדגשה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סגנון ביניים 1 - הדגשה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93D81CF-94F2-401A-BA57-92F5A7B2D0C5}" styleName="סגנון ביניים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339" autoAdjust="0"/>
    <p:restoredTop sz="85312" autoAdjust="0"/>
  </p:normalViewPr>
  <p:slideViewPr>
    <p:cSldViewPr>
      <p:cViewPr varScale="1">
        <p:scale>
          <a:sx n="72" d="100"/>
          <a:sy n="72" d="100"/>
        </p:scale>
        <p:origin x="1242" y="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6.fntdata"/><Relationship Id="rId58"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2.fntdata"/><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5.fntdata"/><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1.fntdata"/><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font" Target="fonts/font4.fntdata"/><Relationship Id="rId3" Type="http://schemas.openxmlformats.org/officeDocument/2006/relationships/customXml" Target="../customXml/item3.xml"/></Relationships>
</file>

<file path=ppt/_rels/viewProps.xml.rels><?xml version="1.0" encoding="UTF-8" standalone="yes"?>
<Relationships xmlns="http://schemas.openxmlformats.org/package/2006/relationships"><Relationship Id="rId1"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B7B5817-5E7C-4C38-9F33-0EC9CD4F229F}" type="datetimeFigureOut">
              <a:rPr lang="he-IL" smtClean="0"/>
              <a:pPr/>
              <a:t>א'/אדר א/תשע"ט</a:t>
            </a:fld>
            <a:endParaRPr lang="he-I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2A06B7F-721C-48EC-BE39-D539F4AAC744}" type="slidenum">
              <a:rPr lang="he-IL" smtClean="0"/>
              <a:pPr/>
              <a:t>‹#›</a:t>
            </a:fld>
            <a:endParaRPr lang="he-IL"/>
          </a:p>
        </p:txBody>
      </p:sp>
    </p:spTree>
    <p:extLst>
      <p:ext uri="{BB962C8B-B14F-4D97-AF65-F5344CB8AC3E}">
        <p14:creationId xmlns:p14="http://schemas.microsoft.com/office/powerpoint/2010/main" val="343825557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מסך ראשי">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8596" y="1571612"/>
            <a:ext cx="5143536" cy="2028839"/>
          </a:xfrm>
        </p:spPr>
        <p:txBody>
          <a:bodyPr/>
          <a:lstStyle>
            <a:lvl1pPr algn="ctr">
              <a:defRPr sz="3200" baseline="0"/>
            </a:lvl1pPr>
          </a:lstStyle>
          <a:p>
            <a:r>
              <a:rPr lang="he-IL" dirty="0" smtClean="0"/>
              <a:t>לחץ כאן לכותרת ראשית</a:t>
            </a:r>
            <a:endParaRPr lang="he-IL" dirty="0"/>
          </a:p>
        </p:txBody>
      </p:sp>
      <p:sp>
        <p:nvSpPr>
          <p:cNvPr id="3" name="Subtitle 2"/>
          <p:cNvSpPr>
            <a:spLocks noGrp="1"/>
          </p:cNvSpPr>
          <p:nvPr>
            <p:ph type="subTitle" idx="1" hasCustomPrompt="1"/>
          </p:nvPr>
        </p:nvSpPr>
        <p:spPr>
          <a:xfrm>
            <a:off x="458214" y="3643314"/>
            <a:ext cx="5113918" cy="1752600"/>
          </a:xfrm>
        </p:spPr>
        <p:txBody>
          <a:bodyPr/>
          <a:lstStyle>
            <a:lvl1pPr marL="0" indent="0" algn="ctr">
              <a:buNone/>
              <a:defRPr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dirty="0" smtClean="0"/>
              <a:t>לחץ כאן לכותרת משנית</a:t>
            </a:r>
            <a:endParaRPr lang="he-IL" dirty="0"/>
          </a:p>
        </p:txBody>
      </p:sp>
      <p:sp>
        <p:nvSpPr>
          <p:cNvPr id="5" name="Footer Placeholder 4"/>
          <p:cNvSpPr>
            <a:spLocks noGrp="1"/>
          </p:cNvSpPr>
          <p:nvPr>
            <p:ph type="ftr" sz="quarter" idx="11"/>
          </p:nvPr>
        </p:nvSpPr>
        <p:spPr/>
        <p:txBody>
          <a:bodyPr/>
          <a:lstStyle/>
          <a:p>
            <a:endParaRPr lang="he-IL" dirty="0"/>
          </a:p>
        </p:txBody>
      </p:sp>
      <p:sp>
        <p:nvSpPr>
          <p:cNvPr id="6" name="Slide Number Placeholder 5"/>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he-IL" dirty="0" smtClean="0"/>
              <a:t>לחץ כאן לעריכת כותרת</a:t>
            </a:r>
            <a:endParaRPr lang="he-IL" dirty="0"/>
          </a:p>
        </p:txBody>
      </p:sp>
      <p:sp>
        <p:nvSpPr>
          <p:cNvPr id="3" name="Text Placeholder 2"/>
          <p:cNvSpPr>
            <a:spLocks noGrp="1"/>
          </p:cNvSpPr>
          <p:nvPr>
            <p:ph type="body" idx="1" hasCustomPrompt="1"/>
          </p:nvPr>
        </p:nvSpPr>
        <p:spPr>
          <a:xfrm>
            <a:off x="457200" y="1535113"/>
            <a:ext cx="4040188" cy="639762"/>
          </a:xfrm>
        </p:spPr>
        <p:txBody>
          <a:bodyPr anchor="b"/>
          <a:lstStyle>
            <a:lvl1pPr marL="0" marR="0" indent="0" algn="r" defTabSz="914400" rtl="1" eaLnBrk="1" fontAlgn="auto" latinLnBrk="0" hangingPunct="1">
              <a:lnSpc>
                <a:spcPct val="100000"/>
              </a:lnSpc>
              <a:spcBef>
                <a:spcPct val="20000"/>
              </a:spcBef>
              <a:spcAft>
                <a:spcPts val="0"/>
              </a:spcAft>
              <a:buClrTx/>
              <a:buSzPct val="70000"/>
              <a:buFont typeface="Wingdings 2" pitchFamily="18" charset="2"/>
              <a:buNone/>
              <a:tabLst/>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r" defTabSz="914400" rtl="1" eaLnBrk="1" fontAlgn="auto" latinLnBrk="0" hangingPunct="1">
              <a:lnSpc>
                <a:spcPct val="100000"/>
              </a:lnSpc>
              <a:spcBef>
                <a:spcPct val="20000"/>
              </a:spcBef>
              <a:spcAft>
                <a:spcPts val="0"/>
              </a:spcAft>
              <a:buClrTx/>
              <a:buSzPct val="70000"/>
              <a:buFont typeface="Wingdings 2" pitchFamily="18" charset="2"/>
              <a:buNone/>
              <a:tabLst/>
              <a:defRPr/>
            </a:pPr>
            <a:r>
              <a:rPr lang="he-IL" dirty="0" smtClean="0"/>
              <a:t>לחץ כאן לעריכת כותרת</a:t>
            </a:r>
            <a:endParaRPr lang="en-US" dirty="0" smtClean="0"/>
          </a:p>
        </p:txBody>
      </p:sp>
      <p:sp>
        <p:nvSpPr>
          <p:cNvPr id="4" name="Content Placeholder 3"/>
          <p:cNvSpPr>
            <a:spLocks noGrp="1"/>
          </p:cNvSpPr>
          <p:nvPr>
            <p:ph sz="half" idx="2" hasCustomPrompt="1"/>
          </p:nvPr>
        </p:nvSpPr>
        <p:spPr>
          <a:xfrm>
            <a:off x="457200" y="2174875"/>
            <a:ext cx="4040188" cy="38258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dirty="0" smtClean="0"/>
              <a:t>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r" defTabSz="914400" rtl="1" eaLnBrk="1" fontAlgn="auto" latinLnBrk="0" hangingPunct="1">
              <a:lnSpc>
                <a:spcPct val="100000"/>
              </a:lnSpc>
              <a:spcBef>
                <a:spcPct val="20000"/>
              </a:spcBef>
              <a:spcAft>
                <a:spcPts val="0"/>
              </a:spcAft>
              <a:buClrTx/>
              <a:buSzPct val="70000"/>
              <a:buFont typeface="Wingdings 2" pitchFamily="18" charset="2"/>
              <a:buNone/>
              <a:tabLst/>
              <a:defRPr/>
            </a:pPr>
            <a:r>
              <a:rPr lang="he-IL" dirty="0" smtClean="0"/>
              <a:t>לחץ כאן לעריכת כותרת</a:t>
            </a:r>
            <a:endParaRPr lang="en-US" dirty="0" smtClean="0"/>
          </a:p>
        </p:txBody>
      </p:sp>
      <p:sp>
        <p:nvSpPr>
          <p:cNvPr id="6" name="Content Placeholder 5"/>
          <p:cNvSpPr>
            <a:spLocks noGrp="1"/>
          </p:cNvSpPr>
          <p:nvPr>
            <p:ph sz="quarter" idx="4" hasCustomPrompt="1"/>
          </p:nvPr>
        </p:nvSpPr>
        <p:spPr>
          <a:xfrm>
            <a:off x="4645025" y="2174875"/>
            <a:ext cx="4041775" cy="38258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dirty="0" smtClean="0"/>
              <a:t>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7" name="Date Placeholder 6"/>
          <p:cNvSpPr>
            <a:spLocks noGrp="1"/>
          </p:cNvSpPr>
          <p:nvPr>
            <p:ph type="dt" sz="half" idx="10"/>
          </p:nvPr>
        </p:nvSpPr>
        <p:spPr>
          <a:xfrm>
            <a:off x="428596" y="6643710"/>
            <a:ext cx="2133600" cy="214314"/>
          </a:xfrm>
          <a:prstGeom prst="rect">
            <a:avLst/>
          </a:prstGeom>
        </p:spPr>
        <p:txBody>
          <a:bodyPr/>
          <a:lstStyle/>
          <a:p>
            <a:fld id="{931D6AA0-AF15-4329-8EE1-D67DCEDF956E}" type="datetimeFigureOut">
              <a:rPr lang="he-IL" smtClean="0"/>
              <a:pPr/>
              <a:t>א'/אדר א/תשע"ט</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071546"/>
            <a:ext cx="3008313" cy="1162050"/>
          </a:xfrm>
        </p:spPr>
        <p:txBody>
          <a:bodyPr anchor="t" anchorCtr="0"/>
          <a:lstStyle>
            <a:lvl1pPr marL="0" marR="0" indent="0" algn="r" defTabSz="914400" rtl="1" eaLnBrk="1" fontAlgn="auto" latinLnBrk="0" hangingPunct="1">
              <a:lnSpc>
                <a:spcPct val="100000"/>
              </a:lnSpc>
              <a:spcBef>
                <a:spcPct val="0"/>
              </a:spcBef>
              <a:spcAft>
                <a:spcPts val="0"/>
              </a:spcAft>
              <a:buClrTx/>
              <a:buSzTx/>
              <a:buFontTx/>
              <a:buNone/>
              <a:tabLst/>
              <a:defRPr sz="2000" b="1"/>
            </a:lvl1pPr>
          </a:lstStyle>
          <a:p>
            <a:r>
              <a:rPr lang="he-IL" dirty="0" smtClean="0"/>
              <a:t>לחץ כאן לעריכת כותרת</a:t>
            </a:r>
          </a:p>
        </p:txBody>
      </p:sp>
      <p:sp>
        <p:nvSpPr>
          <p:cNvPr id="3" name="Content Placeholder 2"/>
          <p:cNvSpPr>
            <a:spLocks noGrp="1"/>
          </p:cNvSpPr>
          <p:nvPr>
            <p:ph idx="1" hasCustomPrompt="1"/>
          </p:nvPr>
        </p:nvSpPr>
        <p:spPr>
          <a:xfrm>
            <a:off x="3575050" y="273051"/>
            <a:ext cx="5111750" cy="572771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dirty="0" smtClean="0"/>
              <a:t>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4" name="Text Placeholder 3"/>
          <p:cNvSpPr>
            <a:spLocks noGrp="1"/>
          </p:cNvSpPr>
          <p:nvPr>
            <p:ph type="body" sz="half" idx="2" hasCustomPrompt="1"/>
          </p:nvPr>
        </p:nvSpPr>
        <p:spPr>
          <a:xfrm>
            <a:off x="457200" y="2285993"/>
            <a:ext cx="3008313" cy="3714776"/>
          </a:xfrm>
        </p:spPr>
        <p:txBody>
          <a:bodyPr/>
          <a:lstStyle>
            <a:lvl1pPr marL="0" indent="0">
              <a:buNone/>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dirty="0" smtClean="0"/>
              <a:t>לחץ כאן לכתיבת טקסט רגיל</a:t>
            </a:r>
            <a:endParaRPr lang="en-US" dirty="0" smtClean="0"/>
          </a:p>
        </p:txBody>
      </p:sp>
      <p:sp>
        <p:nvSpPr>
          <p:cNvPr id="5" name="Date Placeholder 4"/>
          <p:cNvSpPr>
            <a:spLocks noGrp="1"/>
          </p:cNvSpPr>
          <p:nvPr>
            <p:ph type="dt" sz="half" idx="10"/>
          </p:nvPr>
        </p:nvSpPr>
        <p:spPr>
          <a:xfrm>
            <a:off x="428596" y="6643710"/>
            <a:ext cx="2133600" cy="214314"/>
          </a:xfrm>
          <a:prstGeom prst="rect">
            <a:avLst/>
          </a:prstGeom>
        </p:spPr>
        <p:txBody>
          <a:bodyPr/>
          <a:lstStyle/>
          <a:p>
            <a:fld id="{931D6AA0-AF15-4329-8EE1-D67DCEDF956E}" type="datetimeFigureOut">
              <a:rPr lang="he-IL" smtClean="0"/>
              <a:pPr/>
              <a:t>א'/אדר א/תשע"ט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he-IL"/>
          </a:p>
        </p:txBody>
      </p:sp>
      <p:sp>
        <p:nvSpPr>
          <p:cNvPr id="3" name="Footer Placeholder 4"/>
          <p:cNvSpPr>
            <a:spLocks noGrp="1"/>
          </p:cNvSpPr>
          <p:nvPr>
            <p:ph type="ftr" sz="quarter" idx="11"/>
          </p:nvPr>
        </p:nvSpPr>
        <p:spPr/>
        <p:txBody>
          <a:bodyPr/>
          <a:lstStyle>
            <a:lvl1pPr>
              <a:defRPr/>
            </a:lvl1pPr>
          </a:lstStyle>
          <a:p>
            <a:pPr>
              <a:defRPr/>
            </a:pPr>
            <a:endParaRPr lang="he-IL"/>
          </a:p>
        </p:txBody>
      </p:sp>
      <p:sp>
        <p:nvSpPr>
          <p:cNvPr id="4" name="Slide Number Placeholder 5"/>
          <p:cNvSpPr>
            <a:spLocks noGrp="1"/>
          </p:cNvSpPr>
          <p:nvPr>
            <p:ph type="sldNum" sz="quarter" idx="12"/>
          </p:nvPr>
        </p:nvSpPr>
        <p:spPr/>
        <p:txBody>
          <a:bodyPr/>
          <a:lstStyle>
            <a:lvl1pPr>
              <a:defRPr/>
            </a:lvl1pPr>
          </a:lstStyle>
          <a:p>
            <a:pPr>
              <a:defRPr/>
            </a:pPr>
            <a:fld id="{5CCBE317-71B6-4C54-B7FE-14DCEF6204E8}" type="slidenum">
              <a:rPr lang="he-IL"/>
              <a:pPr>
                <a:defRPr/>
              </a:pPr>
              <a:t>‹#›</a:t>
            </a:fld>
            <a:endParaRPr lang="he-IL" dirty="0"/>
          </a:p>
        </p:txBody>
      </p:sp>
    </p:spTree>
    <p:extLst>
      <p:ext uri="{BB962C8B-B14F-4D97-AF65-F5344CB8AC3E}">
        <p14:creationId xmlns:p14="http://schemas.microsoft.com/office/powerpoint/2010/main" val="2188423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מסך לטקסט חופשי">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he-IL" dirty="0" smtClean="0"/>
              <a:t>לחץ כאן לכתיבת כותרת</a:t>
            </a:r>
            <a:endParaRPr lang="he-IL" dirty="0"/>
          </a:p>
        </p:txBody>
      </p:sp>
      <p:sp>
        <p:nvSpPr>
          <p:cNvPr id="4" name="Footer Placeholder 3"/>
          <p:cNvSpPr>
            <a:spLocks noGrp="1"/>
          </p:cNvSpPr>
          <p:nvPr>
            <p:ph type="ftr" sz="quarter" idx="11"/>
          </p:nvPr>
        </p:nvSpPr>
        <p:spPr/>
        <p:txBody>
          <a:bodyPr/>
          <a:lstStyle/>
          <a:p>
            <a:endParaRPr lang="he-IL" dirty="0"/>
          </a:p>
        </p:txBody>
      </p:sp>
      <p:sp>
        <p:nvSpPr>
          <p:cNvPr id="5" name="Slide Number Placeholder 4"/>
          <p:cNvSpPr>
            <a:spLocks noGrp="1"/>
          </p:cNvSpPr>
          <p:nvPr>
            <p:ph type="sldNum" sz="quarter" idx="12"/>
          </p:nvPr>
        </p:nvSpPr>
        <p:spPr/>
        <p:txBody>
          <a:bodyPr/>
          <a:lstStyle/>
          <a:p>
            <a:fld id="{9B1BA8E8-7A7B-493C-880B-3D0B6E5CAC00}" type="slidenum">
              <a:rPr lang="he-IL" smtClean="0"/>
              <a:pPr/>
              <a:t>‹#›</a:t>
            </a:fld>
            <a:endParaRPr lang="he-IL"/>
          </a:p>
        </p:txBody>
      </p:sp>
      <p:sp>
        <p:nvSpPr>
          <p:cNvPr id="8" name="Content Placeholder 2"/>
          <p:cNvSpPr>
            <a:spLocks noGrp="1"/>
          </p:cNvSpPr>
          <p:nvPr>
            <p:ph idx="1" hasCustomPrompt="1"/>
          </p:nvPr>
        </p:nvSpPr>
        <p:spPr>
          <a:xfrm>
            <a:off x="457200" y="1600201"/>
            <a:ext cx="8229600" cy="4400568"/>
          </a:xfrm>
        </p:spPr>
        <p:txBody>
          <a:bodyPr/>
          <a:lstStyle>
            <a:lvl1pPr>
              <a:buNone/>
              <a:defRPr baseline="0"/>
            </a:lvl1pPr>
            <a:lvl2pPr>
              <a:buNone/>
              <a:defRPr baseline="0"/>
            </a:lvl2pPr>
            <a:lvl3pPr>
              <a:buNone/>
              <a:defRPr/>
            </a:lvl3pPr>
            <a:lvl4pPr>
              <a:buNone/>
              <a:defRPr baseline="0"/>
            </a:lvl4pPr>
            <a:lvl5pPr>
              <a:buNone/>
              <a:defRPr/>
            </a:lvl5pPr>
          </a:lstStyle>
          <a:p>
            <a:pPr lvl="0"/>
            <a:r>
              <a:rPr lang="he-IL" dirty="0" smtClean="0"/>
              <a:t>כתיבת טקסט חופשי</a:t>
            </a:r>
            <a:endParaRPr lang="he-I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מסך לסעיפים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rIns="90000"/>
          <a:lstStyle>
            <a:lvl1pPr>
              <a:defRPr baseline="0"/>
            </a:lvl1pPr>
          </a:lstStyle>
          <a:p>
            <a:r>
              <a:rPr lang="he-IL" dirty="0" smtClean="0"/>
              <a:t>לחץ כאן לכתיבת כותרת</a:t>
            </a:r>
            <a:endParaRPr lang="he-IL" dirty="0"/>
          </a:p>
        </p:txBody>
      </p:sp>
      <p:sp>
        <p:nvSpPr>
          <p:cNvPr id="3" name="Content Placeholder 2"/>
          <p:cNvSpPr>
            <a:spLocks noGrp="1"/>
          </p:cNvSpPr>
          <p:nvPr>
            <p:ph idx="1" hasCustomPrompt="1"/>
          </p:nvPr>
        </p:nvSpPr>
        <p:spPr>
          <a:xfrm>
            <a:off x="457200" y="1600201"/>
            <a:ext cx="8229600" cy="4400568"/>
          </a:xfrm>
        </p:spPr>
        <p:txBody>
          <a:bodyPr/>
          <a:lstStyle>
            <a:lvl1pPr>
              <a:defRPr baseline="0"/>
            </a:lvl1pPr>
            <a:lvl2pPr>
              <a:defRPr baseline="0"/>
            </a:lvl2pPr>
            <a:lvl4pPr>
              <a:defRPr baseline="0"/>
            </a:lvl4pPr>
          </a:lstStyle>
          <a:p>
            <a:pPr lvl="0"/>
            <a:r>
              <a:rPr lang="he-IL" dirty="0" smtClean="0"/>
              <a:t>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מסך לסעיפים ממוספרים">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rIns="90000"/>
          <a:lstStyle>
            <a:lvl1pPr>
              <a:defRPr baseline="0"/>
            </a:lvl1pPr>
          </a:lstStyle>
          <a:p>
            <a:r>
              <a:rPr lang="he-IL" dirty="0" smtClean="0"/>
              <a:t>לחץ כאן לכתיבת כותרת</a:t>
            </a:r>
            <a:endParaRPr lang="he-IL" dirty="0"/>
          </a:p>
        </p:txBody>
      </p:sp>
      <p:sp>
        <p:nvSpPr>
          <p:cNvPr id="3" name="Content Placeholder 2"/>
          <p:cNvSpPr>
            <a:spLocks noGrp="1"/>
          </p:cNvSpPr>
          <p:nvPr>
            <p:ph idx="1" hasCustomPrompt="1"/>
          </p:nvPr>
        </p:nvSpPr>
        <p:spPr>
          <a:xfrm>
            <a:off x="457200" y="1600201"/>
            <a:ext cx="8229600" cy="4400568"/>
          </a:xfrm>
        </p:spPr>
        <p:txBody>
          <a:bodyPr/>
          <a:lstStyle>
            <a:lvl1pPr marL="514350" indent="-514350">
              <a:buSzPct val="90000"/>
              <a:buFont typeface="+mj-lt"/>
              <a:buAutoNum type="arabicPeriod"/>
              <a:defRPr baseline="0"/>
            </a:lvl1pPr>
            <a:lvl2pPr marL="971550" indent="-514350">
              <a:buFont typeface="+mj-cs"/>
              <a:buAutoNum type="hebrew2Minus"/>
              <a:defRPr baseline="0"/>
            </a:lvl2pPr>
            <a:lvl3pPr marL="1428750" indent="-514350">
              <a:buFont typeface="+mj-lt"/>
              <a:buAutoNum type="romanUcPeriod"/>
              <a:defRPr/>
            </a:lvl3pPr>
            <a:lvl4pPr marL="1828800" indent="-457200">
              <a:buFont typeface="+mj-lt"/>
              <a:buAutoNum type="arabicPeriod"/>
              <a:defRPr baseline="0"/>
            </a:lvl4pPr>
            <a:lvl5pPr marL="2343150" indent="-514350">
              <a:buFont typeface="+mj-lt"/>
              <a:buAutoNum type="romanUcPeriod"/>
              <a:defRPr/>
            </a:lvl5pPr>
          </a:lstStyle>
          <a:p>
            <a:pPr lvl="0"/>
            <a:r>
              <a:rPr lang="he-IL" dirty="0" smtClean="0"/>
              <a:t>כתיבת סעיפים ממוספרים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מסך פרק">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he-IL" dirty="0"/>
          </a:p>
        </p:txBody>
      </p:sp>
      <p:sp>
        <p:nvSpPr>
          <p:cNvPr id="4" name="Slide Number Placeholder 3"/>
          <p:cNvSpPr>
            <a:spLocks noGrp="1"/>
          </p:cNvSpPr>
          <p:nvPr>
            <p:ph type="sldNum" sz="quarter" idx="11"/>
          </p:nvPr>
        </p:nvSpPr>
        <p:spPr/>
        <p:txBody>
          <a:bodyPr/>
          <a:lstStyle/>
          <a:p>
            <a:fld id="{9B1BA8E8-7A7B-493C-880B-3D0B6E5CAC00}" type="slidenum">
              <a:rPr lang="he-IL" smtClean="0"/>
              <a:pPr/>
              <a:t>‹#›</a:t>
            </a:fld>
            <a:endParaRPr lang="he-IL"/>
          </a:p>
        </p:txBody>
      </p:sp>
      <p:sp>
        <p:nvSpPr>
          <p:cNvPr id="5" name="Title 1"/>
          <p:cNvSpPr>
            <a:spLocks noGrp="1"/>
          </p:cNvSpPr>
          <p:nvPr>
            <p:ph type="ctrTitle" hasCustomPrompt="1"/>
          </p:nvPr>
        </p:nvSpPr>
        <p:spPr>
          <a:xfrm>
            <a:off x="714348" y="1571612"/>
            <a:ext cx="7643866" cy="1457335"/>
          </a:xfrm>
        </p:spPr>
        <p:txBody>
          <a:bodyPr anchor="b" anchorCtr="0"/>
          <a:lstStyle>
            <a:lvl1pPr algn="ctr">
              <a:defRPr sz="3200" baseline="0"/>
            </a:lvl1pPr>
          </a:lstStyle>
          <a:p>
            <a:r>
              <a:rPr lang="he-IL" dirty="0" smtClean="0"/>
              <a:t>לחץ כאן לכותרת פרק</a:t>
            </a:r>
            <a:endParaRPr lang="he-IL" dirty="0"/>
          </a:p>
        </p:txBody>
      </p:sp>
      <p:sp>
        <p:nvSpPr>
          <p:cNvPr id="6" name="Subtitle 2"/>
          <p:cNvSpPr>
            <a:spLocks noGrp="1"/>
          </p:cNvSpPr>
          <p:nvPr>
            <p:ph type="subTitle" idx="1" hasCustomPrompt="1"/>
          </p:nvPr>
        </p:nvSpPr>
        <p:spPr>
          <a:xfrm>
            <a:off x="714348" y="3071810"/>
            <a:ext cx="7643866" cy="1500198"/>
          </a:xfrm>
        </p:spPr>
        <p:txBody>
          <a:bodyPr/>
          <a:lstStyle>
            <a:lvl1pPr marL="0" indent="0" algn="ctr">
              <a:buNone/>
              <a:defRPr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dirty="0" smtClean="0"/>
              <a:t>לחץ כאן לכותרת משנית</a:t>
            </a:r>
            <a:endParaRPr lang="he-I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מסך להוספת תמונה">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57368" y="4986358"/>
            <a:ext cx="5486400" cy="566738"/>
          </a:xfrm>
        </p:spPr>
        <p:txBody>
          <a:bodyPr anchor="b"/>
          <a:lstStyle>
            <a:lvl1pPr algn="ctr">
              <a:defRPr sz="2000" b="1"/>
            </a:lvl1pPr>
          </a:lstStyle>
          <a:p>
            <a:pPr lvl="0"/>
            <a:r>
              <a:rPr lang="he-IL" dirty="0" smtClean="0"/>
              <a:t>לחץ כאן לתת כותרת ראשית</a:t>
            </a:r>
            <a:endParaRPr lang="en-US" dirty="0" smtClean="0"/>
          </a:p>
        </p:txBody>
      </p:sp>
      <p:sp>
        <p:nvSpPr>
          <p:cNvPr id="3" name="Picture Placeholder 2"/>
          <p:cNvSpPr>
            <a:spLocks noGrp="1"/>
          </p:cNvSpPr>
          <p:nvPr>
            <p:ph type="pic" idx="1"/>
          </p:nvPr>
        </p:nvSpPr>
        <p:spPr>
          <a:xfrm>
            <a:off x="1657368" y="85723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hasCustomPrompt="1"/>
          </p:nvPr>
        </p:nvSpPr>
        <p:spPr>
          <a:xfrm>
            <a:off x="1657368" y="5553096"/>
            <a:ext cx="5486400" cy="804862"/>
          </a:xfrm>
        </p:spPr>
        <p:txBody>
          <a:bodyPr/>
          <a:lstStyle>
            <a:lvl1pPr marL="0" indent="0" algn="ctr">
              <a:buNone/>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dirty="0" smtClean="0"/>
              <a:t>לחץ כאן לערוך טקסט משני</a:t>
            </a:r>
            <a:endParaRPr lang="en-US" dirty="0" smtClean="0"/>
          </a:p>
        </p:txBody>
      </p:sp>
      <p:sp>
        <p:nvSpPr>
          <p:cNvPr id="5" name="Date Placeholder 4"/>
          <p:cNvSpPr>
            <a:spLocks noGrp="1"/>
          </p:cNvSpPr>
          <p:nvPr>
            <p:ph type="dt" sz="half" idx="10"/>
          </p:nvPr>
        </p:nvSpPr>
        <p:spPr>
          <a:xfrm>
            <a:off x="428596" y="6643710"/>
            <a:ext cx="2133600" cy="214314"/>
          </a:xfrm>
          <a:prstGeom prst="rect">
            <a:avLst/>
          </a:prstGeom>
        </p:spPr>
        <p:txBody>
          <a:bodyPr/>
          <a:lstStyle/>
          <a:p>
            <a:fld id="{931D6AA0-AF15-4329-8EE1-D67DCEDF956E}" type="datetimeFigureOut">
              <a:rPr lang="he-IL" smtClean="0"/>
              <a:pPr/>
              <a:t>א'/אדר א/תשע"ט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9B1BA8E8-7A7B-493C-880B-3D0B6E5CAC00}" type="slidenum">
              <a:rPr lang="he-IL" smtClean="0"/>
              <a:pPr/>
              <a:t>‹#›</a:t>
            </a:fld>
            <a:endParaRPr lang="he-IL"/>
          </a:p>
        </p:txBody>
      </p:sp>
      <p:sp>
        <p:nvSpPr>
          <p:cNvPr id="8" name="Title 1"/>
          <p:cNvSpPr txBox="1">
            <a:spLocks/>
          </p:cNvSpPr>
          <p:nvPr userDrawn="1"/>
        </p:nvSpPr>
        <p:spPr>
          <a:xfrm>
            <a:off x="2285984" y="274638"/>
            <a:ext cx="6400816" cy="511156"/>
          </a:xfrm>
          <a:prstGeom prst="rect">
            <a:avLst/>
          </a:prstGeom>
        </p:spPr>
        <p:txBody>
          <a:bodyPr vert="horz" lIns="91440" tIns="45720" rIns="90000" bIns="45720" rtlCol="1"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he-IL" sz="3200" b="0" i="0" u="none" strike="noStrike" kern="1200" cap="none" spc="0" normalizeH="0" baseline="0" noProof="0" dirty="0" smtClean="0">
                <a:ln>
                  <a:noFill/>
                </a:ln>
                <a:solidFill>
                  <a:schemeClr val="tx1"/>
                </a:solidFill>
                <a:effectLst/>
                <a:uLnTx/>
                <a:uFillTx/>
                <a:latin typeface="+mj-lt"/>
                <a:ea typeface="+mj-ea"/>
                <a:cs typeface="+mj-cs"/>
              </a:rPr>
              <a:t>לחץ כאן לעריכת כותרת</a:t>
            </a:r>
            <a:endParaRPr kumimoji="0" lang="he-IL"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מסך כותרת בלבד">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he-IL" dirty="0" smtClean="0"/>
              <a:t>לחץ כאן לעריכת כותרת</a:t>
            </a:r>
            <a:endParaRPr lang="he-IL" dirty="0"/>
          </a:p>
        </p:txBody>
      </p:sp>
      <p:sp>
        <p:nvSpPr>
          <p:cNvPr id="3" name="Date Placeholder 2"/>
          <p:cNvSpPr>
            <a:spLocks noGrp="1"/>
          </p:cNvSpPr>
          <p:nvPr>
            <p:ph type="dt" sz="half" idx="10"/>
          </p:nvPr>
        </p:nvSpPr>
        <p:spPr>
          <a:xfrm>
            <a:off x="428596" y="6643710"/>
            <a:ext cx="2133600" cy="214314"/>
          </a:xfrm>
          <a:prstGeom prst="rect">
            <a:avLst/>
          </a:prstGeom>
        </p:spPr>
        <p:txBody>
          <a:bodyPr/>
          <a:lstStyle/>
          <a:p>
            <a:fld id="{931D6AA0-AF15-4329-8EE1-D67DCEDF956E}" type="datetimeFigureOut">
              <a:rPr lang="he-IL" smtClean="0"/>
              <a:pPr/>
              <a:t>א'/אדר א/תשע"ט</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מסך סיום">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he-IL" dirty="0"/>
          </a:p>
        </p:txBody>
      </p:sp>
      <p:sp>
        <p:nvSpPr>
          <p:cNvPr id="4" name="Slide Number Placeholder 3"/>
          <p:cNvSpPr>
            <a:spLocks noGrp="1"/>
          </p:cNvSpPr>
          <p:nvPr>
            <p:ph type="sldNum" sz="quarter" idx="11"/>
          </p:nvPr>
        </p:nvSpPr>
        <p:spPr/>
        <p:txBody>
          <a:bodyPr/>
          <a:lstStyle/>
          <a:p>
            <a:fld id="{9B1BA8E8-7A7B-493C-880B-3D0B6E5CAC00}" type="slidenum">
              <a:rPr lang="he-IL" smtClean="0"/>
              <a:pPr/>
              <a:t>‹#›</a:t>
            </a:fld>
            <a:endParaRPr lang="he-IL"/>
          </a:p>
        </p:txBody>
      </p:sp>
      <p:sp>
        <p:nvSpPr>
          <p:cNvPr id="5" name="Title 1"/>
          <p:cNvSpPr>
            <a:spLocks noGrp="1"/>
          </p:cNvSpPr>
          <p:nvPr>
            <p:ph type="ctrTitle" hasCustomPrompt="1"/>
          </p:nvPr>
        </p:nvSpPr>
        <p:spPr>
          <a:xfrm>
            <a:off x="714348" y="1571612"/>
            <a:ext cx="7643866" cy="1457335"/>
          </a:xfrm>
        </p:spPr>
        <p:txBody>
          <a:bodyPr anchor="b" anchorCtr="0"/>
          <a:lstStyle>
            <a:lvl1pPr algn="ctr">
              <a:defRPr sz="4800" baseline="0"/>
            </a:lvl1pPr>
          </a:lstStyle>
          <a:p>
            <a:r>
              <a:rPr lang="he-IL" dirty="0" smtClean="0"/>
              <a:t>תודה</a:t>
            </a:r>
            <a:endParaRPr lang="he-IL" dirty="0"/>
          </a:p>
        </p:txBody>
      </p:sp>
      <p:sp>
        <p:nvSpPr>
          <p:cNvPr id="6" name="Subtitle 2"/>
          <p:cNvSpPr>
            <a:spLocks noGrp="1"/>
          </p:cNvSpPr>
          <p:nvPr>
            <p:ph type="subTitle" idx="1" hasCustomPrompt="1"/>
          </p:nvPr>
        </p:nvSpPr>
        <p:spPr>
          <a:xfrm>
            <a:off x="714348" y="3071810"/>
            <a:ext cx="7643866" cy="1500198"/>
          </a:xfrm>
        </p:spPr>
        <p:txBody>
          <a:bodyPr/>
          <a:lstStyle>
            <a:lvl1pPr marL="0" indent="0" algn="ctr">
              <a:buNone/>
              <a:defRPr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dirty="0" smtClean="0"/>
              <a:t>מסך סיום</a:t>
            </a:r>
            <a:endParaRPr lang="he-I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he-IL" dirty="0" smtClean="0"/>
              <a:t>לחץ כאן לעריכת כותרת</a:t>
            </a:r>
            <a:endParaRPr lang="he-IL" dirty="0"/>
          </a:p>
        </p:txBody>
      </p:sp>
      <p:sp>
        <p:nvSpPr>
          <p:cNvPr id="3" name="Content Placeholder 2"/>
          <p:cNvSpPr>
            <a:spLocks noGrp="1"/>
          </p:cNvSpPr>
          <p:nvPr>
            <p:ph sz="half" idx="1" hasCustomPrompt="1"/>
          </p:nvPr>
        </p:nvSpPr>
        <p:spPr>
          <a:xfrm>
            <a:off x="457200" y="1600201"/>
            <a:ext cx="4038600" cy="44005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dirty="0" smtClean="0"/>
              <a:t>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4" name="Content Placeholder 3"/>
          <p:cNvSpPr>
            <a:spLocks noGrp="1"/>
          </p:cNvSpPr>
          <p:nvPr>
            <p:ph sz="half" idx="2" hasCustomPrompt="1"/>
          </p:nvPr>
        </p:nvSpPr>
        <p:spPr>
          <a:xfrm>
            <a:off x="4648200" y="1600201"/>
            <a:ext cx="4038600" cy="44005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dirty="0" smtClean="0"/>
              <a:t>כתיבת סעיפים </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5" name="Date Placeholder 4"/>
          <p:cNvSpPr>
            <a:spLocks noGrp="1"/>
          </p:cNvSpPr>
          <p:nvPr>
            <p:ph type="dt" sz="half" idx="10"/>
          </p:nvPr>
        </p:nvSpPr>
        <p:spPr>
          <a:xfrm>
            <a:off x="428596" y="6643710"/>
            <a:ext cx="2133600" cy="214314"/>
          </a:xfrm>
          <a:prstGeom prst="rect">
            <a:avLst/>
          </a:prstGeom>
        </p:spPr>
        <p:txBody>
          <a:bodyPr/>
          <a:lstStyle/>
          <a:p>
            <a:fld id="{931D6AA0-AF15-4329-8EE1-D67DCEDF956E}" type="datetimeFigureOut">
              <a:rPr lang="he-IL" smtClean="0"/>
              <a:pPr/>
              <a:t>א'/אדר א/תשע"ט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9B1BA8E8-7A7B-493C-880B-3D0B6E5CAC00}"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5984" y="274638"/>
            <a:ext cx="6400816" cy="1143000"/>
          </a:xfrm>
          <a:prstGeom prst="rect">
            <a:avLst/>
          </a:prstGeom>
        </p:spPr>
        <p:txBody>
          <a:bodyPr vert="horz" lIns="91440" tIns="45720" rIns="90000" bIns="45720" rtlCol="1" anchor="ctr">
            <a:noAutofit/>
          </a:bodyPr>
          <a:lstStyle/>
          <a:p>
            <a:r>
              <a:rPr lang="he-IL" dirty="0" smtClean="0"/>
              <a:t>לחץ כאן לעריכת כותרת</a:t>
            </a:r>
            <a:endParaRPr lang="he-IL" dirty="0"/>
          </a:p>
        </p:txBody>
      </p:sp>
      <p:sp>
        <p:nvSpPr>
          <p:cNvPr id="3" name="Text Placeholder 2"/>
          <p:cNvSpPr>
            <a:spLocks noGrp="1"/>
          </p:cNvSpPr>
          <p:nvPr>
            <p:ph type="body" idx="1"/>
          </p:nvPr>
        </p:nvSpPr>
        <p:spPr>
          <a:xfrm>
            <a:off x="457200" y="1600201"/>
            <a:ext cx="8229600" cy="4400568"/>
          </a:xfrm>
          <a:prstGeom prst="rect">
            <a:avLst/>
          </a:prstGeom>
        </p:spPr>
        <p:txBody>
          <a:bodyPr vert="horz" lIns="91440" tIns="45720" rIns="91440" bIns="45720" rtlCol="1">
            <a:normAutofit/>
          </a:bodyPr>
          <a:lstStyle/>
          <a:p>
            <a:pPr lvl="0"/>
            <a:r>
              <a:rPr lang="he-IL" dirty="0" smtClean="0"/>
              <a:t>לחץ כאן לכתיבת סעיפים</a:t>
            </a:r>
            <a:endParaRPr lang="en-US" dirty="0" smtClean="0"/>
          </a:p>
          <a:p>
            <a:pPr lvl="1"/>
            <a:r>
              <a:rPr lang="he-IL" dirty="0" smtClean="0"/>
              <a:t>דרגה שנייה</a:t>
            </a:r>
            <a:endParaRPr lang="en-US" dirty="0" smtClean="0"/>
          </a:p>
          <a:p>
            <a:pPr lvl="2"/>
            <a:r>
              <a:rPr lang="he-IL" dirty="0" smtClean="0"/>
              <a:t>דרגה שלישית</a:t>
            </a:r>
            <a:endParaRPr lang="en-US" dirty="0" smtClean="0"/>
          </a:p>
          <a:p>
            <a:pPr lvl="3"/>
            <a:r>
              <a:rPr lang="he-IL" dirty="0" smtClean="0"/>
              <a:t>דרגה רביעית</a:t>
            </a:r>
            <a:endParaRPr lang="en-US" dirty="0" smtClean="0"/>
          </a:p>
          <a:p>
            <a:pPr lvl="4"/>
            <a:r>
              <a:rPr lang="he-IL" dirty="0" smtClean="0"/>
              <a:t>דרגה חמישית</a:t>
            </a:r>
            <a:endParaRPr lang="he-IL" dirty="0"/>
          </a:p>
        </p:txBody>
      </p:sp>
      <p:sp>
        <p:nvSpPr>
          <p:cNvPr id="5" name="Footer Placeholder 4"/>
          <p:cNvSpPr>
            <a:spLocks noGrp="1"/>
          </p:cNvSpPr>
          <p:nvPr>
            <p:ph type="ftr" sz="quarter" idx="3"/>
          </p:nvPr>
        </p:nvSpPr>
        <p:spPr>
          <a:xfrm>
            <a:off x="428596" y="6643710"/>
            <a:ext cx="7286676" cy="21431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dirty="0"/>
          </a:p>
        </p:txBody>
      </p:sp>
      <p:sp>
        <p:nvSpPr>
          <p:cNvPr id="6" name="Slide Number Placeholder 5"/>
          <p:cNvSpPr>
            <a:spLocks noGrp="1"/>
          </p:cNvSpPr>
          <p:nvPr>
            <p:ph type="sldNum" sz="quarter" idx="4"/>
          </p:nvPr>
        </p:nvSpPr>
        <p:spPr>
          <a:xfrm>
            <a:off x="7929586" y="6643710"/>
            <a:ext cx="776278" cy="214314"/>
          </a:xfrm>
          <a:prstGeom prst="rect">
            <a:avLst/>
          </a:prstGeom>
        </p:spPr>
        <p:txBody>
          <a:bodyPr vert="horz" lIns="91440" tIns="45720" rIns="91440" bIns="45720" rtlCol="1" anchor="ctr"/>
          <a:lstStyle>
            <a:lvl1pPr algn="r">
              <a:defRPr sz="1200">
                <a:solidFill>
                  <a:schemeClr val="tx1">
                    <a:tint val="75000"/>
                  </a:schemeClr>
                </a:solidFill>
              </a:defRPr>
            </a:lvl1pPr>
          </a:lstStyle>
          <a:p>
            <a:fld id="{9B1BA8E8-7A7B-493C-880B-3D0B6E5CAC00}"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3" r:id="rId4"/>
    <p:sldLayoutId id="2147483661" r:id="rId5"/>
    <p:sldLayoutId id="2147483657" r:id="rId6"/>
    <p:sldLayoutId id="2147483654" r:id="rId7"/>
    <p:sldLayoutId id="2147483662" r:id="rId8"/>
    <p:sldLayoutId id="2147483652" r:id="rId9"/>
    <p:sldLayoutId id="2147483653" r:id="rId10"/>
    <p:sldLayoutId id="2147483656" r:id="rId11"/>
    <p:sldLayoutId id="2147483664" r:id="rId12"/>
  </p:sldLayoutIdLst>
  <p:txStyles>
    <p:titleStyle>
      <a:lvl1pPr algn="r" defTabSz="914400" rtl="1" eaLnBrk="1" latinLnBrk="0" hangingPunct="1">
        <a:spcBef>
          <a:spcPct val="0"/>
        </a:spcBef>
        <a:buNone/>
        <a:defRPr sz="3200" kern="1200" baseline="0">
          <a:solidFill>
            <a:schemeClr val="tx1"/>
          </a:solidFill>
          <a:latin typeface="+mj-lt"/>
          <a:ea typeface="+mj-ea"/>
          <a:cs typeface="+mj-cs"/>
        </a:defRPr>
      </a:lvl1pPr>
    </p:titleStyle>
    <p:bodyStyle>
      <a:lvl1pPr marL="358775" indent="-358775" algn="r" defTabSz="914400" rtl="1" eaLnBrk="1" latinLnBrk="0" hangingPunct="1">
        <a:spcBef>
          <a:spcPct val="20000"/>
        </a:spcBef>
        <a:buSzPct val="70000"/>
        <a:buFont typeface="Wingdings 2" pitchFamily="18" charset="2"/>
        <a:buChar char=""/>
        <a:defRPr sz="3200" kern="1200">
          <a:solidFill>
            <a:schemeClr val="tx2"/>
          </a:solidFill>
          <a:latin typeface="+mn-lt"/>
          <a:ea typeface="+mn-ea"/>
          <a:cs typeface="+mn-cs"/>
        </a:defRPr>
      </a:lvl1pPr>
      <a:lvl2pPr marL="742950" indent="-285750" algn="r" defTabSz="914400" rtl="1" eaLnBrk="1" latinLnBrk="0" hangingPunct="1">
        <a:spcBef>
          <a:spcPct val="20000"/>
        </a:spcBef>
        <a:buFont typeface="Courier New" pitchFamily="49" charset="0"/>
        <a:buChar char="o"/>
        <a:defRPr sz="2800" kern="1200" baseline="0">
          <a:solidFill>
            <a:schemeClr val="tx2"/>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baseline="0">
          <a:solidFill>
            <a:schemeClr val="tx2"/>
          </a:solidFill>
          <a:latin typeface="+mn-lt"/>
          <a:ea typeface="+mn-ea"/>
          <a:cs typeface="+mn-cs"/>
        </a:defRPr>
      </a:lvl3pPr>
      <a:lvl4pPr marL="1600200" indent="-228600" algn="r" defTabSz="914400" rtl="1" eaLnBrk="1" latinLnBrk="0" hangingPunct="1">
        <a:spcBef>
          <a:spcPct val="20000"/>
        </a:spcBef>
        <a:buSzPct val="110000"/>
        <a:buFont typeface="Arial" pitchFamily="34" charset="0"/>
        <a:buChar char="•"/>
        <a:defRPr sz="2000" kern="1200" baseline="0">
          <a:solidFill>
            <a:schemeClr val="tx2"/>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2"/>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של מספר שקופית 2"/>
          <p:cNvSpPr>
            <a:spLocks noGrp="1"/>
          </p:cNvSpPr>
          <p:nvPr>
            <p:ph type="sldNum" sz="quarter" idx="12"/>
          </p:nvPr>
        </p:nvSpPr>
        <p:spPr/>
        <p:txBody>
          <a:bodyPr/>
          <a:lstStyle/>
          <a:p>
            <a:pPr>
              <a:defRPr/>
            </a:pPr>
            <a:fld id="{252A0FA3-0867-41D7-9BF8-C50194EE7960}" type="slidenum">
              <a:rPr lang="he-IL" smtClean="0"/>
              <a:pPr>
                <a:defRPr/>
              </a:pPr>
              <a:t>1</a:t>
            </a:fld>
            <a:endParaRPr lang="he-IL" dirty="0"/>
          </a:p>
        </p:txBody>
      </p:sp>
      <p:sp>
        <p:nvSpPr>
          <p:cNvPr id="5" name="מלבן 4"/>
          <p:cNvSpPr/>
          <p:nvPr/>
        </p:nvSpPr>
        <p:spPr>
          <a:xfrm>
            <a:off x="971600" y="980728"/>
            <a:ext cx="6192688" cy="4154984"/>
          </a:xfrm>
          <a:prstGeom prst="rect">
            <a:avLst/>
          </a:prstGeom>
        </p:spPr>
        <p:txBody>
          <a:bodyPr wrap="square">
            <a:spAutoFit/>
          </a:bodyPr>
          <a:lstStyle/>
          <a:p>
            <a:pPr lvl="0" algn="ctr" fontAlgn="auto">
              <a:spcBef>
                <a:spcPts val="0"/>
              </a:spcBef>
              <a:spcAft>
                <a:spcPts val="0"/>
              </a:spcAft>
              <a:defRPr/>
            </a:pPr>
            <a:r>
              <a:rPr lang="he-IL" sz="4400" b="1" noProof="1">
                <a:solidFill>
                  <a:srgbClr val="1D4C72"/>
                </a:solidFill>
                <a:latin typeface="Arial"/>
                <a:cs typeface="Arial"/>
              </a:rPr>
              <a:t>התמודדות עם טקסטים מסוגים שונים ומכוונות לקידום אסטרטגיות ללמידה ופיענוח של </a:t>
            </a:r>
            <a:r>
              <a:rPr lang="he-IL" sz="4400" b="1" noProof="1" smtClean="0">
                <a:solidFill>
                  <a:srgbClr val="1D4C72"/>
                </a:solidFill>
                <a:latin typeface="Arial"/>
                <a:cs typeface="Arial"/>
              </a:rPr>
              <a:t>הטקסטים </a:t>
            </a:r>
            <a:endParaRPr lang="he-IL" sz="4400" b="1" noProof="1">
              <a:solidFill>
                <a:srgbClr val="1D4C72"/>
              </a:solidFill>
              <a:latin typeface="Arial"/>
              <a:cs typeface="Arial"/>
            </a:endParaRPr>
          </a:p>
          <a:p>
            <a:pPr marL="457200" lvl="0" indent="-457200" algn="ctr" fontAlgn="auto">
              <a:spcBef>
                <a:spcPts val="0"/>
              </a:spcBef>
              <a:spcAft>
                <a:spcPts val="0"/>
              </a:spcAft>
              <a:buFont typeface="Wingdings" panose="05000000000000000000" pitchFamily="2" charset="2"/>
              <a:buChar char="v"/>
              <a:defRPr/>
            </a:pPr>
            <a:endParaRPr lang="he-IL" sz="4400" b="1" noProof="1">
              <a:solidFill>
                <a:srgbClr val="1D4C72"/>
              </a:solidFill>
              <a:latin typeface="Arial"/>
              <a:cs typeface="Arial"/>
            </a:endParaRPr>
          </a:p>
        </p:txBody>
      </p:sp>
      <p:sp>
        <p:nvSpPr>
          <p:cNvPr id="4" name="TextBox 3"/>
          <p:cNvSpPr txBox="1"/>
          <p:nvPr/>
        </p:nvSpPr>
        <p:spPr>
          <a:xfrm>
            <a:off x="2699792" y="5133060"/>
            <a:ext cx="2520280" cy="523220"/>
          </a:xfrm>
          <a:prstGeom prst="rect">
            <a:avLst/>
          </a:prstGeom>
          <a:noFill/>
        </p:spPr>
        <p:txBody>
          <a:bodyPr wrap="square" rtlCol="1">
            <a:spAutoFit/>
          </a:bodyPr>
          <a:lstStyle/>
          <a:p>
            <a:pPr algn="ctr"/>
            <a:r>
              <a:rPr lang="he-IL" sz="2800" b="1" dirty="0" smtClean="0"/>
              <a:t>אורה בר</a:t>
            </a:r>
            <a:endParaRPr lang="he-IL" sz="2800" b="1" dirty="0"/>
          </a:p>
        </p:txBody>
      </p:sp>
    </p:spTree>
    <p:extLst>
      <p:ext uri="{BB962C8B-B14F-4D97-AF65-F5344CB8AC3E}">
        <p14:creationId xmlns:p14="http://schemas.microsoft.com/office/powerpoint/2010/main" val="2403045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4194" y="549835"/>
            <a:ext cx="8183563" cy="2862322"/>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dirty="0" smtClean="0">
                <a:solidFill>
                  <a:srgbClr val="1F497D"/>
                </a:solidFill>
              </a:rPr>
              <a:t>תשובות רבות </a:t>
            </a:r>
            <a:r>
              <a:rPr lang="he-IL" dirty="0">
                <a:solidFill>
                  <a:srgbClr val="1F497D"/>
                </a:solidFill>
              </a:rPr>
              <a:t>היו חלקיות </a:t>
            </a:r>
            <a:r>
              <a:rPr lang="he-IL" dirty="0" smtClean="0">
                <a:solidFill>
                  <a:srgbClr val="1F497D"/>
                </a:solidFill>
              </a:rPr>
              <a:t>בלבד: </a:t>
            </a:r>
          </a:p>
          <a:p>
            <a:pPr eaLnBrk="1" hangingPunct="1">
              <a:defRPr/>
            </a:pPr>
            <a:endParaRPr lang="he-IL" dirty="0" smtClean="0">
              <a:solidFill>
                <a:srgbClr val="1F497D"/>
              </a:solidFill>
            </a:endParaRPr>
          </a:p>
          <a:p>
            <a:pPr eaLnBrk="1" hangingPunct="1">
              <a:defRPr/>
            </a:pPr>
            <a:r>
              <a:rPr lang="he-IL" b="1" dirty="0" smtClean="0">
                <a:solidFill>
                  <a:srgbClr val="1F497D"/>
                </a:solidFill>
              </a:rPr>
              <a:t> תארו מבנה אל לא </a:t>
            </a:r>
            <a:r>
              <a:rPr lang="he-IL" b="1" dirty="0">
                <a:solidFill>
                  <a:srgbClr val="1F497D"/>
                </a:solidFill>
              </a:rPr>
              <a:t>התייחסו </a:t>
            </a:r>
            <a:r>
              <a:rPr lang="he-IL" b="1" dirty="0" smtClean="0">
                <a:solidFill>
                  <a:srgbClr val="1F497D"/>
                </a:solidFill>
              </a:rPr>
              <a:t>לתפקוד</a:t>
            </a:r>
            <a:r>
              <a:rPr lang="he-IL" dirty="0" smtClean="0">
                <a:solidFill>
                  <a:srgbClr val="1F497D"/>
                </a:solidFill>
              </a:rPr>
              <a:t>:</a:t>
            </a:r>
            <a:endParaRPr lang="he-IL" dirty="0">
              <a:solidFill>
                <a:srgbClr val="1F497D"/>
              </a:solidFill>
            </a:endParaRPr>
          </a:p>
          <a:p>
            <a:pPr lvl="0" eaLnBrk="1" hangingPunct="1">
              <a:defRPr/>
            </a:pPr>
            <a:endParaRPr lang="he-IL" u="sng" dirty="0" smtClean="0">
              <a:solidFill>
                <a:srgbClr val="1F497D"/>
              </a:solidFill>
            </a:endParaRPr>
          </a:p>
          <a:p>
            <a:pPr lvl="0" eaLnBrk="1" hangingPunct="1">
              <a:defRPr/>
            </a:pPr>
            <a:r>
              <a:rPr lang="he-IL" u="sng" dirty="0" smtClean="0">
                <a:solidFill>
                  <a:srgbClr val="1F497D"/>
                </a:solidFill>
              </a:rPr>
              <a:t>דוגמה:</a:t>
            </a:r>
            <a:endParaRPr lang="he-IL" dirty="0">
              <a:solidFill>
                <a:srgbClr val="1F497D"/>
              </a:solidFill>
            </a:endParaRPr>
          </a:p>
          <a:p>
            <a:pPr marL="285750" lvl="0" indent="-285750" eaLnBrk="1" hangingPunct="1">
              <a:buFont typeface="Wingdings" pitchFamily="2" charset="2"/>
              <a:buChar char="§"/>
              <a:defRPr/>
            </a:pPr>
            <a:r>
              <a:rPr lang="he-IL" dirty="0">
                <a:solidFill>
                  <a:srgbClr val="1F497D"/>
                </a:solidFill>
              </a:rPr>
              <a:t>הריאות מורכבות מהרבה </a:t>
            </a:r>
            <a:r>
              <a:rPr lang="he-IL" dirty="0" smtClean="0">
                <a:solidFill>
                  <a:srgbClr val="1F497D"/>
                </a:solidFill>
              </a:rPr>
              <a:t>נאדיות </a:t>
            </a:r>
            <a:r>
              <a:rPr lang="he-IL" dirty="0">
                <a:solidFill>
                  <a:srgbClr val="1F497D"/>
                </a:solidFill>
              </a:rPr>
              <a:t>ולכן היחס בין שטח הפנים לנפח שלהן גדול.</a:t>
            </a:r>
          </a:p>
          <a:p>
            <a:pPr eaLnBrk="1" hangingPunct="1">
              <a:defRPr/>
            </a:pPr>
            <a:endParaRPr lang="he-IL" dirty="0" smtClean="0">
              <a:solidFill>
                <a:srgbClr val="1F497D"/>
              </a:solidFill>
            </a:endParaRPr>
          </a:p>
          <a:p>
            <a:pPr eaLnBrk="1" hangingPunct="1">
              <a:defRPr/>
            </a:pPr>
            <a:r>
              <a:rPr lang="he-IL" dirty="0" smtClean="0">
                <a:solidFill>
                  <a:srgbClr val="1F497D"/>
                </a:solidFill>
              </a:rPr>
              <a:t> </a:t>
            </a:r>
          </a:p>
          <a:p>
            <a:pPr eaLnBrk="1" hangingPunct="1">
              <a:defRPr/>
            </a:pPr>
            <a:endParaRPr lang="he-IL" dirty="0" smtClean="0">
              <a:solidFill>
                <a:srgbClr val="1F497D"/>
              </a:solidFill>
            </a:endParaRPr>
          </a:p>
          <a:p>
            <a:pPr eaLnBrk="1" hangingPunct="1">
              <a:defRPr/>
            </a:pPr>
            <a:endParaRPr lang="he-IL" dirty="0">
              <a:solidFill>
                <a:srgbClr val="1F497D"/>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10</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ניתוח תשובות תלמידים בבחינת </a:t>
            </a:r>
            <a:r>
              <a:rPr lang="he-IL" sz="1800" b="1" dirty="0" smtClean="0">
                <a:solidFill>
                  <a:srgbClr val="FF6600"/>
                </a:solidFill>
                <a:ea typeface="+mn-ea"/>
              </a:rPr>
              <a:t>הבגרות </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מלבן 7"/>
          <p:cNvSpPr/>
          <p:nvPr/>
        </p:nvSpPr>
        <p:spPr>
          <a:xfrm>
            <a:off x="539552" y="1052736"/>
            <a:ext cx="7988205" cy="151216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12"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grpSp>
        <p:nvGrpSpPr>
          <p:cNvPr id="4" name="קבוצה 3"/>
          <p:cNvGrpSpPr/>
          <p:nvPr/>
        </p:nvGrpSpPr>
        <p:grpSpPr>
          <a:xfrm>
            <a:off x="344194" y="2924944"/>
            <a:ext cx="8221908" cy="1826334"/>
            <a:chOff x="344194" y="2924944"/>
            <a:chExt cx="8221908" cy="1826334"/>
          </a:xfrm>
        </p:grpSpPr>
        <p:sp>
          <p:nvSpPr>
            <p:cNvPr id="10" name="מלבן 9"/>
            <p:cNvSpPr/>
            <p:nvPr/>
          </p:nvSpPr>
          <p:spPr>
            <a:xfrm>
              <a:off x="577897" y="2924944"/>
              <a:ext cx="7988205" cy="151216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3" name="מלבן 2"/>
            <p:cNvSpPr/>
            <p:nvPr/>
          </p:nvSpPr>
          <p:spPr>
            <a:xfrm>
              <a:off x="344194" y="2996952"/>
              <a:ext cx="8079726" cy="1754326"/>
            </a:xfrm>
            <a:prstGeom prst="rect">
              <a:avLst/>
            </a:prstGeom>
          </p:spPr>
          <p:txBody>
            <a:bodyPr wrap="square">
              <a:spAutoFit/>
            </a:bodyPr>
            <a:lstStyle/>
            <a:p>
              <a:pPr eaLnBrk="1" hangingPunct="1">
                <a:defRPr/>
              </a:pPr>
              <a:r>
                <a:rPr lang="he-IL" b="1" dirty="0">
                  <a:solidFill>
                    <a:srgbClr val="1F497D"/>
                  </a:solidFill>
                </a:rPr>
                <a:t>התייחסו לתפקוד אך לא תיארו את המבנה</a:t>
              </a:r>
              <a:r>
                <a:rPr lang="he-IL" dirty="0">
                  <a:solidFill>
                    <a:srgbClr val="1F497D"/>
                  </a:solidFill>
                </a:rPr>
                <a:t>: </a:t>
              </a:r>
            </a:p>
            <a:p>
              <a:pPr eaLnBrk="1" hangingPunct="1">
                <a:defRPr/>
              </a:pPr>
              <a:endParaRPr lang="he-IL" dirty="0">
                <a:solidFill>
                  <a:srgbClr val="1F497D"/>
                </a:solidFill>
              </a:endParaRPr>
            </a:p>
            <a:p>
              <a:pPr eaLnBrk="1" hangingPunct="1">
                <a:defRPr/>
              </a:pPr>
              <a:r>
                <a:rPr lang="he-IL" u="sng" dirty="0">
                  <a:solidFill>
                    <a:srgbClr val="1F497D"/>
                  </a:solidFill>
                </a:rPr>
                <a:t>דוגמה</a:t>
              </a:r>
              <a:r>
                <a:rPr lang="he-IL" dirty="0">
                  <a:solidFill>
                    <a:srgbClr val="1F497D"/>
                  </a:solidFill>
                </a:rPr>
                <a:t>:</a:t>
              </a:r>
            </a:p>
            <a:p>
              <a:pPr marL="285750" indent="-285750" eaLnBrk="1" hangingPunct="1">
                <a:buFont typeface="Wingdings" pitchFamily="2" charset="2"/>
                <a:buChar char="§"/>
                <a:defRPr/>
              </a:pPr>
              <a:r>
                <a:rPr lang="he-IL" dirty="0">
                  <a:solidFill>
                    <a:srgbClr val="1F497D"/>
                  </a:solidFill>
                </a:rPr>
                <a:t>בגלל שבריאות יש הגדלה של היחס בין שטח הפנים לנפח יותר חמצן יכול לעבור לדם.</a:t>
              </a:r>
            </a:p>
            <a:p>
              <a:pPr eaLnBrk="1" hangingPunct="1">
                <a:defRPr/>
              </a:pPr>
              <a:endParaRPr lang="he-IL" dirty="0">
                <a:solidFill>
                  <a:srgbClr val="1F497D"/>
                </a:solidFill>
              </a:endParaRPr>
            </a:p>
            <a:p>
              <a:pPr eaLnBrk="1" hangingPunct="1">
                <a:defRPr/>
              </a:pPr>
              <a:endParaRPr lang="he-IL" dirty="0">
                <a:solidFill>
                  <a:srgbClr val="1F497D"/>
                </a:solidFill>
              </a:endParaRPr>
            </a:p>
          </p:txBody>
        </p:sp>
      </p:grpSp>
    </p:spTree>
    <p:extLst>
      <p:ext uri="{BB962C8B-B14F-4D97-AF65-F5344CB8AC3E}">
        <p14:creationId xmlns:p14="http://schemas.microsoft.com/office/powerpoint/2010/main" val="254881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11</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2</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480218" y="980728"/>
            <a:ext cx="8183563" cy="156966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dirty="0" smtClean="0">
                <a:solidFill>
                  <a:srgbClr val="1F497D"/>
                </a:solidFill>
              </a:rPr>
              <a:t>קבוצת </a:t>
            </a:r>
            <a:r>
              <a:rPr lang="he-IL" sz="2400" dirty="0">
                <a:solidFill>
                  <a:srgbClr val="1F497D"/>
                </a:solidFill>
              </a:rPr>
              <a:t>רוכבי אופניים מישראל הגיעה למקסיקו סיטי </a:t>
            </a:r>
            <a:r>
              <a:rPr lang="he-IL" sz="2400" dirty="0" smtClean="0">
                <a:solidFill>
                  <a:srgbClr val="1F497D"/>
                </a:solidFill>
              </a:rPr>
              <a:t>הנמצאת בגובה </a:t>
            </a:r>
            <a:r>
              <a:rPr lang="he-IL" sz="2400" dirty="0">
                <a:solidFill>
                  <a:srgbClr val="1F497D"/>
                </a:solidFill>
              </a:rPr>
              <a:t>2,240 מטר מעל פני הים, ומיד יצאה לאימון. </a:t>
            </a:r>
            <a:r>
              <a:rPr lang="he-IL" sz="2400" dirty="0" smtClean="0">
                <a:solidFill>
                  <a:srgbClr val="1F497D"/>
                </a:solidFill>
              </a:rPr>
              <a:t>הישגי הרוכבים </a:t>
            </a:r>
            <a:r>
              <a:rPr lang="he-IL" sz="2400" dirty="0">
                <a:solidFill>
                  <a:srgbClr val="1F497D"/>
                </a:solidFill>
              </a:rPr>
              <a:t>היו פחות טובים מהישגיהם בארץ.</a:t>
            </a:r>
          </a:p>
          <a:p>
            <a:pPr eaLnBrk="1" hangingPunct="1">
              <a:defRPr/>
            </a:pPr>
            <a:r>
              <a:rPr lang="he-IL" sz="2400" dirty="0">
                <a:solidFill>
                  <a:srgbClr val="1F497D"/>
                </a:solidFill>
              </a:rPr>
              <a:t> הסבר מדוע</a:t>
            </a:r>
            <a:r>
              <a:rPr lang="he-IL" sz="2400" dirty="0" smtClean="0">
                <a:solidFill>
                  <a:srgbClr val="1F497D"/>
                </a:solidFill>
              </a:rPr>
              <a:t>?</a:t>
            </a:r>
          </a:p>
        </p:txBody>
      </p:sp>
    </p:spTree>
    <p:extLst>
      <p:ext uri="{BB962C8B-B14F-4D97-AF65-F5344CB8AC3E}">
        <p14:creationId xmlns:p14="http://schemas.microsoft.com/office/powerpoint/2010/main" val="998027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12</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2</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344194" y="516736"/>
            <a:ext cx="8183563" cy="4893647"/>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dirty="0" smtClean="0">
                <a:solidFill>
                  <a:srgbClr val="1F497D"/>
                </a:solidFill>
              </a:rPr>
              <a:t>קבוצת </a:t>
            </a:r>
            <a:r>
              <a:rPr lang="he-IL" sz="2400" dirty="0">
                <a:solidFill>
                  <a:srgbClr val="1F497D"/>
                </a:solidFill>
              </a:rPr>
              <a:t>רוכבי אופניים מישראל הגיעה למקסיקו סיטי </a:t>
            </a:r>
            <a:r>
              <a:rPr lang="he-IL" sz="2400" dirty="0" smtClean="0">
                <a:solidFill>
                  <a:srgbClr val="1F497D"/>
                </a:solidFill>
              </a:rPr>
              <a:t>הנמצאת בגובה </a:t>
            </a:r>
            <a:r>
              <a:rPr lang="he-IL" sz="2400" dirty="0">
                <a:solidFill>
                  <a:srgbClr val="1F497D"/>
                </a:solidFill>
              </a:rPr>
              <a:t>2,240 מטר מעל פני הים, ומיד יצאה לאימון. </a:t>
            </a:r>
            <a:r>
              <a:rPr lang="he-IL" sz="2400" dirty="0" smtClean="0">
                <a:solidFill>
                  <a:srgbClr val="1F497D"/>
                </a:solidFill>
              </a:rPr>
              <a:t>הישגי הרוכבים </a:t>
            </a:r>
            <a:r>
              <a:rPr lang="he-IL" sz="2400" dirty="0">
                <a:solidFill>
                  <a:srgbClr val="1F497D"/>
                </a:solidFill>
              </a:rPr>
              <a:t>היו פחות טובים מהישגיהם בארץ.</a:t>
            </a:r>
          </a:p>
          <a:p>
            <a:pPr eaLnBrk="1" hangingPunct="1">
              <a:defRPr/>
            </a:pPr>
            <a:r>
              <a:rPr lang="he-IL" sz="2400" dirty="0">
                <a:solidFill>
                  <a:srgbClr val="1F497D"/>
                </a:solidFill>
              </a:rPr>
              <a:t> הסבר מדוע</a:t>
            </a:r>
            <a:r>
              <a:rPr lang="he-IL" sz="2400" dirty="0" smtClean="0">
                <a:solidFill>
                  <a:srgbClr val="1F497D"/>
                </a:solidFill>
              </a:rPr>
              <a:t>?</a:t>
            </a:r>
          </a:p>
          <a:p>
            <a:pPr eaLnBrk="1" hangingPunct="1">
              <a:defRPr/>
            </a:pPr>
            <a:endParaRPr lang="he-IL" sz="2400" dirty="0">
              <a:solidFill>
                <a:srgbClr val="1F497D"/>
              </a:solidFill>
            </a:endParaRPr>
          </a:p>
          <a:p>
            <a:pPr eaLnBrk="1" hangingPunct="1">
              <a:defRPr/>
            </a:pPr>
            <a:r>
              <a:rPr lang="he-IL" sz="2400" b="1" dirty="0">
                <a:solidFill>
                  <a:srgbClr val="FF6600"/>
                </a:solidFill>
              </a:rPr>
              <a:t>מה השאלה אומרת? </a:t>
            </a:r>
          </a:p>
          <a:p>
            <a:pPr marL="285750" indent="-285750" eaLnBrk="1" hangingPunct="1">
              <a:buFont typeface="Wingdings" pitchFamily="2" charset="2"/>
              <a:buChar char="§"/>
              <a:defRPr/>
            </a:pPr>
            <a:r>
              <a:rPr lang="he-IL" sz="2400" dirty="0" smtClean="0">
                <a:solidFill>
                  <a:srgbClr val="1F497D"/>
                </a:solidFill>
              </a:rPr>
              <a:t>הרוכבים הגיעו מישראל למקסיקו.</a:t>
            </a:r>
          </a:p>
          <a:p>
            <a:pPr marL="285750" indent="-285750" eaLnBrk="1" hangingPunct="1">
              <a:buFont typeface="Wingdings" pitchFamily="2" charset="2"/>
              <a:buChar char="§"/>
              <a:defRPr/>
            </a:pPr>
            <a:r>
              <a:rPr lang="he-IL" sz="2400" dirty="0" smtClean="0">
                <a:solidFill>
                  <a:srgbClr val="1F497D"/>
                </a:solidFill>
              </a:rPr>
              <a:t>מקסיקו נמצאת בגובה 2.240 מטר.</a:t>
            </a:r>
          </a:p>
          <a:p>
            <a:pPr marL="285750" indent="-285750" eaLnBrk="1" hangingPunct="1">
              <a:buFont typeface="Wingdings" pitchFamily="2" charset="2"/>
              <a:buChar char="§"/>
              <a:defRPr/>
            </a:pPr>
            <a:r>
              <a:rPr lang="he-IL" sz="2400" dirty="0">
                <a:solidFill>
                  <a:srgbClr val="1F497D"/>
                </a:solidFill>
              </a:rPr>
              <a:t>הישגי הרוכבים היו פחות טובים מהישגיהם בארץ.</a:t>
            </a:r>
          </a:p>
          <a:p>
            <a:pPr eaLnBrk="1" hangingPunct="1">
              <a:defRPr/>
            </a:pPr>
            <a:endParaRPr lang="he-IL" sz="2400" b="1" dirty="0">
              <a:solidFill>
                <a:srgbClr val="FF6600"/>
              </a:solidFill>
            </a:endParaRPr>
          </a:p>
          <a:p>
            <a:pPr eaLnBrk="1" hangingPunct="1">
              <a:defRPr/>
            </a:pPr>
            <a:r>
              <a:rPr lang="he-IL" sz="2400" b="1" dirty="0" smtClean="0">
                <a:solidFill>
                  <a:srgbClr val="FF6600"/>
                </a:solidFill>
              </a:rPr>
              <a:t>מה השאלה שואלת? </a:t>
            </a:r>
          </a:p>
          <a:p>
            <a:pPr eaLnBrk="1" hangingPunct="1">
              <a:defRPr/>
            </a:pPr>
            <a:r>
              <a:rPr lang="he-IL" sz="2400" dirty="0" smtClean="0">
                <a:solidFill>
                  <a:srgbClr val="1F497D"/>
                </a:solidFill>
              </a:rPr>
              <a:t>מדוע הישגי </a:t>
            </a:r>
            <a:r>
              <a:rPr lang="he-IL" sz="2400" dirty="0">
                <a:solidFill>
                  <a:srgbClr val="1F497D"/>
                </a:solidFill>
              </a:rPr>
              <a:t>הרוכבים היו פחות טובים מהישגיהם </a:t>
            </a:r>
            <a:r>
              <a:rPr lang="he-IL" sz="2400" dirty="0" smtClean="0">
                <a:solidFill>
                  <a:srgbClr val="1F497D"/>
                </a:solidFill>
              </a:rPr>
              <a:t>בארץ?</a:t>
            </a:r>
          </a:p>
          <a:p>
            <a:pPr eaLnBrk="1" hangingPunct="1">
              <a:defRPr/>
            </a:pPr>
            <a:endParaRPr lang="he-IL" sz="2400" dirty="0" smtClean="0">
              <a:solidFill>
                <a:srgbClr val="1F497D"/>
              </a:solidFill>
            </a:endParaRPr>
          </a:p>
        </p:txBody>
      </p:sp>
    </p:spTree>
    <p:extLst>
      <p:ext uri="{BB962C8B-B14F-4D97-AF65-F5344CB8AC3E}">
        <p14:creationId xmlns:p14="http://schemas.microsoft.com/office/powerpoint/2010/main" val="18788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4194" y="560869"/>
            <a:ext cx="8183563" cy="4801314"/>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0" eaLnBrk="1" hangingPunct="1">
              <a:defRPr/>
            </a:pPr>
            <a:r>
              <a:rPr lang="he-IL" b="1" dirty="0" smtClean="0">
                <a:solidFill>
                  <a:srgbClr val="FF6600"/>
                </a:solidFill>
              </a:rPr>
              <a:t>חשיבה על התשובה ותכנון </a:t>
            </a:r>
            <a:r>
              <a:rPr lang="he-IL" b="1" dirty="0">
                <a:solidFill>
                  <a:srgbClr val="FF6600"/>
                </a:solidFill>
              </a:rPr>
              <a:t>שלד התשובה:</a:t>
            </a:r>
          </a:p>
          <a:p>
            <a:pPr eaLnBrk="1" hangingPunct="1">
              <a:defRPr/>
            </a:pPr>
            <a:endParaRPr lang="he-IL" dirty="0">
              <a:solidFill>
                <a:srgbClr val="1F497D"/>
              </a:solidFill>
            </a:endParaRPr>
          </a:p>
          <a:p>
            <a:pPr eaLnBrk="1" hangingPunct="1">
              <a:defRPr/>
            </a:pPr>
            <a:endParaRPr lang="he-IL" dirty="0" smtClean="0">
              <a:solidFill>
                <a:srgbClr val="1F497D"/>
              </a:solidFill>
            </a:endParaRPr>
          </a:p>
          <a:p>
            <a:pPr eaLnBrk="1" hangingPunct="1">
              <a:defRPr/>
            </a:pPr>
            <a:endParaRPr lang="he-IL" dirty="0">
              <a:solidFill>
                <a:srgbClr val="1F497D"/>
              </a:solidFill>
            </a:endParaRPr>
          </a:p>
          <a:p>
            <a:pPr eaLnBrk="1" hangingPunct="1">
              <a:defRPr/>
            </a:pPr>
            <a:endParaRPr lang="he-IL" dirty="0" smtClean="0">
              <a:solidFill>
                <a:srgbClr val="1F497D"/>
              </a:solidFill>
            </a:endParaRPr>
          </a:p>
          <a:p>
            <a:pPr lvl="0" eaLnBrk="1" hangingPunct="1">
              <a:defRPr/>
            </a:pPr>
            <a:endParaRPr lang="he-IL" dirty="0" smtClean="0">
              <a:solidFill>
                <a:srgbClr val="1F497D"/>
              </a:solidFill>
            </a:endParaRPr>
          </a:p>
          <a:p>
            <a:pPr lvl="0" eaLnBrk="1" hangingPunct="1">
              <a:defRPr/>
            </a:pPr>
            <a:endParaRPr lang="he-IL" dirty="0" smtClean="0">
              <a:solidFill>
                <a:srgbClr val="1F497D"/>
              </a:solidFill>
            </a:endParaRPr>
          </a:p>
          <a:p>
            <a:pPr lvl="0" eaLnBrk="1" hangingPunct="1">
              <a:defRPr/>
            </a:pPr>
            <a:r>
              <a:rPr lang="he-IL" b="1" dirty="0" smtClean="0">
                <a:solidFill>
                  <a:srgbClr val="FF6600"/>
                </a:solidFill>
              </a:rPr>
              <a:t>כתיבת התשובה:</a:t>
            </a:r>
          </a:p>
          <a:p>
            <a:pPr lvl="0" eaLnBrk="1" hangingPunct="1">
              <a:defRPr/>
            </a:pPr>
            <a:r>
              <a:rPr lang="he-IL" dirty="0" smtClean="0">
                <a:solidFill>
                  <a:schemeClr val="tx2"/>
                </a:solidFill>
              </a:rPr>
              <a:t>במקום גבוה יש פחות חמצן, ולכן פחות חמצן חודר לדם ומגיע לתאים. עקב כך יש ירידה בקצב הנשימה התאית, ויש פחות אנרגיה זמינה לפעילות השרירים. ולכן הישגי הרוכבים היו נמוכים יותר.</a:t>
            </a:r>
          </a:p>
          <a:p>
            <a:pPr lvl="0" eaLnBrk="1" hangingPunct="1">
              <a:defRPr/>
            </a:pPr>
            <a:endParaRPr lang="he-IL" dirty="0">
              <a:solidFill>
                <a:schemeClr val="tx2"/>
              </a:solidFill>
            </a:endParaRPr>
          </a:p>
          <a:p>
            <a:pPr lvl="0" eaLnBrk="1" hangingPunct="1">
              <a:defRPr/>
            </a:pPr>
            <a:endParaRPr lang="he-IL" dirty="0" smtClean="0">
              <a:solidFill>
                <a:schemeClr val="tx2"/>
              </a:solidFill>
            </a:endParaRPr>
          </a:p>
          <a:p>
            <a:pPr lvl="0" eaLnBrk="1" hangingPunct="1">
              <a:defRPr/>
            </a:pPr>
            <a:endParaRPr lang="he-IL" dirty="0">
              <a:solidFill>
                <a:schemeClr val="tx2"/>
              </a:solidFill>
            </a:endParaRPr>
          </a:p>
          <a:p>
            <a:pPr lvl="0" eaLnBrk="1" hangingPunct="1">
              <a:defRPr/>
            </a:pPr>
            <a:r>
              <a:rPr lang="he-IL" b="1" dirty="0" smtClean="0">
                <a:solidFill>
                  <a:schemeClr val="accent3"/>
                </a:solidFill>
              </a:rPr>
              <a:t>בדיקה האם התשובה כוללת את כל מרכיבי השלד.</a:t>
            </a:r>
          </a:p>
          <a:p>
            <a:pPr lvl="0" eaLnBrk="1" hangingPunct="1">
              <a:defRPr/>
            </a:pPr>
            <a:endParaRPr lang="he-IL" b="1" dirty="0">
              <a:solidFill>
                <a:srgbClr val="0070C0"/>
              </a:solidFill>
            </a:endParaRPr>
          </a:p>
          <a:p>
            <a:pPr eaLnBrk="1" hangingPunct="1">
              <a:defRPr/>
            </a:pPr>
            <a:endParaRPr lang="he-IL" dirty="0">
              <a:solidFill>
                <a:srgbClr val="1F497D"/>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13</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2</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51" name="קבוצה 50"/>
          <p:cNvGrpSpPr/>
          <p:nvPr/>
        </p:nvGrpSpPr>
        <p:grpSpPr>
          <a:xfrm>
            <a:off x="270688" y="1052736"/>
            <a:ext cx="8651976" cy="1037620"/>
            <a:chOff x="-79566" y="2447725"/>
            <a:chExt cx="9326488" cy="1200329"/>
          </a:xfrm>
        </p:grpSpPr>
        <p:grpSp>
          <p:nvGrpSpPr>
            <p:cNvPr id="52" name="קבוצה 51"/>
            <p:cNvGrpSpPr/>
            <p:nvPr/>
          </p:nvGrpSpPr>
          <p:grpSpPr>
            <a:xfrm>
              <a:off x="7052240" y="2447725"/>
              <a:ext cx="2194682" cy="1200329"/>
              <a:chOff x="7402007" y="5171764"/>
              <a:chExt cx="2194682" cy="1200329"/>
            </a:xfrm>
          </p:grpSpPr>
          <p:sp>
            <p:nvSpPr>
              <p:cNvPr id="68" name="מלבן 67"/>
              <p:cNvSpPr/>
              <p:nvPr/>
            </p:nvSpPr>
            <p:spPr>
              <a:xfrm>
                <a:off x="8043105" y="5171764"/>
                <a:ext cx="1553584"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9" name="מלבן 68"/>
              <p:cNvSpPr/>
              <p:nvPr/>
            </p:nvSpPr>
            <p:spPr>
              <a:xfrm>
                <a:off x="7402007" y="5326655"/>
                <a:ext cx="2194682" cy="676473"/>
              </a:xfrm>
              <a:prstGeom prst="rect">
                <a:avLst/>
              </a:prstGeom>
            </p:spPr>
            <p:txBody>
              <a:bodyPr wrap="square">
                <a:spAutoFit/>
              </a:bodyPr>
              <a:lstStyle/>
              <a:p>
                <a:r>
                  <a:rPr lang="he-IL" sz="1600" dirty="0" smtClean="0">
                    <a:solidFill>
                      <a:srgbClr val="0070C0"/>
                    </a:solidFill>
                  </a:rPr>
                  <a:t>במקום גבוה </a:t>
                </a:r>
              </a:p>
              <a:p>
                <a:r>
                  <a:rPr lang="he-IL" sz="1600" dirty="0" smtClean="0">
                    <a:solidFill>
                      <a:srgbClr val="0070C0"/>
                    </a:solidFill>
                  </a:rPr>
                  <a:t>יש פחות חמצן</a:t>
                </a:r>
                <a:endParaRPr lang="he-IL" sz="1600" dirty="0">
                  <a:solidFill>
                    <a:srgbClr val="0070C0"/>
                  </a:solidFill>
                </a:endParaRPr>
              </a:p>
            </p:txBody>
          </p:sp>
          <p:sp>
            <p:nvSpPr>
              <p:cNvPr id="70" name="חץ למטה 69"/>
              <p:cNvSpPr/>
              <p:nvPr/>
            </p:nvSpPr>
            <p:spPr>
              <a:xfrm rot="5400000">
                <a:off x="7649249" y="5529256"/>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3" name="קבוצה 52"/>
            <p:cNvGrpSpPr/>
            <p:nvPr/>
          </p:nvGrpSpPr>
          <p:grpSpPr>
            <a:xfrm>
              <a:off x="5508104" y="2447725"/>
              <a:ext cx="1907771" cy="1200329"/>
              <a:chOff x="7118452" y="5216935"/>
              <a:chExt cx="1907771" cy="1200329"/>
            </a:xfrm>
          </p:grpSpPr>
          <p:sp>
            <p:nvSpPr>
              <p:cNvPr id="66" name="מלבן 65"/>
              <p:cNvSpPr/>
              <p:nvPr/>
            </p:nvSpPr>
            <p:spPr>
              <a:xfrm>
                <a:off x="7236296" y="5216935"/>
                <a:ext cx="1789927"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7" name="מלבן 66"/>
              <p:cNvSpPr/>
              <p:nvPr/>
            </p:nvSpPr>
            <p:spPr>
              <a:xfrm>
                <a:off x="7118452" y="5216935"/>
                <a:ext cx="1888281" cy="961305"/>
              </a:xfrm>
              <a:prstGeom prst="rect">
                <a:avLst/>
              </a:prstGeom>
            </p:spPr>
            <p:txBody>
              <a:bodyPr wrap="square">
                <a:spAutoFit/>
              </a:bodyPr>
              <a:lstStyle/>
              <a:p>
                <a:r>
                  <a:rPr lang="he-IL" sz="1600" dirty="0" smtClean="0">
                    <a:solidFill>
                      <a:srgbClr val="0070C0"/>
                    </a:solidFill>
                  </a:rPr>
                  <a:t>ולכן פחות חמצן חודר לדם, ופחות חמצן מגיע לתאים</a:t>
                </a:r>
                <a:endParaRPr lang="he-IL" sz="1600" dirty="0">
                  <a:solidFill>
                    <a:srgbClr val="0070C0"/>
                  </a:solidFill>
                </a:endParaRPr>
              </a:p>
            </p:txBody>
          </p:sp>
        </p:grpSp>
        <p:grpSp>
          <p:nvGrpSpPr>
            <p:cNvPr id="54" name="קבוצה 53"/>
            <p:cNvGrpSpPr/>
            <p:nvPr/>
          </p:nvGrpSpPr>
          <p:grpSpPr>
            <a:xfrm>
              <a:off x="3470248" y="2447725"/>
              <a:ext cx="1888283" cy="1200329"/>
              <a:chOff x="7203155" y="5192757"/>
              <a:chExt cx="1888283" cy="1200329"/>
            </a:xfrm>
          </p:grpSpPr>
          <p:sp>
            <p:nvSpPr>
              <p:cNvPr id="63" name="מלבן 62"/>
              <p:cNvSpPr/>
              <p:nvPr/>
            </p:nvSpPr>
            <p:spPr>
              <a:xfrm>
                <a:off x="7572837" y="5192757"/>
                <a:ext cx="1518601"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4" name="מלבן 63"/>
              <p:cNvSpPr/>
              <p:nvPr/>
            </p:nvSpPr>
            <p:spPr>
              <a:xfrm>
                <a:off x="7203155" y="5381353"/>
                <a:ext cx="1888282" cy="676473"/>
              </a:xfrm>
              <a:prstGeom prst="rect">
                <a:avLst/>
              </a:prstGeom>
            </p:spPr>
            <p:txBody>
              <a:bodyPr wrap="square">
                <a:spAutoFit/>
              </a:bodyPr>
              <a:lstStyle/>
              <a:p>
                <a:r>
                  <a:rPr lang="he-IL" sz="1600" dirty="0" smtClean="0">
                    <a:solidFill>
                      <a:srgbClr val="0070C0"/>
                    </a:solidFill>
                  </a:rPr>
                  <a:t>יש ירידה בקצב הנשימה התאית</a:t>
                </a:r>
                <a:endParaRPr lang="he-IL" sz="1600" dirty="0">
                  <a:solidFill>
                    <a:srgbClr val="0070C0"/>
                  </a:solidFill>
                </a:endParaRPr>
              </a:p>
            </p:txBody>
          </p:sp>
          <p:sp>
            <p:nvSpPr>
              <p:cNvPr id="65" name="חץ למטה 64"/>
              <p:cNvSpPr/>
              <p:nvPr/>
            </p:nvSpPr>
            <p:spPr>
              <a:xfrm rot="5400000">
                <a:off x="7185172" y="551947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5" name="קבוצה 54"/>
            <p:cNvGrpSpPr/>
            <p:nvPr/>
          </p:nvGrpSpPr>
          <p:grpSpPr>
            <a:xfrm>
              <a:off x="1395248" y="2447726"/>
              <a:ext cx="2139357" cy="1200327"/>
              <a:chOff x="6793352" y="5145257"/>
              <a:chExt cx="2139357" cy="1200327"/>
            </a:xfrm>
          </p:grpSpPr>
          <p:sp>
            <p:nvSpPr>
              <p:cNvPr id="60" name="מלבן 59"/>
              <p:cNvSpPr/>
              <p:nvPr/>
            </p:nvSpPr>
            <p:spPr>
              <a:xfrm>
                <a:off x="7091021" y="5145257"/>
                <a:ext cx="1841688" cy="120032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1" name="מלבן 60"/>
              <p:cNvSpPr/>
              <p:nvPr/>
            </p:nvSpPr>
            <p:spPr>
              <a:xfrm>
                <a:off x="6870974" y="5264767"/>
                <a:ext cx="1888282" cy="961305"/>
              </a:xfrm>
              <a:prstGeom prst="rect">
                <a:avLst/>
              </a:prstGeom>
            </p:spPr>
            <p:txBody>
              <a:bodyPr wrap="square">
                <a:spAutoFit/>
              </a:bodyPr>
              <a:lstStyle/>
              <a:p>
                <a:r>
                  <a:rPr lang="he-IL" sz="1600" dirty="0">
                    <a:solidFill>
                      <a:srgbClr val="1A7EB0"/>
                    </a:solidFill>
                  </a:rPr>
                  <a:t>ולכן יש פחות אנרגיה זמינה לפעילות השרירים</a:t>
                </a:r>
                <a:endParaRPr lang="he-IL" sz="1600" dirty="0">
                  <a:solidFill>
                    <a:srgbClr val="0070C0"/>
                  </a:solidFill>
                </a:endParaRPr>
              </a:p>
            </p:txBody>
          </p:sp>
          <p:sp>
            <p:nvSpPr>
              <p:cNvPr id="62" name="חץ למטה 61"/>
              <p:cNvSpPr/>
              <p:nvPr/>
            </p:nvSpPr>
            <p:spPr>
              <a:xfrm rot="5400000">
                <a:off x="6676960" y="5536453"/>
                <a:ext cx="504055"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6" name="קבוצה 55"/>
            <p:cNvGrpSpPr/>
            <p:nvPr/>
          </p:nvGrpSpPr>
          <p:grpSpPr>
            <a:xfrm>
              <a:off x="-79566" y="2447726"/>
              <a:ext cx="5696974" cy="1200328"/>
              <a:chOff x="6904220" y="5145257"/>
              <a:chExt cx="5696974" cy="1200328"/>
            </a:xfrm>
          </p:grpSpPr>
          <p:sp>
            <p:nvSpPr>
              <p:cNvPr id="57" name="מלבן 56"/>
              <p:cNvSpPr/>
              <p:nvPr/>
            </p:nvSpPr>
            <p:spPr>
              <a:xfrm>
                <a:off x="6904220" y="5145257"/>
                <a:ext cx="1481605" cy="12003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8" name="מלבן 57"/>
              <p:cNvSpPr/>
              <p:nvPr/>
            </p:nvSpPr>
            <p:spPr>
              <a:xfrm>
                <a:off x="6904220" y="5339650"/>
                <a:ext cx="1257897" cy="676473"/>
              </a:xfrm>
              <a:prstGeom prst="rect">
                <a:avLst/>
              </a:prstGeom>
            </p:spPr>
            <p:txBody>
              <a:bodyPr wrap="square">
                <a:spAutoFit/>
              </a:bodyPr>
              <a:lstStyle/>
              <a:p>
                <a:r>
                  <a:rPr lang="he-IL" sz="1600" dirty="0" smtClean="0">
                    <a:solidFill>
                      <a:srgbClr val="0070C0"/>
                    </a:solidFill>
                  </a:rPr>
                  <a:t>ההישגים נמוכים יותר</a:t>
                </a:r>
                <a:endParaRPr lang="he-IL" sz="1600" dirty="0">
                  <a:solidFill>
                    <a:srgbClr val="0070C0"/>
                  </a:solidFill>
                </a:endParaRPr>
              </a:p>
            </p:txBody>
          </p:sp>
          <p:sp>
            <p:nvSpPr>
              <p:cNvPr id="59" name="חץ למטה 58"/>
              <p:cNvSpPr/>
              <p:nvPr/>
            </p:nvSpPr>
            <p:spPr>
              <a:xfrm rot="5400000">
                <a:off x="12213531" y="550274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sp>
        <p:nvSpPr>
          <p:cNvPr id="2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13224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4194" y="336615"/>
            <a:ext cx="8183563" cy="590931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he-IL" dirty="0">
              <a:solidFill>
                <a:srgbClr val="1F497D"/>
              </a:solidFill>
            </a:endParaRPr>
          </a:p>
          <a:p>
            <a:pPr eaLnBrk="1" hangingPunct="1">
              <a:defRPr/>
            </a:pPr>
            <a:endParaRPr lang="he-IL" dirty="0" smtClean="0">
              <a:solidFill>
                <a:srgbClr val="1F497D"/>
              </a:solidFill>
            </a:endParaRPr>
          </a:p>
          <a:p>
            <a:pPr eaLnBrk="1" hangingPunct="1">
              <a:defRPr/>
            </a:pPr>
            <a:endParaRPr lang="he-IL" dirty="0">
              <a:solidFill>
                <a:srgbClr val="1F497D"/>
              </a:solidFill>
            </a:endParaRPr>
          </a:p>
          <a:p>
            <a:pPr eaLnBrk="1" hangingPunct="1">
              <a:defRPr/>
            </a:pPr>
            <a:endParaRPr lang="he-IL" dirty="0" smtClean="0">
              <a:solidFill>
                <a:srgbClr val="1F497D"/>
              </a:solidFill>
            </a:endParaRPr>
          </a:p>
          <a:p>
            <a:pPr eaLnBrk="1" hangingPunct="1">
              <a:defRPr/>
            </a:pPr>
            <a:endParaRPr lang="he-IL" dirty="0" smtClean="0">
              <a:solidFill>
                <a:srgbClr val="1F497D"/>
              </a:solidFill>
            </a:endParaRPr>
          </a:p>
          <a:p>
            <a:pPr eaLnBrk="1" hangingPunct="1">
              <a:defRPr/>
            </a:pPr>
            <a:endParaRPr lang="he-IL" b="1" dirty="0" smtClean="0">
              <a:solidFill>
                <a:srgbClr val="0070C0"/>
              </a:solidFill>
            </a:endParaRPr>
          </a:p>
          <a:p>
            <a:pPr eaLnBrk="1" hangingPunct="1">
              <a:defRPr/>
            </a:pPr>
            <a:endParaRPr lang="he-IL" b="1" dirty="0">
              <a:solidFill>
                <a:srgbClr val="0070C0"/>
              </a:solidFill>
            </a:endParaRPr>
          </a:p>
          <a:p>
            <a:pPr marL="285750" indent="-285750" eaLnBrk="1" hangingPunct="1">
              <a:buFont typeface="Wingdings" pitchFamily="2" charset="2"/>
              <a:buChar char="§"/>
              <a:defRPr/>
            </a:pPr>
            <a:r>
              <a:rPr lang="he-IL" b="1" dirty="0" smtClean="0">
                <a:solidFill>
                  <a:srgbClr val="1F497D"/>
                </a:solidFill>
                <a:cs typeface="Arial"/>
              </a:rPr>
              <a:t>שאלות </a:t>
            </a:r>
            <a:r>
              <a:rPr lang="he-IL" b="1" dirty="0">
                <a:solidFill>
                  <a:srgbClr val="1F497D"/>
                </a:solidFill>
                <a:cs typeface="Arial"/>
              </a:rPr>
              <a:t>העוסקות בקשרי סיבה-תוצאה שכיחות מאד במבחנים בביולוגיה</a:t>
            </a:r>
            <a:r>
              <a:rPr lang="he-IL" b="1" dirty="0" smtClean="0">
                <a:solidFill>
                  <a:srgbClr val="1F497D"/>
                </a:solidFill>
                <a:cs typeface="Arial"/>
              </a:rPr>
              <a:t>.</a:t>
            </a:r>
          </a:p>
          <a:p>
            <a:pPr marL="285750" indent="-285750" eaLnBrk="1" hangingPunct="1">
              <a:buFont typeface="Wingdings" pitchFamily="2" charset="2"/>
              <a:buChar char="§"/>
              <a:defRPr/>
            </a:pPr>
            <a:endParaRPr lang="he-IL" b="1" dirty="0">
              <a:solidFill>
                <a:srgbClr val="1F497D"/>
              </a:solidFill>
              <a:cs typeface="Arial"/>
            </a:endParaRPr>
          </a:p>
          <a:p>
            <a:pPr eaLnBrk="1" hangingPunct="1">
              <a:defRPr/>
            </a:pPr>
            <a:endParaRPr lang="he-IL" b="1" dirty="0" smtClean="0">
              <a:solidFill>
                <a:srgbClr val="1F497D"/>
              </a:solidFill>
            </a:endParaRPr>
          </a:p>
          <a:p>
            <a:pPr marL="285750" indent="-285750" eaLnBrk="1" hangingPunct="1">
              <a:buFont typeface="Wingdings" pitchFamily="2" charset="2"/>
              <a:buChar char="§"/>
              <a:defRPr/>
            </a:pPr>
            <a:r>
              <a:rPr lang="he-IL" b="1" dirty="0" smtClean="0">
                <a:solidFill>
                  <a:srgbClr val="1F497D"/>
                </a:solidFill>
              </a:rPr>
              <a:t>רצף </a:t>
            </a:r>
            <a:r>
              <a:rPr lang="he-IL" b="1" dirty="0">
                <a:solidFill>
                  <a:srgbClr val="1F497D"/>
                </a:solidFill>
              </a:rPr>
              <a:t>של תהליכי סיבה-תוצאה נקרא </a:t>
            </a:r>
            <a:r>
              <a:rPr lang="he-IL" b="1" dirty="0">
                <a:solidFill>
                  <a:srgbClr val="FF6600"/>
                </a:solidFill>
              </a:rPr>
              <a:t>שרשור נסיבתי</a:t>
            </a:r>
            <a:r>
              <a:rPr lang="he-IL" b="1" dirty="0" smtClean="0">
                <a:solidFill>
                  <a:srgbClr val="1F497D"/>
                </a:solidFill>
              </a:rPr>
              <a:t>.</a:t>
            </a:r>
          </a:p>
          <a:p>
            <a:pPr marL="285750" indent="-285750" eaLnBrk="1" hangingPunct="1">
              <a:buFont typeface="Wingdings" pitchFamily="2" charset="2"/>
              <a:buChar char="v"/>
              <a:defRPr/>
            </a:pPr>
            <a:endParaRPr lang="he-IL" b="1" dirty="0">
              <a:solidFill>
                <a:srgbClr val="1F497D"/>
              </a:solidFill>
            </a:endParaRPr>
          </a:p>
          <a:p>
            <a:pPr marL="285750" indent="-285750" eaLnBrk="1" hangingPunct="1">
              <a:buFont typeface="Wingdings" pitchFamily="2" charset="2"/>
              <a:buChar char="v"/>
              <a:defRPr/>
            </a:pPr>
            <a:endParaRPr lang="he-IL" b="1" dirty="0" smtClean="0">
              <a:solidFill>
                <a:srgbClr val="1F497D"/>
              </a:solidFill>
            </a:endParaRPr>
          </a:p>
          <a:p>
            <a:pPr marL="285750" indent="-285750" eaLnBrk="1" hangingPunct="1">
              <a:buFont typeface="Arial" pitchFamily="34" charset="0"/>
              <a:buChar char="•"/>
              <a:defRPr/>
            </a:pPr>
            <a:r>
              <a:rPr lang="he-IL" b="1" dirty="0" smtClean="0">
                <a:solidFill>
                  <a:srgbClr val="1F497D"/>
                </a:solidFill>
              </a:rPr>
              <a:t>לתלמידים יש קשיים בהבנת שאלות כאלה ובכתיבת תשובות מלאות.</a:t>
            </a:r>
          </a:p>
          <a:p>
            <a:pPr marL="285750" indent="-285750" eaLnBrk="1" hangingPunct="1">
              <a:buFont typeface="Wingdings" pitchFamily="2" charset="2"/>
              <a:buChar char="v"/>
              <a:defRPr/>
            </a:pPr>
            <a:endParaRPr lang="he-IL" b="1" dirty="0">
              <a:solidFill>
                <a:srgbClr val="1F497D"/>
              </a:solidFill>
            </a:endParaRPr>
          </a:p>
          <a:p>
            <a:pPr eaLnBrk="1" hangingPunct="1">
              <a:defRPr/>
            </a:pPr>
            <a:endParaRPr lang="he-IL" b="1" dirty="0" smtClean="0">
              <a:solidFill>
                <a:srgbClr val="1F497D"/>
              </a:solidFill>
            </a:endParaRPr>
          </a:p>
          <a:p>
            <a:pPr eaLnBrk="1" hangingPunct="1">
              <a:defRPr/>
            </a:pPr>
            <a:endParaRPr lang="he-IL" b="1" dirty="0">
              <a:solidFill>
                <a:srgbClr val="1F497D"/>
              </a:solidFill>
              <a:cs typeface="Arial"/>
            </a:endParaRPr>
          </a:p>
          <a:p>
            <a:pPr marL="285750" indent="-285750" eaLnBrk="1" hangingPunct="1">
              <a:buFont typeface="Wingdings" pitchFamily="2" charset="2"/>
              <a:buChar char="§"/>
              <a:defRPr/>
            </a:pPr>
            <a:endParaRPr lang="he-IL" b="1" dirty="0">
              <a:solidFill>
                <a:srgbClr val="1F497D"/>
              </a:solidFill>
              <a:cs typeface="Arial"/>
            </a:endParaRPr>
          </a:p>
          <a:p>
            <a:pPr eaLnBrk="1" hangingPunct="1">
              <a:defRPr/>
            </a:pPr>
            <a:endParaRPr lang="he-IL" b="1" dirty="0">
              <a:solidFill>
                <a:srgbClr val="1F497D"/>
              </a:solidFill>
              <a:cs typeface="Arial"/>
            </a:endParaRPr>
          </a:p>
          <a:p>
            <a:pPr eaLnBrk="1" hangingPunct="1">
              <a:defRPr/>
            </a:pPr>
            <a:endParaRPr lang="he-IL" b="1" dirty="0">
              <a:solidFill>
                <a:srgbClr val="0070C0"/>
              </a:solidFill>
            </a:endParaRPr>
          </a:p>
          <a:p>
            <a:pPr eaLnBrk="1" hangingPunct="1">
              <a:defRPr/>
            </a:pPr>
            <a:endParaRPr lang="he-IL" dirty="0">
              <a:solidFill>
                <a:srgbClr val="1F497D"/>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14</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שרשור נסיבתי</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51" name="קבוצה 50"/>
          <p:cNvGrpSpPr/>
          <p:nvPr/>
        </p:nvGrpSpPr>
        <p:grpSpPr>
          <a:xfrm>
            <a:off x="270688" y="764704"/>
            <a:ext cx="8651976" cy="1037620"/>
            <a:chOff x="-79566" y="2447725"/>
            <a:chExt cx="9326488" cy="1200329"/>
          </a:xfrm>
        </p:grpSpPr>
        <p:grpSp>
          <p:nvGrpSpPr>
            <p:cNvPr id="52" name="קבוצה 51"/>
            <p:cNvGrpSpPr/>
            <p:nvPr/>
          </p:nvGrpSpPr>
          <p:grpSpPr>
            <a:xfrm>
              <a:off x="7052240" y="2447725"/>
              <a:ext cx="2194682" cy="1200329"/>
              <a:chOff x="7402007" y="5171764"/>
              <a:chExt cx="2194682" cy="1200329"/>
            </a:xfrm>
          </p:grpSpPr>
          <p:sp>
            <p:nvSpPr>
              <p:cNvPr id="68" name="מלבן 67"/>
              <p:cNvSpPr/>
              <p:nvPr/>
            </p:nvSpPr>
            <p:spPr>
              <a:xfrm>
                <a:off x="8043105" y="5171764"/>
                <a:ext cx="1553584"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9" name="מלבן 68"/>
              <p:cNvSpPr/>
              <p:nvPr/>
            </p:nvSpPr>
            <p:spPr>
              <a:xfrm>
                <a:off x="7402007" y="5326655"/>
                <a:ext cx="2194682" cy="676473"/>
              </a:xfrm>
              <a:prstGeom prst="rect">
                <a:avLst/>
              </a:prstGeom>
            </p:spPr>
            <p:txBody>
              <a:bodyPr wrap="square">
                <a:spAutoFit/>
              </a:bodyPr>
              <a:lstStyle/>
              <a:p>
                <a:r>
                  <a:rPr lang="he-IL" sz="1600" dirty="0" smtClean="0">
                    <a:solidFill>
                      <a:srgbClr val="0070C0"/>
                    </a:solidFill>
                  </a:rPr>
                  <a:t>במקום גבוה </a:t>
                </a:r>
              </a:p>
              <a:p>
                <a:r>
                  <a:rPr lang="he-IL" sz="1600" dirty="0" smtClean="0">
                    <a:solidFill>
                      <a:srgbClr val="0070C0"/>
                    </a:solidFill>
                  </a:rPr>
                  <a:t>יש פחות חמצן</a:t>
                </a:r>
                <a:endParaRPr lang="he-IL" sz="1600" dirty="0">
                  <a:solidFill>
                    <a:srgbClr val="0070C0"/>
                  </a:solidFill>
                </a:endParaRPr>
              </a:p>
            </p:txBody>
          </p:sp>
          <p:sp>
            <p:nvSpPr>
              <p:cNvPr id="70" name="חץ למטה 69"/>
              <p:cNvSpPr/>
              <p:nvPr/>
            </p:nvSpPr>
            <p:spPr>
              <a:xfrm rot="5400000">
                <a:off x="7649249" y="5529256"/>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3" name="קבוצה 52"/>
            <p:cNvGrpSpPr/>
            <p:nvPr/>
          </p:nvGrpSpPr>
          <p:grpSpPr>
            <a:xfrm>
              <a:off x="5508104" y="2447725"/>
              <a:ext cx="1907771" cy="1200329"/>
              <a:chOff x="7118452" y="5216935"/>
              <a:chExt cx="1907771" cy="1200329"/>
            </a:xfrm>
          </p:grpSpPr>
          <p:sp>
            <p:nvSpPr>
              <p:cNvPr id="66" name="מלבן 65"/>
              <p:cNvSpPr/>
              <p:nvPr/>
            </p:nvSpPr>
            <p:spPr>
              <a:xfrm>
                <a:off x="7236296" y="5216935"/>
                <a:ext cx="1789927"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7" name="מלבן 66"/>
              <p:cNvSpPr/>
              <p:nvPr/>
            </p:nvSpPr>
            <p:spPr>
              <a:xfrm>
                <a:off x="7118452" y="5216935"/>
                <a:ext cx="1888281" cy="961305"/>
              </a:xfrm>
              <a:prstGeom prst="rect">
                <a:avLst/>
              </a:prstGeom>
            </p:spPr>
            <p:txBody>
              <a:bodyPr wrap="square">
                <a:spAutoFit/>
              </a:bodyPr>
              <a:lstStyle/>
              <a:p>
                <a:r>
                  <a:rPr lang="he-IL" sz="1600" dirty="0" smtClean="0">
                    <a:solidFill>
                      <a:srgbClr val="0070C0"/>
                    </a:solidFill>
                  </a:rPr>
                  <a:t>ולכן פחות חמצן חודר לדם, ופחות חמצן מגיע לתאים</a:t>
                </a:r>
                <a:endParaRPr lang="he-IL" sz="1600" dirty="0">
                  <a:solidFill>
                    <a:srgbClr val="0070C0"/>
                  </a:solidFill>
                </a:endParaRPr>
              </a:p>
            </p:txBody>
          </p:sp>
        </p:grpSp>
        <p:grpSp>
          <p:nvGrpSpPr>
            <p:cNvPr id="54" name="קבוצה 53"/>
            <p:cNvGrpSpPr/>
            <p:nvPr/>
          </p:nvGrpSpPr>
          <p:grpSpPr>
            <a:xfrm>
              <a:off x="3470248" y="2447725"/>
              <a:ext cx="1888283" cy="1200329"/>
              <a:chOff x="7203155" y="5192757"/>
              <a:chExt cx="1888283" cy="1200329"/>
            </a:xfrm>
          </p:grpSpPr>
          <p:sp>
            <p:nvSpPr>
              <p:cNvPr id="63" name="מלבן 62"/>
              <p:cNvSpPr/>
              <p:nvPr/>
            </p:nvSpPr>
            <p:spPr>
              <a:xfrm>
                <a:off x="7572837" y="5192757"/>
                <a:ext cx="1518601"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4" name="מלבן 63"/>
              <p:cNvSpPr/>
              <p:nvPr/>
            </p:nvSpPr>
            <p:spPr>
              <a:xfrm>
                <a:off x="7203155" y="5381353"/>
                <a:ext cx="1888282" cy="676473"/>
              </a:xfrm>
              <a:prstGeom prst="rect">
                <a:avLst/>
              </a:prstGeom>
            </p:spPr>
            <p:txBody>
              <a:bodyPr wrap="square">
                <a:spAutoFit/>
              </a:bodyPr>
              <a:lstStyle/>
              <a:p>
                <a:r>
                  <a:rPr lang="he-IL" sz="1600" dirty="0" smtClean="0">
                    <a:solidFill>
                      <a:srgbClr val="0070C0"/>
                    </a:solidFill>
                  </a:rPr>
                  <a:t>יש ירידה בקצב הנשימה התאית</a:t>
                </a:r>
                <a:endParaRPr lang="he-IL" sz="1600" dirty="0">
                  <a:solidFill>
                    <a:srgbClr val="0070C0"/>
                  </a:solidFill>
                </a:endParaRPr>
              </a:p>
            </p:txBody>
          </p:sp>
          <p:sp>
            <p:nvSpPr>
              <p:cNvPr id="65" name="חץ למטה 64"/>
              <p:cNvSpPr/>
              <p:nvPr/>
            </p:nvSpPr>
            <p:spPr>
              <a:xfrm rot="5400000">
                <a:off x="7185172" y="551947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5" name="קבוצה 54"/>
            <p:cNvGrpSpPr/>
            <p:nvPr/>
          </p:nvGrpSpPr>
          <p:grpSpPr>
            <a:xfrm>
              <a:off x="1395248" y="2447726"/>
              <a:ext cx="2139357" cy="1200327"/>
              <a:chOff x="6793352" y="5145257"/>
              <a:chExt cx="2139357" cy="1200327"/>
            </a:xfrm>
          </p:grpSpPr>
          <p:sp>
            <p:nvSpPr>
              <p:cNvPr id="60" name="מלבן 59"/>
              <p:cNvSpPr/>
              <p:nvPr/>
            </p:nvSpPr>
            <p:spPr>
              <a:xfrm>
                <a:off x="7091021" y="5145257"/>
                <a:ext cx="1841688" cy="120032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61" name="מלבן 60"/>
              <p:cNvSpPr/>
              <p:nvPr/>
            </p:nvSpPr>
            <p:spPr>
              <a:xfrm>
                <a:off x="6870974" y="5264767"/>
                <a:ext cx="1888282" cy="961305"/>
              </a:xfrm>
              <a:prstGeom prst="rect">
                <a:avLst/>
              </a:prstGeom>
            </p:spPr>
            <p:txBody>
              <a:bodyPr wrap="square">
                <a:spAutoFit/>
              </a:bodyPr>
              <a:lstStyle/>
              <a:p>
                <a:r>
                  <a:rPr lang="he-IL" sz="1600" dirty="0">
                    <a:solidFill>
                      <a:srgbClr val="1A7EB0"/>
                    </a:solidFill>
                  </a:rPr>
                  <a:t>ולכן יש פחות אנרגיה זמינה לפעילות השרירים</a:t>
                </a:r>
                <a:endParaRPr lang="he-IL" sz="1600" dirty="0">
                  <a:solidFill>
                    <a:srgbClr val="0070C0"/>
                  </a:solidFill>
                </a:endParaRPr>
              </a:p>
            </p:txBody>
          </p:sp>
          <p:sp>
            <p:nvSpPr>
              <p:cNvPr id="62" name="חץ למטה 61"/>
              <p:cNvSpPr/>
              <p:nvPr/>
            </p:nvSpPr>
            <p:spPr>
              <a:xfrm rot="5400000">
                <a:off x="6676960" y="5536453"/>
                <a:ext cx="504055"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56" name="קבוצה 55"/>
            <p:cNvGrpSpPr/>
            <p:nvPr/>
          </p:nvGrpSpPr>
          <p:grpSpPr>
            <a:xfrm>
              <a:off x="-79566" y="2447726"/>
              <a:ext cx="5696974" cy="1200328"/>
              <a:chOff x="6904220" y="5145257"/>
              <a:chExt cx="5696974" cy="1200328"/>
            </a:xfrm>
          </p:grpSpPr>
          <p:sp>
            <p:nvSpPr>
              <p:cNvPr id="57" name="מלבן 56"/>
              <p:cNvSpPr/>
              <p:nvPr/>
            </p:nvSpPr>
            <p:spPr>
              <a:xfrm>
                <a:off x="6904220" y="5145257"/>
                <a:ext cx="1481605" cy="12003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8" name="מלבן 57"/>
              <p:cNvSpPr/>
              <p:nvPr/>
            </p:nvSpPr>
            <p:spPr>
              <a:xfrm>
                <a:off x="6904220" y="5339650"/>
                <a:ext cx="1257897" cy="676473"/>
              </a:xfrm>
              <a:prstGeom prst="rect">
                <a:avLst/>
              </a:prstGeom>
            </p:spPr>
            <p:txBody>
              <a:bodyPr wrap="square">
                <a:spAutoFit/>
              </a:bodyPr>
              <a:lstStyle/>
              <a:p>
                <a:r>
                  <a:rPr lang="he-IL" sz="1600" dirty="0" smtClean="0">
                    <a:solidFill>
                      <a:srgbClr val="0070C0"/>
                    </a:solidFill>
                  </a:rPr>
                  <a:t>ההישגים נמוכים יותר</a:t>
                </a:r>
                <a:endParaRPr lang="he-IL" sz="1600" dirty="0">
                  <a:solidFill>
                    <a:srgbClr val="0070C0"/>
                  </a:solidFill>
                </a:endParaRPr>
              </a:p>
            </p:txBody>
          </p:sp>
          <p:sp>
            <p:nvSpPr>
              <p:cNvPr id="59" name="חץ למטה 58"/>
              <p:cNvSpPr/>
              <p:nvPr/>
            </p:nvSpPr>
            <p:spPr>
              <a:xfrm rot="5400000">
                <a:off x="12213531" y="550274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sp>
        <p:nvSpPr>
          <p:cNvPr id="2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152356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15</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2: דוגמא לתשובות של תלמידים</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3" name="מלבן 2"/>
          <p:cNvSpPr/>
          <p:nvPr/>
        </p:nvSpPr>
        <p:spPr>
          <a:xfrm>
            <a:off x="611560" y="2060848"/>
            <a:ext cx="7916197" cy="1754326"/>
          </a:xfrm>
          <a:prstGeom prst="rect">
            <a:avLst/>
          </a:prstGeom>
        </p:spPr>
        <p:txBody>
          <a:bodyPr wrap="square">
            <a:spAutoFit/>
          </a:bodyPr>
          <a:lstStyle/>
          <a:p>
            <a:r>
              <a:rPr lang="he-IL" u="sng" dirty="0" smtClean="0"/>
              <a:t>דוגמא לתשובה של תלמיד בבחינת הבגרות</a:t>
            </a:r>
            <a:r>
              <a:rPr lang="he-IL" dirty="0" smtClean="0"/>
              <a:t>:</a:t>
            </a:r>
            <a:endParaRPr lang="he-IL" dirty="0"/>
          </a:p>
          <a:p>
            <a:endParaRPr lang="he-IL" dirty="0"/>
          </a:p>
          <a:p>
            <a:pPr marL="285750" indent="-285750">
              <a:buFont typeface="Wingdings" pitchFamily="2" charset="2"/>
              <a:buChar char="v"/>
            </a:pPr>
            <a:r>
              <a:rPr lang="he-IL" dirty="0"/>
              <a:t>בגלל שבמקומות גבוהים יש פחות חמצן והגוף צריך קצת זמן בשביל להסתגל ולייצר יותר כדוריות דם אדומות וכך הם </a:t>
            </a:r>
            <a:r>
              <a:rPr lang="he-IL" dirty="0" smtClean="0"/>
              <a:t>התעייפו </a:t>
            </a:r>
            <a:r>
              <a:rPr lang="he-IL" dirty="0"/>
              <a:t>יותר מהר כי לא היה להם מספיק חמצן בגוף. </a:t>
            </a:r>
          </a:p>
          <a:p>
            <a:endParaRPr lang="he-IL" dirty="0" smtClean="0"/>
          </a:p>
        </p:txBody>
      </p:sp>
      <p:grpSp>
        <p:nvGrpSpPr>
          <p:cNvPr id="10" name="קבוצה 9"/>
          <p:cNvGrpSpPr/>
          <p:nvPr/>
        </p:nvGrpSpPr>
        <p:grpSpPr>
          <a:xfrm>
            <a:off x="266856" y="701969"/>
            <a:ext cx="8651976" cy="1037620"/>
            <a:chOff x="-79566" y="2447725"/>
            <a:chExt cx="9326488" cy="1200329"/>
          </a:xfrm>
        </p:grpSpPr>
        <p:grpSp>
          <p:nvGrpSpPr>
            <p:cNvPr id="11" name="קבוצה 10"/>
            <p:cNvGrpSpPr/>
            <p:nvPr/>
          </p:nvGrpSpPr>
          <p:grpSpPr>
            <a:xfrm>
              <a:off x="7052240" y="2447725"/>
              <a:ext cx="2194682" cy="1200329"/>
              <a:chOff x="7402007" y="5171764"/>
              <a:chExt cx="2194682" cy="1200329"/>
            </a:xfrm>
          </p:grpSpPr>
          <p:sp>
            <p:nvSpPr>
              <p:cNvPr id="28" name="מלבן 27"/>
              <p:cNvSpPr/>
              <p:nvPr/>
            </p:nvSpPr>
            <p:spPr>
              <a:xfrm>
                <a:off x="8043105" y="5171764"/>
                <a:ext cx="1553584"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9" name="מלבן 28"/>
              <p:cNvSpPr/>
              <p:nvPr/>
            </p:nvSpPr>
            <p:spPr>
              <a:xfrm>
                <a:off x="7402007" y="5326655"/>
                <a:ext cx="2194682" cy="676473"/>
              </a:xfrm>
              <a:prstGeom prst="rect">
                <a:avLst/>
              </a:prstGeom>
            </p:spPr>
            <p:txBody>
              <a:bodyPr wrap="square">
                <a:spAutoFit/>
              </a:bodyPr>
              <a:lstStyle/>
              <a:p>
                <a:r>
                  <a:rPr lang="he-IL" sz="1600" dirty="0" smtClean="0">
                    <a:solidFill>
                      <a:srgbClr val="0070C0"/>
                    </a:solidFill>
                  </a:rPr>
                  <a:t>במקום גבוה </a:t>
                </a:r>
              </a:p>
              <a:p>
                <a:r>
                  <a:rPr lang="he-IL" sz="1600" dirty="0" smtClean="0">
                    <a:solidFill>
                      <a:srgbClr val="0070C0"/>
                    </a:solidFill>
                  </a:rPr>
                  <a:t>יש פחות חמצן</a:t>
                </a:r>
                <a:endParaRPr lang="he-IL" sz="1600" dirty="0">
                  <a:solidFill>
                    <a:srgbClr val="0070C0"/>
                  </a:solidFill>
                </a:endParaRPr>
              </a:p>
            </p:txBody>
          </p:sp>
          <p:sp>
            <p:nvSpPr>
              <p:cNvPr id="30" name="חץ למטה 29"/>
              <p:cNvSpPr/>
              <p:nvPr/>
            </p:nvSpPr>
            <p:spPr>
              <a:xfrm rot="5400000">
                <a:off x="7649249" y="5529256"/>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12" name="קבוצה 11"/>
            <p:cNvGrpSpPr/>
            <p:nvPr/>
          </p:nvGrpSpPr>
          <p:grpSpPr>
            <a:xfrm>
              <a:off x="5508104" y="2447725"/>
              <a:ext cx="1907771" cy="1200329"/>
              <a:chOff x="7118452" y="5216935"/>
              <a:chExt cx="1907771" cy="1200329"/>
            </a:xfrm>
          </p:grpSpPr>
          <p:sp>
            <p:nvSpPr>
              <p:cNvPr id="26" name="מלבן 25"/>
              <p:cNvSpPr/>
              <p:nvPr/>
            </p:nvSpPr>
            <p:spPr>
              <a:xfrm>
                <a:off x="7236296" y="5216935"/>
                <a:ext cx="1789927"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7" name="מלבן 26"/>
              <p:cNvSpPr/>
              <p:nvPr/>
            </p:nvSpPr>
            <p:spPr>
              <a:xfrm>
                <a:off x="7118452" y="5216935"/>
                <a:ext cx="1888281" cy="961305"/>
              </a:xfrm>
              <a:prstGeom prst="rect">
                <a:avLst/>
              </a:prstGeom>
            </p:spPr>
            <p:txBody>
              <a:bodyPr wrap="square">
                <a:spAutoFit/>
              </a:bodyPr>
              <a:lstStyle/>
              <a:p>
                <a:r>
                  <a:rPr lang="he-IL" sz="1600" dirty="0" smtClean="0">
                    <a:solidFill>
                      <a:srgbClr val="0070C0"/>
                    </a:solidFill>
                  </a:rPr>
                  <a:t>ולכן פחות חמצן חודר לדם, ופחות חמצן מגיע לתאים</a:t>
                </a:r>
                <a:endParaRPr lang="he-IL" sz="1600" dirty="0">
                  <a:solidFill>
                    <a:srgbClr val="0070C0"/>
                  </a:solidFill>
                </a:endParaRPr>
              </a:p>
            </p:txBody>
          </p:sp>
        </p:grpSp>
        <p:grpSp>
          <p:nvGrpSpPr>
            <p:cNvPr id="13" name="קבוצה 12"/>
            <p:cNvGrpSpPr/>
            <p:nvPr/>
          </p:nvGrpSpPr>
          <p:grpSpPr>
            <a:xfrm>
              <a:off x="3470248" y="2447725"/>
              <a:ext cx="1888283" cy="1200329"/>
              <a:chOff x="7203155" y="5192757"/>
              <a:chExt cx="1888283" cy="1200329"/>
            </a:xfrm>
          </p:grpSpPr>
          <p:sp>
            <p:nvSpPr>
              <p:cNvPr id="23" name="מלבן 22"/>
              <p:cNvSpPr/>
              <p:nvPr/>
            </p:nvSpPr>
            <p:spPr>
              <a:xfrm>
                <a:off x="7572837" y="5192757"/>
                <a:ext cx="1518601" cy="120032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4" name="מלבן 23"/>
              <p:cNvSpPr/>
              <p:nvPr/>
            </p:nvSpPr>
            <p:spPr>
              <a:xfrm>
                <a:off x="7203155" y="5381353"/>
                <a:ext cx="1888282" cy="676473"/>
              </a:xfrm>
              <a:prstGeom prst="rect">
                <a:avLst/>
              </a:prstGeom>
            </p:spPr>
            <p:txBody>
              <a:bodyPr wrap="square">
                <a:spAutoFit/>
              </a:bodyPr>
              <a:lstStyle/>
              <a:p>
                <a:r>
                  <a:rPr lang="he-IL" sz="1600" dirty="0" smtClean="0">
                    <a:solidFill>
                      <a:srgbClr val="0070C0"/>
                    </a:solidFill>
                  </a:rPr>
                  <a:t>יש ירידה בקצב הנשימה התאית</a:t>
                </a:r>
                <a:endParaRPr lang="he-IL" sz="1600" dirty="0">
                  <a:solidFill>
                    <a:srgbClr val="0070C0"/>
                  </a:solidFill>
                </a:endParaRPr>
              </a:p>
            </p:txBody>
          </p:sp>
          <p:sp>
            <p:nvSpPr>
              <p:cNvPr id="25" name="חץ למטה 24"/>
              <p:cNvSpPr/>
              <p:nvPr/>
            </p:nvSpPr>
            <p:spPr>
              <a:xfrm rot="5400000">
                <a:off x="7185172" y="551947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14" name="קבוצה 13"/>
            <p:cNvGrpSpPr/>
            <p:nvPr/>
          </p:nvGrpSpPr>
          <p:grpSpPr>
            <a:xfrm>
              <a:off x="1395248" y="2447726"/>
              <a:ext cx="2139357" cy="1200327"/>
              <a:chOff x="6793352" y="5145257"/>
              <a:chExt cx="2139357" cy="1200327"/>
            </a:xfrm>
          </p:grpSpPr>
          <p:sp>
            <p:nvSpPr>
              <p:cNvPr id="20" name="מלבן 19"/>
              <p:cNvSpPr/>
              <p:nvPr/>
            </p:nvSpPr>
            <p:spPr>
              <a:xfrm>
                <a:off x="7091021" y="5145257"/>
                <a:ext cx="1841688" cy="120032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1" name="מלבן 20"/>
              <p:cNvSpPr/>
              <p:nvPr/>
            </p:nvSpPr>
            <p:spPr>
              <a:xfrm>
                <a:off x="6870974" y="5264767"/>
                <a:ext cx="1888282" cy="961305"/>
              </a:xfrm>
              <a:prstGeom prst="rect">
                <a:avLst/>
              </a:prstGeom>
            </p:spPr>
            <p:txBody>
              <a:bodyPr wrap="square">
                <a:spAutoFit/>
              </a:bodyPr>
              <a:lstStyle/>
              <a:p>
                <a:r>
                  <a:rPr lang="he-IL" sz="1600" dirty="0">
                    <a:solidFill>
                      <a:srgbClr val="1A7EB0"/>
                    </a:solidFill>
                  </a:rPr>
                  <a:t>ולכן יש פחות אנרגיה זמינה לפעילות השרירים</a:t>
                </a:r>
                <a:endParaRPr lang="he-IL" sz="1600" dirty="0">
                  <a:solidFill>
                    <a:srgbClr val="0070C0"/>
                  </a:solidFill>
                </a:endParaRPr>
              </a:p>
            </p:txBody>
          </p:sp>
          <p:sp>
            <p:nvSpPr>
              <p:cNvPr id="22" name="חץ למטה 21"/>
              <p:cNvSpPr/>
              <p:nvPr/>
            </p:nvSpPr>
            <p:spPr>
              <a:xfrm rot="5400000">
                <a:off x="6676960" y="5536453"/>
                <a:ext cx="504055"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15" name="קבוצה 14"/>
            <p:cNvGrpSpPr/>
            <p:nvPr/>
          </p:nvGrpSpPr>
          <p:grpSpPr>
            <a:xfrm>
              <a:off x="-79566" y="2447726"/>
              <a:ext cx="5696974" cy="1200328"/>
              <a:chOff x="6904220" y="5145257"/>
              <a:chExt cx="5696974" cy="1200328"/>
            </a:xfrm>
          </p:grpSpPr>
          <p:sp>
            <p:nvSpPr>
              <p:cNvPr id="16" name="מלבן 15"/>
              <p:cNvSpPr/>
              <p:nvPr/>
            </p:nvSpPr>
            <p:spPr>
              <a:xfrm>
                <a:off x="6904220" y="5145257"/>
                <a:ext cx="1481605" cy="12003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18" name="מלבן 17"/>
              <p:cNvSpPr/>
              <p:nvPr/>
            </p:nvSpPr>
            <p:spPr>
              <a:xfrm>
                <a:off x="6904220" y="5339650"/>
                <a:ext cx="1257897" cy="676473"/>
              </a:xfrm>
              <a:prstGeom prst="rect">
                <a:avLst/>
              </a:prstGeom>
            </p:spPr>
            <p:txBody>
              <a:bodyPr wrap="square">
                <a:spAutoFit/>
              </a:bodyPr>
              <a:lstStyle/>
              <a:p>
                <a:r>
                  <a:rPr lang="he-IL" sz="1600" dirty="0" smtClean="0">
                    <a:solidFill>
                      <a:srgbClr val="0070C0"/>
                    </a:solidFill>
                  </a:rPr>
                  <a:t>ההישגים נמוכים יותר</a:t>
                </a:r>
                <a:endParaRPr lang="he-IL" sz="1600" dirty="0">
                  <a:solidFill>
                    <a:srgbClr val="0070C0"/>
                  </a:solidFill>
                </a:endParaRPr>
              </a:p>
            </p:txBody>
          </p:sp>
          <p:sp>
            <p:nvSpPr>
              <p:cNvPr id="19" name="חץ למטה 18"/>
              <p:cNvSpPr/>
              <p:nvPr/>
            </p:nvSpPr>
            <p:spPr>
              <a:xfrm rot="5400000">
                <a:off x="12213531" y="5502749"/>
                <a:ext cx="504056" cy="27127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sp>
        <p:nvSpPr>
          <p:cNvPr id="31"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grpSp>
        <p:nvGrpSpPr>
          <p:cNvPr id="7" name="קבוצה 6"/>
          <p:cNvGrpSpPr/>
          <p:nvPr/>
        </p:nvGrpSpPr>
        <p:grpSpPr>
          <a:xfrm>
            <a:off x="760259" y="3717032"/>
            <a:ext cx="8158573" cy="3017371"/>
            <a:chOff x="760259" y="3717032"/>
            <a:chExt cx="8158573" cy="3017371"/>
          </a:xfrm>
        </p:grpSpPr>
        <p:sp>
          <p:nvSpPr>
            <p:cNvPr id="5" name="מלבן 4"/>
            <p:cNvSpPr/>
            <p:nvPr/>
          </p:nvSpPr>
          <p:spPr>
            <a:xfrm>
              <a:off x="760259" y="3717032"/>
              <a:ext cx="8158573" cy="29453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2" name="מלבן 31"/>
            <p:cNvSpPr/>
            <p:nvPr/>
          </p:nvSpPr>
          <p:spPr>
            <a:xfrm>
              <a:off x="760259" y="4149080"/>
              <a:ext cx="7916197" cy="2585323"/>
            </a:xfrm>
            <a:prstGeom prst="rect">
              <a:avLst/>
            </a:prstGeom>
          </p:spPr>
          <p:txBody>
            <a:bodyPr wrap="square">
              <a:spAutoFit/>
            </a:bodyPr>
            <a:lstStyle/>
            <a:p>
              <a:pPr lvl="0"/>
              <a:endParaRPr lang="he-IL" dirty="0">
                <a:solidFill>
                  <a:prstClr val="black"/>
                </a:solidFill>
              </a:endParaRPr>
            </a:p>
            <a:p>
              <a:pPr lvl="0"/>
              <a:r>
                <a:rPr lang="he-IL" dirty="0" smtClean="0"/>
                <a:t>א.  מתייחס </a:t>
              </a:r>
              <a:r>
                <a:rPr lang="he-IL" dirty="0"/>
                <a:t>רק לסיבה ולא לשאר תהליכי השרשור המובילים לתוצאה.</a:t>
              </a:r>
            </a:p>
            <a:p>
              <a:pPr lvl="0"/>
              <a:endParaRPr lang="he-IL" dirty="0"/>
            </a:p>
            <a:p>
              <a:pPr lvl="0"/>
              <a:r>
                <a:rPr lang="he-IL" dirty="0" smtClean="0"/>
                <a:t>ב.  לא </a:t>
              </a:r>
              <a:r>
                <a:rPr lang="he-IL" dirty="0"/>
                <a:t>עונה על השאלה</a:t>
              </a:r>
              <a:r>
                <a:rPr lang="he-IL" dirty="0" smtClean="0"/>
                <a:t>.</a:t>
              </a:r>
            </a:p>
            <a:p>
              <a:pPr lvl="0"/>
              <a:endParaRPr lang="he-IL" dirty="0"/>
            </a:p>
            <a:p>
              <a:pPr lvl="0"/>
              <a:r>
                <a:rPr lang="he-IL" dirty="0" smtClean="0"/>
                <a:t>ג.  אין </a:t>
              </a:r>
              <a:r>
                <a:rPr lang="he-IL" dirty="0"/>
                <a:t>התייחסות מעמיקה להיבט התאי. </a:t>
              </a:r>
              <a:r>
                <a:rPr lang="he-IL" dirty="0" smtClean="0"/>
                <a:t>חסר </a:t>
              </a:r>
              <a:r>
                <a:rPr lang="he-IL" dirty="0"/>
                <a:t>חלק מתהליכי השרשור</a:t>
              </a:r>
              <a:r>
                <a:rPr lang="he-IL" dirty="0" smtClean="0"/>
                <a:t>.</a:t>
              </a:r>
            </a:p>
            <a:p>
              <a:pPr lvl="0"/>
              <a:endParaRPr lang="he-IL" dirty="0"/>
            </a:p>
            <a:p>
              <a:pPr lvl="0"/>
              <a:r>
                <a:rPr lang="he-IL" dirty="0" smtClean="0"/>
                <a:t>ד. יש בתשובה טעויות מדעיות או לוגיות.</a:t>
              </a:r>
              <a:endParaRPr lang="he-IL" dirty="0"/>
            </a:p>
            <a:p>
              <a:endParaRPr lang="he-IL" dirty="0"/>
            </a:p>
          </p:txBody>
        </p:sp>
        <p:sp>
          <p:nvSpPr>
            <p:cNvPr id="6" name="מלבן 5"/>
            <p:cNvSpPr/>
            <p:nvPr/>
          </p:nvSpPr>
          <p:spPr>
            <a:xfrm>
              <a:off x="760259" y="3818339"/>
              <a:ext cx="7582358" cy="830997"/>
            </a:xfrm>
            <a:prstGeom prst="rect">
              <a:avLst/>
            </a:prstGeom>
          </p:spPr>
          <p:txBody>
            <a:bodyPr wrap="square">
              <a:spAutoFit/>
            </a:bodyPr>
            <a:lstStyle/>
            <a:p>
              <a:r>
                <a:rPr lang="he-IL" sz="2400" b="1" dirty="0">
                  <a:solidFill>
                    <a:schemeClr val="tx2"/>
                  </a:solidFill>
                </a:rPr>
                <a:t>מהי הבעיה </a:t>
              </a:r>
              <a:r>
                <a:rPr lang="he-IL" sz="2400" b="1" dirty="0" smtClean="0">
                  <a:solidFill>
                    <a:schemeClr val="tx2"/>
                  </a:solidFill>
                </a:rPr>
                <a:t>בתשובת התלמיד?                                    </a:t>
              </a:r>
              <a:endParaRPr lang="he-IL" sz="1000" b="1" dirty="0">
                <a:solidFill>
                  <a:schemeClr val="tx2"/>
                </a:solidFill>
              </a:endParaRPr>
            </a:p>
            <a:p>
              <a:r>
                <a:rPr lang="he-IL" sz="2400" b="1" dirty="0">
                  <a:solidFill>
                    <a:schemeClr val="tx2"/>
                  </a:solidFill>
                </a:rPr>
                <a:t> </a:t>
              </a:r>
            </a:p>
          </p:txBody>
        </p:sp>
      </p:grpSp>
      <p:sp>
        <p:nvSpPr>
          <p:cNvPr id="34" name="אליפסה 33"/>
          <p:cNvSpPr/>
          <p:nvPr/>
        </p:nvSpPr>
        <p:spPr>
          <a:xfrm>
            <a:off x="8347612" y="5517232"/>
            <a:ext cx="360289" cy="360040"/>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5427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2333" y="1268760"/>
            <a:ext cx="8183563" cy="5632311"/>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dirty="0" smtClean="0">
                <a:solidFill>
                  <a:srgbClr val="1F497D"/>
                </a:solidFill>
              </a:rPr>
              <a:t>כאשר </a:t>
            </a:r>
            <a:r>
              <a:rPr lang="he-IL" sz="2400" dirty="0">
                <a:solidFill>
                  <a:srgbClr val="1F497D"/>
                </a:solidFill>
              </a:rPr>
              <a:t>שותים משקה אלכוהולי, האלכוהול מגיע במהירות לכבד, שם הוא מתפרק לתוצרים שחלקם רעילים. אם כמות האלכוהול אינה גדולה מדי, הכבד מסלק את התוצרים הרעילים, אולם כאשר שותים כמויות גדולות של אלכוהול, התוצרים הרעילים מצטברים בכבד, וגורמים עם הזמן להרס תאי הכבד.</a:t>
            </a:r>
          </a:p>
          <a:p>
            <a:pPr eaLnBrk="1" hangingPunct="1">
              <a:defRPr/>
            </a:pPr>
            <a:r>
              <a:rPr lang="he-IL" sz="2400" dirty="0" smtClean="0">
                <a:solidFill>
                  <a:srgbClr val="1F497D"/>
                </a:solidFill>
              </a:rPr>
              <a:t>מה </a:t>
            </a:r>
            <a:r>
              <a:rPr lang="he-IL" sz="2400" dirty="0">
                <a:solidFill>
                  <a:srgbClr val="1F497D"/>
                </a:solidFill>
              </a:rPr>
              <a:t>מלמדות עובדות אלה על יכולתו של הגוף לקיים </a:t>
            </a:r>
            <a:r>
              <a:rPr lang="he-IL" sz="2400" dirty="0" smtClean="0">
                <a:solidFill>
                  <a:srgbClr val="1F497D"/>
                </a:solidFill>
              </a:rPr>
              <a:t>הומיאוסטזיס? נמק.</a:t>
            </a:r>
          </a:p>
          <a:p>
            <a:pPr eaLnBrk="1" hangingPunct="1">
              <a:defRPr/>
            </a:pPr>
            <a:endParaRPr lang="he-IL" sz="2400" dirty="0">
              <a:solidFill>
                <a:srgbClr val="1F497D"/>
              </a:solidFill>
            </a:endParaRPr>
          </a:p>
          <a:p>
            <a:pPr eaLnBrk="1" hangingPunct="1">
              <a:defRPr/>
            </a:pPr>
            <a:r>
              <a:rPr lang="he-IL" sz="2400" b="1" dirty="0" smtClean="0">
                <a:solidFill>
                  <a:srgbClr val="FF6600"/>
                </a:solidFill>
              </a:rPr>
              <a:t>מה </a:t>
            </a:r>
            <a:r>
              <a:rPr lang="he-IL" sz="2400" b="1" dirty="0">
                <a:solidFill>
                  <a:srgbClr val="FF6600"/>
                </a:solidFill>
              </a:rPr>
              <a:t>השאלה אומרת? </a:t>
            </a:r>
            <a:endParaRPr lang="he-IL" sz="2400" b="1" dirty="0" smtClean="0">
              <a:solidFill>
                <a:srgbClr val="FF6600"/>
              </a:solidFill>
            </a:endParaRPr>
          </a:p>
          <a:p>
            <a:pPr eaLnBrk="1" hangingPunct="1">
              <a:defRPr/>
            </a:pPr>
            <a:r>
              <a:rPr lang="he-IL" sz="2400" b="1" u="sng" dirty="0" smtClean="0">
                <a:solidFill>
                  <a:srgbClr val="FF6600"/>
                </a:solidFill>
              </a:rPr>
              <a:t>בשל </a:t>
            </a:r>
            <a:r>
              <a:rPr lang="he-IL" sz="2400" b="1" u="sng" dirty="0">
                <a:solidFill>
                  <a:srgbClr val="FF6600"/>
                </a:solidFill>
              </a:rPr>
              <a:t>מורכבות השאלה כדאי </a:t>
            </a:r>
            <a:r>
              <a:rPr lang="he-IL" sz="2400" b="1" u="sng" dirty="0" smtClean="0">
                <a:solidFill>
                  <a:srgbClr val="FF6600"/>
                </a:solidFill>
              </a:rPr>
              <a:t>לארגן את המידע בתרשים</a:t>
            </a:r>
            <a:r>
              <a:rPr lang="he-IL" sz="2400" b="1" dirty="0" smtClean="0">
                <a:solidFill>
                  <a:srgbClr val="FF6600"/>
                </a:solidFill>
              </a:rPr>
              <a:t>. </a:t>
            </a:r>
            <a:endParaRPr lang="he-IL" sz="2400" b="1" dirty="0">
              <a:solidFill>
                <a:srgbClr val="FF6600"/>
              </a:solidFill>
            </a:endParaRPr>
          </a:p>
          <a:p>
            <a:pPr eaLnBrk="1" hangingPunct="1">
              <a:defRPr/>
            </a:pPr>
            <a:endParaRPr lang="he-IL" sz="2400" dirty="0" smtClean="0">
              <a:solidFill>
                <a:srgbClr val="1F497D"/>
              </a:solidFill>
            </a:endParaRPr>
          </a:p>
          <a:p>
            <a:pPr eaLnBrk="1" hangingPunct="1">
              <a:defRPr/>
            </a:pPr>
            <a:endParaRPr lang="he-IL" sz="2400" dirty="0">
              <a:solidFill>
                <a:srgbClr val="1F497D"/>
              </a:solidFill>
            </a:endParaRPr>
          </a:p>
          <a:p>
            <a:pPr eaLnBrk="1" hangingPunct="1">
              <a:defRPr/>
            </a:pPr>
            <a:endParaRPr lang="he-IL" sz="2400" dirty="0">
              <a:solidFill>
                <a:srgbClr val="1F497D"/>
              </a:solidFill>
            </a:endParaRPr>
          </a:p>
          <a:p>
            <a:pPr eaLnBrk="1" hangingPunct="1">
              <a:defRPr/>
            </a:pPr>
            <a:endParaRPr lang="he-IL" sz="2400" dirty="0">
              <a:solidFill>
                <a:srgbClr val="1F497D"/>
              </a:solidFill>
            </a:endParaRPr>
          </a:p>
          <a:p>
            <a:pPr eaLnBrk="1" hangingPunct="1">
              <a:defRPr/>
            </a:pPr>
            <a:endParaRPr lang="he-IL" sz="2400" dirty="0">
              <a:solidFill>
                <a:srgbClr val="1F497D"/>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16</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3: שאלה מורכבת</a:t>
            </a:r>
            <a:r>
              <a:rPr lang="he-IL" sz="1800" b="1" dirty="0">
                <a:solidFill>
                  <a:srgbClr val="FF6600"/>
                </a:solidFill>
                <a:ea typeface="+mn-ea"/>
              </a:rPr>
              <a:t>, דחיסות </a:t>
            </a:r>
            <a:r>
              <a:rPr lang="he-IL" sz="1800" b="1" dirty="0" smtClean="0">
                <a:solidFill>
                  <a:srgbClr val="FF6600"/>
                </a:solidFill>
                <a:ea typeface="+mn-ea"/>
              </a:rPr>
              <a:t>מידע, רצף </a:t>
            </a:r>
            <a:r>
              <a:rPr lang="he-IL" sz="1800" b="1" dirty="0">
                <a:solidFill>
                  <a:srgbClr val="FF6600"/>
                </a:solidFill>
                <a:ea typeface="+mn-ea"/>
              </a:rPr>
              <a:t>תהליכים</a:t>
            </a: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079610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476672"/>
            <a:ext cx="8183563" cy="954107"/>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000" b="1" dirty="0" smtClean="0">
                <a:solidFill>
                  <a:srgbClr val="FF6600"/>
                </a:solidFill>
              </a:rPr>
              <a:t>מה השאלה </a:t>
            </a:r>
            <a:r>
              <a:rPr lang="he-IL" sz="2000" b="1" dirty="0">
                <a:solidFill>
                  <a:srgbClr val="FF6600"/>
                </a:solidFill>
              </a:rPr>
              <a:t>אומרת? </a:t>
            </a:r>
            <a:endParaRPr lang="he-IL" sz="2000" dirty="0" smtClean="0">
              <a:solidFill>
                <a:srgbClr val="0070C0"/>
              </a:solidFill>
            </a:endParaRPr>
          </a:p>
          <a:p>
            <a:pPr eaLnBrk="1" hangingPunct="1">
              <a:defRPr/>
            </a:pPr>
            <a:endParaRPr lang="he-IL" dirty="0">
              <a:solidFill>
                <a:srgbClr val="0070C0"/>
              </a:solidFill>
            </a:endParaRPr>
          </a:p>
          <a:p>
            <a:pPr eaLnBrk="1" hangingPunct="1">
              <a:defRPr/>
            </a:pPr>
            <a:endParaRPr lang="he-IL" dirty="0" smtClean="0">
              <a:solidFill>
                <a:srgbClr val="0070C0"/>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17</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rPr>
              <a:t>שלב ביניים: גיוס יידע רלבנטי לנושא</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12" name="קבוצה 11"/>
          <p:cNvGrpSpPr/>
          <p:nvPr/>
        </p:nvGrpSpPr>
        <p:grpSpPr>
          <a:xfrm>
            <a:off x="875434" y="836712"/>
            <a:ext cx="7873030" cy="4104456"/>
            <a:chOff x="888901" y="1772816"/>
            <a:chExt cx="7873030" cy="4104456"/>
          </a:xfrm>
        </p:grpSpPr>
        <p:grpSp>
          <p:nvGrpSpPr>
            <p:cNvPr id="10" name="קבוצה 9"/>
            <p:cNvGrpSpPr/>
            <p:nvPr/>
          </p:nvGrpSpPr>
          <p:grpSpPr>
            <a:xfrm>
              <a:off x="3707904" y="1772816"/>
              <a:ext cx="2520280" cy="864096"/>
              <a:chOff x="3246117" y="3140968"/>
              <a:chExt cx="2520280" cy="864096"/>
            </a:xfrm>
          </p:grpSpPr>
          <p:grpSp>
            <p:nvGrpSpPr>
              <p:cNvPr id="7" name="קבוצה 6"/>
              <p:cNvGrpSpPr/>
              <p:nvPr/>
            </p:nvGrpSpPr>
            <p:grpSpPr>
              <a:xfrm>
                <a:off x="3246117" y="3140968"/>
                <a:ext cx="2520280" cy="504056"/>
                <a:chOff x="3246117" y="3140968"/>
                <a:chExt cx="2520280" cy="504056"/>
              </a:xfrm>
            </p:grpSpPr>
            <p:sp>
              <p:nvSpPr>
                <p:cNvPr id="3" name="מלבן 2"/>
                <p:cNvSpPr/>
                <p:nvPr/>
              </p:nvSpPr>
              <p:spPr>
                <a:xfrm>
                  <a:off x="3246117" y="3140968"/>
                  <a:ext cx="2520280"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 name="מלבן 4"/>
                <p:cNvSpPr/>
                <p:nvPr/>
              </p:nvSpPr>
              <p:spPr>
                <a:xfrm>
                  <a:off x="3678166" y="3212976"/>
                  <a:ext cx="1527982" cy="369332"/>
                </a:xfrm>
                <a:prstGeom prst="rect">
                  <a:avLst/>
                </a:prstGeom>
              </p:spPr>
              <p:txBody>
                <a:bodyPr wrap="none">
                  <a:spAutoFit/>
                </a:bodyPr>
                <a:lstStyle/>
                <a:p>
                  <a:r>
                    <a:rPr lang="he-IL" dirty="0" smtClean="0">
                      <a:solidFill>
                        <a:srgbClr val="0070C0"/>
                      </a:solidFill>
                    </a:rPr>
                    <a:t>שתיית אלכוהול</a:t>
                  </a:r>
                  <a:endParaRPr lang="he-IL" dirty="0">
                    <a:solidFill>
                      <a:srgbClr val="0070C0"/>
                    </a:solidFill>
                  </a:endParaRPr>
                </a:p>
              </p:txBody>
            </p:sp>
          </p:grpSp>
          <p:sp>
            <p:nvSpPr>
              <p:cNvPr id="8" name="חץ למטה 7"/>
              <p:cNvSpPr/>
              <p:nvPr/>
            </p:nvSpPr>
            <p:spPr>
              <a:xfrm>
                <a:off x="4283968" y="3645024"/>
                <a:ext cx="504056" cy="360040"/>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13" name="קבוצה 12"/>
            <p:cNvGrpSpPr/>
            <p:nvPr/>
          </p:nvGrpSpPr>
          <p:grpSpPr>
            <a:xfrm>
              <a:off x="3707905" y="2636912"/>
              <a:ext cx="2520280" cy="1037852"/>
              <a:chOff x="3209139" y="3140968"/>
              <a:chExt cx="2520280" cy="1037852"/>
            </a:xfrm>
          </p:grpSpPr>
          <p:grpSp>
            <p:nvGrpSpPr>
              <p:cNvPr id="14" name="קבוצה 13"/>
              <p:cNvGrpSpPr/>
              <p:nvPr/>
            </p:nvGrpSpPr>
            <p:grpSpPr>
              <a:xfrm>
                <a:off x="3209139" y="3140968"/>
                <a:ext cx="2520280" cy="684076"/>
                <a:chOff x="3209139" y="3140968"/>
                <a:chExt cx="2520280" cy="684076"/>
              </a:xfrm>
            </p:grpSpPr>
            <p:sp>
              <p:nvSpPr>
                <p:cNvPr id="16" name="מלבן 15"/>
                <p:cNvSpPr/>
                <p:nvPr/>
              </p:nvSpPr>
              <p:spPr>
                <a:xfrm>
                  <a:off x="3209139" y="3140968"/>
                  <a:ext cx="2520280" cy="68407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18" name="מלבן 17"/>
                <p:cNvSpPr/>
                <p:nvPr/>
              </p:nvSpPr>
              <p:spPr>
                <a:xfrm>
                  <a:off x="3928112" y="3178713"/>
                  <a:ext cx="1178592" cy="646331"/>
                </a:xfrm>
                <a:prstGeom prst="rect">
                  <a:avLst/>
                </a:prstGeom>
              </p:spPr>
              <p:txBody>
                <a:bodyPr wrap="none">
                  <a:spAutoFit/>
                </a:bodyPr>
                <a:lstStyle/>
                <a:p>
                  <a:r>
                    <a:rPr lang="he-IL" dirty="0" smtClean="0">
                      <a:solidFill>
                        <a:srgbClr val="0070C0"/>
                      </a:solidFill>
                    </a:rPr>
                    <a:t>מגיע לכבד.</a:t>
                  </a:r>
                </a:p>
                <a:p>
                  <a:r>
                    <a:rPr lang="he-IL" dirty="0" smtClean="0">
                      <a:solidFill>
                        <a:srgbClr val="0070C0"/>
                      </a:solidFill>
                    </a:rPr>
                    <a:t>שני מצבים:</a:t>
                  </a:r>
                  <a:endParaRPr lang="he-IL" dirty="0">
                    <a:solidFill>
                      <a:srgbClr val="0070C0"/>
                    </a:solidFill>
                  </a:endParaRPr>
                </a:p>
              </p:txBody>
            </p:sp>
          </p:grpSp>
          <p:sp>
            <p:nvSpPr>
              <p:cNvPr id="15" name="חץ למטה 14"/>
              <p:cNvSpPr/>
              <p:nvPr/>
            </p:nvSpPr>
            <p:spPr>
              <a:xfrm>
                <a:off x="5022805" y="3818780"/>
                <a:ext cx="504056" cy="360040"/>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11" name="קבוצה 10"/>
            <p:cNvGrpSpPr/>
            <p:nvPr/>
          </p:nvGrpSpPr>
          <p:grpSpPr>
            <a:xfrm>
              <a:off x="5089510" y="3677829"/>
              <a:ext cx="3672421" cy="2199443"/>
              <a:chOff x="5089510" y="3677829"/>
              <a:chExt cx="3672421" cy="2199443"/>
            </a:xfrm>
          </p:grpSpPr>
          <p:grpSp>
            <p:nvGrpSpPr>
              <p:cNvPr id="20" name="קבוצה 19"/>
              <p:cNvGrpSpPr/>
              <p:nvPr/>
            </p:nvGrpSpPr>
            <p:grpSpPr>
              <a:xfrm>
                <a:off x="5089510" y="3677829"/>
                <a:ext cx="1527982" cy="504056"/>
                <a:chOff x="3678166" y="3140968"/>
                <a:chExt cx="1527982" cy="504056"/>
              </a:xfrm>
            </p:grpSpPr>
            <p:sp>
              <p:nvSpPr>
                <p:cNvPr id="22" name="מלבן 21"/>
                <p:cNvSpPr/>
                <p:nvPr/>
              </p:nvSpPr>
              <p:spPr>
                <a:xfrm>
                  <a:off x="3678166" y="3140968"/>
                  <a:ext cx="1527982"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3" name="מלבן 22"/>
                <p:cNvSpPr/>
                <p:nvPr/>
              </p:nvSpPr>
              <p:spPr>
                <a:xfrm>
                  <a:off x="3854496" y="3212976"/>
                  <a:ext cx="1351652" cy="369332"/>
                </a:xfrm>
                <a:prstGeom prst="rect">
                  <a:avLst/>
                </a:prstGeom>
              </p:spPr>
              <p:txBody>
                <a:bodyPr wrap="none">
                  <a:spAutoFit/>
                </a:bodyPr>
                <a:lstStyle/>
                <a:p>
                  <a:r>
                    <a:rPr lang="he-IL" dirty="0" smtClean="0">
                      <a:solidFill>
                        <a:srgbClr val="0070C0"/>
                      </a:solidFill>
                    </a:rPr>
                    <a:t>מעט אלכוהול</a:t>
                  </a:r>
                  <a:endParaRPr lang="he-IL" dirty="0">
                    <a:solidFill>
                      <a:srgbClr val="0070C0"/>
                    </a:solidFill>
                  </a:endParaRPr>
                </a:p>
              </p:txBody>
            </p:sp>
          </p:grpSp>
          <p:grpSp>
            <p:nvGrpSpPr>
              <p:cNvPr id="25" name="קבוצה 24"/>
              <p:cNvGrpSpPr/>
              <p:nvPr/>
            </p:nvGrpSpPr>
            <p:grpSpPr>
              <a:xfrm>
                <a:off x="5156471" y="4503713"/>
                <a:ext cx="3605460" cy="1373559"/>
                <a:chOff x="3656962" y="3140967"/>
                <a:chExt cx="3605460" cy="1373559"/>
              </a:xfrm>
            </p:grpSpPr>
            <p:sp>
              <p:nvSpPr>
                <p:cNvPr id="27" name="מלבן 26"/>
                <p:cNvSpPr/>
                <p:nvPr/>
              </p:nvSpPr>
              <p:spPr>
                <a:xfrm>
                  <a:off x="3750302" y="3140967"/>
                  <a:ext cx="3512120" cy="137355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8" name="מלבן 27"/>
                <p:cNvSpPr/>
                <p:nvPr/>
              </p:nvSpPr>
              <p:spPr>
                <a:xfrm>
                  <a:off x="3656962" y="3218382"/>
                  <a:ext cx="3444918" cy="1200329"/>
                </a:xfrm>
                <a:prstGeom prst="rect">
                  <a:avLst/>
                </a:prstGeom>
              </p:spPr>
              <p:txBody>
                <a:bodyPr wrap="square">
                  <a:spAutoFit/>
                </a:bodyPr>
                <a:lstStyle/>
                <a:p>
                  <a:r>
                    <a:rPr lang="he-IL" dirty="0" smtClean="0">
                      <a:solidFill>
                        <a:srgbClr val="0070C0"/>
                      </a:solidFill>
                    </a:rPr>
                    <a:t>מתפרק. </a:t>
                  </a:r>
                </a:p>
                <a:p>
                  <a:r>
                    <a:rPr lang="he-IL" dirty="0" smtClean="0">
                      <a:solidFill>
                        <a:srgbClr val="0070C0"/>
                      </a:solidFill>
                    </a:rPr>
                    <a:t>הכבד מסלק את התוצרים הרעילים.</a:t>
                  </a:r>
                </a:p>
                <a:p>
                  <a:r>
                    <a:rPr lang="he-IL" dirty="0" smtClean="0">
                      <a:solidFill>
                        <a:srgbClr val="0070C0"/>
                      </a:solidFill>
                    </a:rPr>
                    <a:t>אין הצטברות</a:t>
                  </a:r>
                </a:p>
                <a:p>
                  <a:r>
                    <a:rPr lang="he-IL" dirty="0" smtClean="0">
                      <a:solidFill>
                        <a:srgbClr val="0070C0"/>
                      </a:solidFill>
                    </a:rPr>
                    <a:t>לא נגרם נזק</a:t>
                  </a:r>
                  <a:endParaRPr lang="he-IL" dirty="0">
                    <a:solidFill>
                      <a:srgbClr val="0070C0"/>
                    </a:solidFill>
                  </a:endParaRPr>
                </a:p>
              </p:txBody>
            </p:sp>
          </p:grpSp>
        </p:grpSp>
        <p:grpSp>
          <p:nvGrpSpPr>
            <p:cNvPr id="29" name="קבוצה 28"/>
            <p:cNvGrpSpPr/>
            <p:nvPr/>
          </p:nvGrpSpPr>
          <p:grpSpPr>
            <a:xfrm>
              <a:off x="888901" y="3645024"/>
              <a:ext cx="4131379" cy="2232248"/>
              <a:chOff x="2596775" y="3677829"/>
              <a:chExt cx="4131379" cy="2232248"/>
            </a:xfrm>
          </p:grpSpPr>
          <p:grpSp>
            <p:nvGrpSpPr>
              <p:cNvPr id="30" name="קבוצה 29"/>
              <p:cNvGrpSpPr/>
              <p:nvPr/>
            </p:nvGrpSpPr>
            <p:grpSpPr>
              <a:xfrm>
                <a:off x="5089510" y="3677829"/>
                <a:ext cx="1527982" cy="864096"/>
                <a:chOff x="3678166" y="3140968"/>
                <a:chExt cx="1527982" cy="864096"/>
              </a:xfrm>
            </p:grpSpPr>
            <p:grpSp>
              <p:nvGrpSpPr>
                <p:cNvPr id="34" name="קבוצה 33"/>
                <p:cNvGrpSpPr/>
                <p:nvPr/>
              </p:nvGrpSpPr>
              <p:grpSpPr>
                <a:xfrm>
                  <a:off x="3678166" y="3140968"/>
                  <a:ext cx="1527982" cy="504056"/>
                  <a:chOff x="3678166" y="3140968"/>
                  <a:chExt cx="1527982" cy="504056"/>
                </a:xfrm>
              </p:grpSpPr>
              <p:sp>
                <p:nvSpPr>
                  <p:cNvPr id="36" name="מלבן 35"/>
                  <p:cNvSpPr/>
                  <p:nvPr/>
                </p:nvSpPr>
                <p:spPr>
                  <a:xfrm>
                    <a:off x="3678166" y="3140968"/>
                    <a:ext cx="1527982"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37" name="מלבן 36"/>
                  <p:cNvSpPr/>
                  <p:nvPr/>
                </p:nvSpPr>
                <p:spPr>
                  <a:xfrm>
                    <a:off x="3731064" y="3212976"/>
                    <a:ext cx="1475084" cy="369332"/>
                  </a:xfrm>
                  <a:prstGeom prst="rect">
                    <a:avLst/>
                  </a:prstGeom>
                </p:spPr>
                <p:txBody>
                  <a:bodyPr wrap="none">
                    <a:spAutoFit/>
                  </a:bodyPr>
                  <a:lstStyle/>
                  <a:p>
                    <a:r>
                      <a:rPr lang="he-IL" dirty="0" smtClean="0">
                        <a:solidFill>
                          <a:srgbClr val="0070C0"/>
                        </a:solidFill>
                      </a:rPr>
                      <a:t>הרבה אלכוהול</a:t>
                    </a:r>
                    <a:endParaRPr lang="he-IL" dirty="0">
                      <a:solidFill>
                        <a:srgbClr val="0070C0"/>
                      </a:solidFill>
                    </a:endParaRPr>
                  </a:p>
                </p:txBody>
              </p:sp>
            </p:grpSp>
            <p:sp>
              <p:nvSpPr>
                <p:cNvPr id="35" name="חץ למטה 34"/>
                <p:cNvSpPr/>
                <p:nvPr/>
              </p:nvSpPr>
              <p:spPr>
                <a:xfrm>
                  <a:off x="4283968" y="3645024"/>
                  <a:ext cx="504056" cy="360040"/>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31" name="קבוצה 30"/>
              <p:cNvGrpSpPr/>
              <p:nvPr/>
            </p:nvGrpSpPr>
            <p:grpSpPr>
              <a:xfrm>
                <a:off x="2596775" y="4556120"/>
                <a:ext cx="4131379" cy="1353957"/>
                <a:chOff x="1097266" y="3193374"/>
                <a:chExt cx="4131379" cy="1353957"/>
              </a:xfrm>
            </p:grpSpPr>
            <p:sp>
              <p:nvSpPr>
                <p:cNvPr id="32" name="מלבן 31"/>
                <p:cNvSpPr/>
                <p:nvPr/>
              </p:nvSpPr>
              <p:spPr>
                <a:xfrm>
                  <a:off x="1097331" y="3193374"/>
                  <a:ext cx="4131314" cy="135395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33" name="מלבן 32"/>
                <p:cNvSpPr/>
                <p:nvPr/>
              </p:nvSpPr>
              <p:spPr>
                <a:xfrm>
                  <a:off x="1097266" y="3212976"/>
                  <a:ext cx="4108882" cy="1200329"/>
                </a:xfrm>
                <a:prstGeom prst="rect">
                  <a:avLst/>
                </a:prstGeom>
              </p:spPr>
              <p:txBody>
                <a:bodyPr wrap="none">
                  <a:spAutoFit/>
                </a:bodyPr>
                <a:lstStyle/>
                <a:p>
                  <a:r>
                    <a:rPr lang="he-IL" dirty="0" smtClean="0">
                      <a:solidFill>
                        <a:srgbClr val="0070C0"/>
                      </a:solidFill>
                    </a:rPr>
                    <a:t>מתפרק. </a:t>
                  </a:r>
                </a:p>
                <a:p>
                  <a:r>
                    <a:rPr lang="he-IL" dirty="0">
                      <a:solidFill>
                        <a:srgbClr val="0070C0"/>
                      </a:solidFill>
                    </a:rPr>
                    <a:t>הכבד </a:t>
                  </a:r>
                  <a:r>
                    <a:rPr lang="he-IL" dirty="0" smtClean="0">
                      <a:solidFill>
                        <a:srgbClr val="0070C0"/>
                      </a:solidFill>
                    </a:rPr>
                    <a:t>לא מצליח לסלק </a:t>
                  </a:r>
                  <a:r>
                    <a:rPr lang="he-IL" dirty="0">
                      <a:solidFill>
                        <a:srgbClr val="0070C0"/>
                      </a:solidFill>
                    </a:rPr>
                    <a:t>את התוצרים הרעילים</a:t>
                  </a:r>
                  <a:endParaRPr lang="he-IL" dirty="0" smtClean="0">
                    <a:solidFill>
                      <a:srgbClr val="0070C0"/>
                    </a:solidFill>
                  </a:endParaRPr>
                </a:p>
                <a:p>
                  <a:r>
                    <a:rPr lang="he-IL" dirty="0" smtClean="0">
                      <a:solidFill>
                        <a:srgbClr val="0070C0"/>
                      </a:solidFill>
                    </a:rPr>
                    <a:t>התוצרים מצטברים</a:t>
                  </a:r>
                </a:p>
                <a:p>
                  <a:r>
                    <a:rPr lang="he-IL" dirty="0" smtClean="0">
                      <a:solidFill>
                        <a:srgbClr val="0070C0"/>
                      </a:solidFill>
                    </a:rPr>
                    <a:t>נגרם נזק לכבד</a:t>
                  </a:r>
                  <a:endParaRPr lang="he-IL" dirty="0">
                    <a:solidFill>
                      <a:srgbClr val="0070C0"/>
                    </a:solidFill>
                  </a:endParaRPr>
                </a:p>
              </p:txBody>
            </p:sp>
          </p:grpSp>
        </p:grpSp>
      </p:grpSp>
      <p:sp>
        <p:nvSpPr>
          <p:cNvPr id="38" name="TextBox 37"/>
          <p:cNvSpPr txBox="1"/>
          <p:nvPr/>
        </p:nvSpPr>
        <p:spPr>
          <a:xfrm>
            <a:off x="386245" y="5013176"/>
            <a:ext cx="8183563" cy="677108"/>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000" b="1" dirty="0" smtClean="0">
                <a:solidFill>
                  <a:srgbClr val="FF6600"/>
                </a:solidFill>
              </a:rPr>
              <a:t>מה השאלה שואלת?</a:t>
            </a:r>
          </a:p>
          <a:p>
            <a:pPr eaLnBrk="1" hangingPunct="1">
              <a:defRPr/>
            </a:pPr>
            <a:r>
              <a:rPr lang="he-IL" dirty="0">
                <a:solidFill>
                  <a:srgbClr val="0070C0"/>
                </a:solidFill>
              </a:rPr>
              <a:t>מה מלמדות עובדות אלה על יכולתו של הגוף לקיים הומיאוסטזיס</a:t>
            </a:r>
            <a:r>
              <a:rPr lang="he-IL" dirty="0" smtClean="0">
                <a:solidFill>
                  <a:srgbClr val="0070C0"/>
                </a:solidFill>
              </a:rPr>
              <a:t>? נמק.</a:t>
            </a:r>
            <a:endParaRPr lang="he-IL" dirty="0">
              <a:solidFill>
                <a:srgbClr val="0070C0"/>
              </a:solidFill>
            </a:endParaRPr>
          </a:p>
        </p:txBody>
      </p:sp>
      <p:sp>
        <p:nvSpPr>
          <p:cNvPr id="39" name="חץ למטה 38"/>
          <p:cNvSpPr/>
          <p:nvPr/>
        </p:nvSpPr>
        <p:spPr>
          <a:xfrm>
            <a:off x="3973970" y="2381685"/>
            <a:ext cx="504056" cy="327235"/>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40" name="חץ למטה 39"/>
          <p:cNvSpPr/>
          <p:nvPr/>
        </p:nvSpPr>
        <p:spPr>
          <a:xfrm>
            <a:off x="5508104" y="3227171"/>
            <a:ext cx="504056" cy="360040"/>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42" name="TextBox 41"/>
          <p:cNvSpPr txBox="1"/>
          <p:nvPr/>
        </p:nvSpPr>
        <p:spPr>
          <a:xfrm>
            <a:off x="407449" y="5611475"/>
            <a:ext cx="8183563" cy="954107"/>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000" b="1" dirty="0" smtClean="0">
                <a:solidFill>
                  <a:srgbClr val="FF6600"/>
                </a:solidFill>
              </a:rPr>
              <a:t>תכנון שלד התשובה</a:t>
            </a:r>
            <a:endParaRPr lang="he-IL" sz="2000" dirty="0" smtClean="0">
              <a:solidFill>
                <a:srgbClr val="0070C0"/>
              </a:solidFill>
            </a:endParaRPr>
          </a:p>
          <a:p>
            <a:pPr eaLnBrk="1" hangingPunct="1">
              <a:defRPr/>
            </a:pPr>
            <a:endParaRPr lang="he-IL" dirty="0">
              <a:solidFill>
                <a:srgbClr val="0070C0"/>
              </a:solidFill>
            </a:endParaRPr>
          </a:p>
          <a:p>
            <a:pPr eaLnBrk="1" hangingPunct="1">
              <a:defRPr/>
            </a:pPr>
            <a:endParaRPr lang="he-IL" dirty="0" smtClean="0">
              <a:solidFill>
                <a:srgbClr val="0070C0"/>
              </a:solidFill>
            </a:endParaRPr>
          </a:p>
        </p:txBody>
      </p:sp>
      <p:sp>
        <p:nvSpPr>
          <p:cNvPr id="46"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3124518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18</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כתיבת תשובה</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8" name="קבוצה 7"/>
          <p:cNvGrpSpPr/>
          <p:nvPr/>
        </p:nvGrpSpPr>
        <p:grpSpPr>
          <a:xfrm>
            <a:off x="571972" y="3717032"/>
            <a:ext cx="8183563" cy="923330"/>
            <a:chOff x="582016" y="910180"/>
            <a:chExt cx="8183563" cy="923330"/>
          </a:xfrm>
        </p:grpSpPr>
        <p:sp>
          <p:nvSpPr>
            <p:cNvPr id="6" name="TextBox 5"/>
            <p:cNvSpPr txBox="1"/>
            <p:nvPr/>
          </p:nvSpPr>
          <p:spPr>
            <a:xfrm>
              <a:off x="582016" y="910180"/>
              <a:ext cx="8183563" cy="92333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b="1" dirty="0" smtClean="0">
                  <a:solidFill>
                    <a:srgbClr val="FF6600"/>
                  </a:solidFill>
                </a:rPr>
                <a:t>תכנון שלד התשובה</a:t>
              </a:r>
              <a:endParaRPr lang="he-IL" dirty="0" smtClean="0">
                <a:solidFill>
                  <a:srgbClr val="0070C0"/>
                </a:solidFill>
              </a:endParaRPr>
            </a:p>
            <a:p>
              <a:pPr eaLnBrk="1" hangingPunct="1">
                <a:defRPr/>
              </a:pPr>
              <a:endParaRPr lang="he-IL" dirty="0">
                <a:solidFill>
                  <a:srgbClr val="0070C0"/>
                </a:solidFill>
              </a:endParaRPr>
            </a:p>
            <a:p>
              <a:pPr eaLnBrk="1" hangingPunct="1">
                <a:defRPr/>
              </a:pPr>
              <a:endParaRPr lang="he-IL" dirty="0" smtClean="0">
                <a:solidFill>
                  <a:srgbClr val="0070C0"/>
                </a:solidFill>
              </a:endParaRPr>
            </a:p>
          </p:txBody>
        </p:sp>
        <p:grpSp>
          <p:nvGrpSpPr>
            <p:cNvPr id="12" name="קבוצה 11"/>
            <p:cNvGrpSpPr/>
            <p:nvPr/>
          </p:nvGrpSpPr>
          <p:grpSpPr>
            <a:xfrm>
              <a:off x="1264093" y="1145633"/>
              <a:ext cx="7370929" cy="646331"/>
              <a:chOff x="1551639" y="1912186"/>
              <a:chExt cx="7370929" cy="646331"/>
            </a:xfrm>
          </p:grpSpPr>
          <p:sp>
            <p:nvSpPr>
              <p:cNvPr id="5" name="מלבן 4"/>
              <p:cNvSpPr/>
              <p:nvPr/>
            </p:nvSpPr>
            <p:spPr>
              <a:xfrm>
                <a:off x="8102062" y="1912186"/>
                <a:ext cx="816249" cy="369332"/>
              </a:xfrm>
              <a:prstGeom prst="rect">
                <a:avLst/>
              </a:prstGeom>
            </p:spPr>
            <p:txBody>
              <a:bodyPr wrap="none">
                <a:spAutoFit/>
              </a:bodyPr>
              <a:lstStyle/>
              <a:p>
                <a:r>
                  <a:rPr lang="he-IL" u="sng" dirty="0" smtClean="0">
                    <a:solidFill>
                      <a:srgbClr val="0070C0"/>
                    </a:solidFill>
                  </a:rPr>
                  <a:t>תשובה</a:t>
                </a:r>
                <a:endParaRPr lang="he-IL" dirty="0">
                  <a:solidFill>
                    <a:srgbClr val="0070C0"/>
                  </a:solidFill>
                </a:endParaRPr>
              </a:p>
            </p:txBody>
          </p:sp>
          <p:sp>
            <p:nvSpPr>
              <p:cNvPr id="18" name="מלבן 17"/>
              <p:cNvSpPr/>
              <p:nvPr/>
            </p:nvSpPr>
            <p:spPr>
              <a:xfrm>
                <a:off x="1551639" y="2189185"/>
                <a:ext cx="7370929" cy="369332"/>
              </a:xfrm>
              <a:prstGeom prst="rect">
                <a:avLst/>
              </a:prstGeom>
            </p:spPr>
            <p:txBody>
              <a:bodyPr wrap="square">
                <a:spAutoFit/>
              </a:bodyPr>
              <a:lstStyle/>
              <a:p>
                <a:r>
                  <a:rPr lang="he-IL" u="sng" dirty="0" smtClean="0">
                    <a:solidFill>
                      <a:srgbClr val="0070C0"/>
                    </a:solidFill>
                  </a:rPr>
                  <a:t>נימוק/הסבר</a:t>
                </a:r>
                <a:endParaRPr lang="he-IL" dirty="0" smtClean="0">
                  <a:solidFill>
                    <a:srgbClr val="0070C0"/>
                  </a:solidFill>
                </a:endParaRPr>
              </a:p>
            </p:txBody>
          </p:sp>
        </p:grpSp>
      </p:grpSp>
      <p:sp>
        <p:nvSpPr>
          <p:cNvPr id="24" name="מלבן 23"/>
          <p:cNvSpPr/>
          <p:nvPr/>
        </p:nvSpPr>
        <p:spPr>
          <a:xfrm>
            <a:off x="1130565" y="4759984"/>
            <a:ext cx="7617899" cy="1477328"/>
          </a:xfrm>
          <a:prstGeom prst="rect">
            <a:avLst/>
          </a:prstGeom>
        </p:spPr>
        <p:txBody>
          <a:bodyPr wrap="square">
            <a:spAutoFit/>
          </a:bodyPr>
          <a:lstStyle/>
          <a:p>
            <a:pPr>
              <a:defRPr/>
            </a:pPr>
            <a:r>
              <a:rPr lang="he-IL" b="1" dirty="0">
                <a:solidFill>
                  <a:srgbClr val="FF6600"/>
                </a:solidFill>
              </a:rPr>
              <a:t>כתיבת התשובה</a:t>
            </a:r>
            <a:endParaRPr lang="he-IL" dirty="0">
              <a:solidFill>
                <a:srgbClr val="0070C0"/>
              </a:solidFill>
            </a:endParaRPr>
          </a:p>
          <a:p>
            <a:r>
              <a:rPr lang="he-IL" dirty="0" smtClean="0">
                <a:solidFill>
                  <a:srgbClr val="0070C0"/>
                </a:solidFill>
              </a:rPr>
              <a:t>עובדות </a:t>
            </a:r>
            <a:r>
              <a:rPr lang="he-IL" dirty="0">
                <a:solidFill>
                  <a:srgbClr val="0070C0"/>
                </a:solidFill>
              </a:rPr>
              <a:t>אלה מלמדות שיכולתו של הגוף לשמור על ההומיאוסטזיס </a:t>
            </a:r>
            <a:r>
              <a:rPr lang="he-IL" dirty="0" smtClean="0">
                <a:solidFill>
                  <a:srgbClr val="0070C0"/>
                </a:solidFill>
              </a:rPr>
              <a:t>מוגבלת.</a:t>
            </a:r>
            <a:endParaRPr lang="he-IL" dirty="0">
              <a:solidFill>
                <a:srgbClr val="0070C0"/>
              </a:solidFill>
            </a:endParaRPr>
          </a:p>
          <a:p>
            <a:r>
              <a:rPr lang="he-IL" dirty="0">
                <a:solidFill>
                  <a:srgbClr val="0070C0"/>
                </a:solidFill>
              </a:rPr>
              <a:t>הכבד שומר על ההומיאוסטזיס על ידי פירוק האלכוהול וסילוק התוצרים הרעילים, </a:t>
            </a:r>
            <a:endParaRPr lang="he-IL" dirty="0" smtClean="0">
              <a:solidFill>
                <a:srgbClr val="0070C0"/>
              </a:solidFill>
            </a:endParaRPr>
          </a:p>
          <a:p>
            <a:r>
              <a:rPr lang="he-IL" dirty="0" smtClean="0">
                <a:solidFill>
                  <a:srgbClr val="0070C0"/>
                </a:solidFill>
              </a:rPr>
              <a:t>אולם </a:t>
            </a:r>
            <a:r>
              <a:rPr lang="he-IL" dirty="0">
                <a:solidFill>
                  <a:srgbClr val="0070C0"/>
                </a:solidFill>
              </a:rPr>
              <a:t>אם כמות האלכוהול גדולה הוא אינו מצליח לסלק את התוצרים ולכן הם מצטברים וגורמים לנזק, כלומר להפרת ההומיאוסטזיס. </a:t>
            </a:r>
          </a:p>
        </p:txBody>
      </p:sp>
      <p:sp>
        <p:nvSpPr>
          <p:cNvPr id="42" name="TextBox 41"/>
          <p:cNvSpPr txBox="1"/>
          <p:nvPr/>
        </p:nvSpPr>
        <p:spPr>
          <a:xfrm>
            <a:off x="615561" y="6256695"/>
            <a:ext cx="8183563" cy="369332"/>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b="1" dirty="0" smtClean="0">
                <a:solidFill>
                  <a:srgbClr val="FF6600"/>
                </a:solidFill>
              </a:rPr>
              <a:t>בדיקה האם התשובה מכילה את המרכיבים שהיו בשלד.</a:t>
            </a:r>
            <a:endParaRPr lang="he-IL" dirty="0" smtClean="0">
              <a:solidFill>
                <a:srgbClr val="0070C0"/>
              </a:solidFill>
            </a:endParaRPr>
          </a:p>
        </p:txBody>
      </p:sp>
      <p:grpSp>
        <p:nvGrpSpPr>
          <p:cNvPr id="19" name="קבוצה 18"/>
          <p:cNvGrpSpPr/>
          <p:nvPr/>
        </p:nvGrpSpPr>
        <p:grpSpPr>
          <a:xfrm>
            <a:off x="701296" y="620688"/>
            <a:ext cx="6873170" cy="3000377"/>
            <a:chOff x="684245" y="1772816"/>
            <a:chExt cx="8077686" cy="4291135"/>
          </a:xfrm>
        </p:grpSpPr>
        <p:grpSp>
          <p:nvGrpSpPr>
            <p:cNvPr id="20" name="קבוצה 19"/>
            <p:cNvGrpSpPr/>
            <p:nvPr/>
          </p:nvGrpSpPr>
          <p:grpSpPr>
            <a:xfrm>
              <a:off x="3707904" y="1772816"/>
              <a:ext cx="2520280" cy="864096"/>
              <a:chOff x="3246117" y="3140968"/>
              <a:chExt cx="2520280" cy="864096"/>
            </a:xfrm>
          </p:grpSpPr>
          <p:grpSp>
            <p:nvGrpSpPr>
              <p:cNvPr id="46" name="קבוצה 45"/>
              <p:cNvGrpSpPr/>
              <p:nvPr/>
            </p:nvGrpSpPr>
            <p:grpSpPr>
              <a:xfrm>
                <a:off x="3246117" y="3140968"/>
                <a:ext cx="2520280" cy="556207"/>
                <a:chOff x="3246117" y="3140968"/>
                <a:chExt cx="2520280" cy="556207"/>
              </a:xfrm>
            </p:grpSpPr>
            <p:sp>
              <p:nvSpPr>
                <p:cNvPr id="48" name="מלבן 47"/>
                <p:cNvSpPr/>
                <p:nvPr/>
              </p:nvSpPr>
              <p:spPr>
                <a:xfrm>
                  <a:off x="3246117" y="3140968"/>
                  <a:ext cx="2520280"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49" name="מלבן 48"/>
                <p:cNvSpPr/>
                <p:nvPr/>
              </p:nvSpPr>
              <p:spPr>
                <a:xfrm>
                  <a:off x="3589360" y="3212976"/>
                  <a:ext cx="1616787" cy="484199"/>
                </a:xfrm>
                <a:prstGeom prst="rect">
                  <a:avLst/>
                </a:prstGeom>
              </p:spPr>
              <p:txBody>
                <a:bodyPr wrap="none">
                  <a:spAutoFit/>
                </a:bodyPr>
                <a:lstStyle/>
                <a:p>
                  <a:r>
                    <a:rPr lang="he-IL" sz="1600" dirty="0" smtClean="0">
                      <a:solidFill>
                        <a:srgbClr val="0070C0"/>
                      </a:solidFill>
                    </a:rPr>
                    <a:t>שתיית אלכוהול</a:t>
                  </a:r>
                  <a:endParaRPr lang="he-IL" sz="1600" dirty="0">
                    <a:solidFill>
                      <a:srgbClr val="0070C0"/>
                    </a:solidFill>
                  </a:endParaRPr>
                </a:p>
              </p:txBody>
            </p:sp>
          </p:grpSp>
          <p:sp>
            <p:nvSpPr>
              <p:cNvPr id="47" name="חץ למטה 46"/>
              <p:cNvSpPr/>
              <p:nvPr/>
            </p:nvSpPr>
            <p:spPr>
              <a:xfrm>
                <a:off x="4283967" y="3645026"/>
                <a:ext cx="504056" cy="360038"/>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21" name="קבוצה 20"/>
            <p:cNvGrpSpPr/>
            <p:nvPr/>
          </p:nvGrpSpPr>
          <p:grpSpPr>
            <a:xfrm>
              <a:off x="3760140" y="2613341"/>
              <a:ext cx="2520280" cy="1137547"/>
              <a:chOff x="3261374" y="3117397"/>
              <a:chExt cx="2520280" cy="1137547"/>
            </a:xfrm>
          </p:grpSpPr>
          <p:grpSp>
            <p:nvGrpSpPr>
              <p:cNvPr id="41" name="קבוצה 40"/>
              <p:cNvGrpSpPr/>
              <p:nvPr/>
            </p:nvGrpSpPr>
            <p:grpSpPr>
              <a:xfrm>
                <a:off x="3261374" y="3117397"/>
                <a:ext cx="2520280" cy="897660"/>
                <a:chOff x="3261374" y="3117397"/>
                <a:chExt cx="2520280" cy="897660"/>
              </a:xfrm>
            </p:grpSpPr>
            <p:sp>
              <p:nvSpPr>
                <p:cNvPr id="44" name="מלבן 43"/>
                <p:cNvSpPr/>
                <p:nvPr/>
              </p:nvSpPr>
              <p:spPr>
                <a:xfrm>
                  <a:off x="3261374" y="3117397"/>
                  <a:ext cx="2520280" cy="85783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45" name="מלבן 44"/>
                <p:cNvSpPr/>
                <p:nvPr/>
              </p:nvSpPr>
              <p:spPr>
                <a:xfrm>
                  <a:off x="3845979" y="3178712"/>
                  <a:ext cx="1260725" cy="836345"/>
                </a:xfrm>
                <a:prstGeom prst="rect">
                  <a:avLst/>
                </a:prstGeom>
              </p:spPr>
              <p:txBody>
                <a:bodyPr wrap="none">
                  <a:spAutoFit/>
                </a:bodyPr>
                <a:lstStyle/>
                <a:p>
                  <a:r>
                    <a:rPr lang="he-IL" sz="1600" dirty="0" smtClean="0">
                      <a:solidFill>
                        <a:srgbClr val="0070C0"/>
                      </a:solidFill>
                    </a:rPr>
                    <a:t>מגיע לכבד.</a:t>
                  </a:r>
                </a:p>
                <a:p>
                  <a:r>
                    <a:rPr lang="he-IL" sz="1600" dirty="0" smtClean="0">
                      <a:solidFill>
                        <a:srgbClr val="0070C0"/>
                      </a:solidFill>
                    </a:rPr>
                    <a:t>שני מצבים:</a:t>
                  </a:r>
                  <a:endParaRPr lang="he-IL" sz="1600" dirty="0">
                    <a:solidFill>
                      <a:srgbClr val="0070C0"/>
                    </a:solidFill>
                  </a:endParaRPr>
                </a:p>
              </p:txBody>
            </p:sp>
          </p:grpSp>
          <p:sp>
            <p:nvSpPr>
              <p:cNvPr id="43" name="חץ למטה 42"/>
              <p:cNvSpPr/>
              <p:nvPr/>
            </p:nvSpPr>
            <p:spPr>
              <a:xfrm>
                <a:off x="5026592" y="3969060"/>
                <a:ext cx="504056" cy="285884"/>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grpSp>
          <p:nvGrpSpPr>
            <p:cNvPr id="22" name="קבוצה 21"/>
            <p:cNvGrpSpPr/>
            <p:nvPr/>
          </p:nvGrpSpPr>
          <p:grpSpPr>
            <a:xfrm>
              <a:off x="5089510" y="3749837"/>
              <a:ext cx="3672421" cy="2282329"/>
              <a:chOff x="5089510" y="3749837"/>
              <a:chExt cx="3672421" cy="2282329"/>
            </a:xfrm>
          </p:grpSpPr>
          <p:grpSp>
            <p:nvGrpSpPr>
              <p:cNvPr id="34" name="קבוצה 33"/>
              <p:cNvGrpSpPr/>
              <p:nvPr/>
            </p:nvGrpSpPr>
            <p:grpSpPr>
              <a:xfrm>
                <a:off x="5089510" y="3749837"/>
                <a:ext cx="1527982" cy="505107"/>
                <a:chOff x="3678166" y="3212976"/>
                <a:chExt cx="1527982" cy="505107"/>
              </a:xfrm>
            </p:grpSpPr>
            <p:sp>
              <p:nvSpPr>
                <p:cNvPr id="38" name="מלבן 37"/>
                <p:cNvSpPr/>
                <p:nvPr/>
              </p:nvSpPr>
              <p:spPr>
                <a:xfrm>
                  <a:off x="3678166" y="3214027"/>
                  <a:ext cx="1527982"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40" name="מלבן 39"/>
                <p:cNvSpPr/>
                <p:nvPr/>
              </p:nvSpPr>
              <p:spPr>
                <a:xfrm>
                  <a:off x="3770219" y="3212976"/>
                  <a:ext cx="1435929" cy="484199"/>
                </a:xfrm>
                <a:prstGeom prst="rect">
                  <a:avLst/>
                </a:prstGeom>
              </p:spPr>
              <p:txBody>
                <a:bodyPr wrap="none">
                  <a:spAutoFit/>
                </a:bodyPr>
                <a:lstStyle/>
                <a:p>
                  <a:r>
                    <a:rPr lang="he-IL" sz="1600" dirty="0" smtClean="0">
                      <a:solidFill>
                        <a:srgbClr val="0070C0"/>
                      </a:solidFill>
                    </a:rPr>
                    <a:t>מעט אלכוהול</a:t>
                  </a:r>
                  <a:endParaRPr lang="he-IL" sz="1600" dirty="0">
                    <a:solidFill>
                      <a:srgbClr val="0070C0"/>
                    </a:solidFill>
                  </a:endParaRPr>
                </a:p>
              </p:txBody>
            </p:sp>
          </p:grpSp>
          <p:grpSp>
            <p:nvGrpSpPr>
              <p:cNvPr id="35" name="קבוצה 34"/>
              <p:cNvGrpSpPr/>
              <p:nvPr/>
            </p:nvGrpSpPr>
            <p:grpSpPr>
              <a:xfrm>
                <a:off x="5168140" y="4491531"/>
                <a:ext cx="3593791" cy="1540635"/>
                <a:chOff x="3668631" y="3128785"/>
                <a:chExt cx="3593791" cy="1540635"/>
              </a:xfrm>
            </p:grpSpPr>
            <p:sp>
              <p:nvSpPr>
                <p:cNvPr id="36" name="מלבן 35"/>
                <p:cNvSpPr/>
                <p:nvPr/>
              </p:nvSpPr>
              <p:spPr>
                <a:xfrm>
                  <a:off x="3750303" y="3140966"/>
                  <a:ext cx="3512119" cy="152845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37" name="מלבן 36"/>
                <p:cNvSpPr/>
                <p:nvPr/>
              </p:nvSpPr>
              <p:spPr>
                <a:xfrm>
                  <a:off x="3668631" y="3128785"/>
                  <a:ext cx="3444917" cy="1540635"/>
                </a:xfrm>
                <a:prstGeom prst="rect">
                  <a:avLst/>
                </a:prstGeom>
              </p:spPr>
              <p:txBody>
                <a:bodyPr wrap="square">
                  <a:spAutoFit/>
                </a:bodyPr>
                <a:lstStyle/>
                <a:p>
                  <a:r>
                    <a:rPr lang="he-IL" sz="1600" dirty="0" smtClean="0">
                      <a:solidFill>
                        <a:srgbClr val="0070C0"/>
                      </a:solidFill>
                    </a:rPr>
                    <a:t>מתפרק. </a:t>
                  </a:r>
                </a:p>
                <a:p>
                  <a:r>
                    <a:rPr lang="he-IL" sz="1600" dirty="0" smtClean="0">
                      <a:solidFill>
                        <a:srgbClr val="0070C0"/>
                      </a:solidFill>
                    </a:rPr>
                    <a:t>הכבד מסלק את התוצרים הרעילים.</a:t>
                  </a:r>
                </a:p>
                <a:p>
                  <a:r>
                    <a:rPr lang="he-IL" sz="1600" dirty="0" smtClean="0">
                      <a:solidFill>
                        <a:srgbClr val="0070C0"/>
                      </a:solidFill>
                    </a:rPr>
                    <a:t>אין הצטברות</a:t>
                  </a:r>
                </a:p>
                <a:p>
                  <a:r>
                    <a:rPr lang="he-IL" sz="1600" dirty="0" smtClean="0">
                      <a:solidFill>
                        <a:srgbClr val="0070C0"/>
                      </a:solidFill>
                    </a:rPr>
                    <a:t>לא נגרם נזק</a:t>
                  </a:r>
                  <a:endParaRPr lang="he-IL" sz="1600" dirty="0">
                    <a:solidFill>
                      <a:srgbClr val="0070C0"/>
                    </a:solidFill>
                  </a:endParaRPr>
                </a:p>
              </p:txBody>
            </p:sp>
          </p:grpSp>
        </p:grpSp>
        <p:grpSp>
          <p:nvGrpSpPr>
            <p:cNvPr id="23" name="קבוצה 22"/>
            <p:cNvGrpSpPr/>
            <p:nvPr/>
          </p:nvGrpSpPr>
          <p:grpSpPr>
            <a:xfrm>
              <a:off x="684245" y="3705818"/>
              <a:ext cx="4343831" cy="2358133"/>
              <a:chOff x="2392119" y="3738623"/>
              <a:chExt cx="4343831" cy="2358133"/>
            </a:xfrm>
          </p:grpSpPr>
          <p:grpSp>
            <p:nvGrpSpPr>
              <p:cNvPr id="30" name="קבוצה 29"/>
              <p:cNvGrpSpPr/>
              <p:nvPr/>
            </p:nvGrpSpPr>
            <p:grpSpPr>
              <a:xfrm>
                <a:off x="5154999" y="3738623"/>
                <a:ext cx="1580951" cy="528218"/>
                <a:chOff x="3743655" y="3201762"/>
                <a:chExt cx="1580951" cy="528218"/>
              </a:xfrm>
            </p:grpSpPr>
            <p:sp>
              <p:nvSpPr>
                <p:cNvPr id="32" name="מלבן 31"/>
                <p:cNvSpPr/>
                <p:nvPr/>
              </p:nvSpPr>
              <p:spPr>
                <a:xfrm>
                  <a:off x="3743655" y="3246832"/>
                  <a:ext cx="1527982" cy="4831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33" name="מלבן 32"/>
                <p:cNvSpPr/>
                <p:nvPr/>
              </p:nvSpPr>
              <p:spPr>
                <a:xfrm>
                  <a:off x="3747383" y="3201762"/>
                  <a:ext cx="1577223" cy="528218"/>
                </a:xfrm>
                <a:prstGeom prst="rect">
                  <a:avLst/>
                </a:prstGeom>
              </p:spPr>
              <p:txBody>
                <a:bodyPr wrap="none">
                  <a:spAutoFit/>
                </a:bodyPr>
                <a:lstStyle/>
                <a:p>
                  <a:r>
                    <a:rPr lang="he-IL" sz="1600" dirty="0" smtClean="0">
                      <a:solidFill>
                        <a:srgbClr val="0070C0"/>
                      </a:solidFill>
                    </a:rPr>
                    <a:t>הרבה אלכוהו</a:t>
                  </a:r>
                  <a:r>
                    <a:rPr lang="he-IL" dirty="0" smtClean="0">
                      <a:solidFill>
                        <a:srgbClr val="0070C0"/>
                      </a:solidFill>
                    </a:rPr>
                    <a:t>ל</a:t>
                  </a:r>
                  <a:endParaRPr lang="he-IL" dirty="0">
                    <a:solidFill>
                      <a:srgbClr val="0070C0"/>
                    </a:solidFill>
                  </a:endParaRPr>
                </a:p>
              </p:txBody>
            </p:sp>
          </p:grpSp>
          <p:grpSp>
            <p:nvGrpSpPr>
              <p:cNvPr id="27" name="קבוצה 26"/>
              <p:cNvGrpSpPr/>
              <p:nvPr/>
            </p:nvGrpSpPr>
            <p:grpSpPr>
              <a:xfrm>
                <a:off x="2392119" y="4556120"/>
                <a:ext cx="4336035" cy="1540636"/>
                <a:chOff x="892610" y="3193374"/>
                <a:chExt cx="4336035" cy="1540636"/>
              </a:xfrm>
            </p:grpSpPr>
            <p:sp>
              <p:nvSpPr>
                <p:cNvPr id="28" name="מלבן 27"/>
                <p:cNvSpPr/>
                <p:nvPr/>
              </p:nvSpPr>
              <p:spPr>
                <a:xfrm>
                  <a:off x="1097331" y="3193374"/>
                  <a:ext cx="4131314" cy="150885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29" name="מלבן 28"/>
                <p:cNvSpPr/>
                <p:nvPr/>
              </p:nvSpPr>
              <p:spPr>
                <a:xfrm>
                  <a:off x="892610" y="3193374"/>
                  <a:ext cx="4314571" cy="1540636"/>
                </a:xfrm>
                <a:prstGeom prst="rect">
                  <a:avLst/>
                </a:prstGeom>
              </p:spPr>
              <p:txBody>
                <a:bodyPr wrap="none">
                  <a:spAutoFit/>
                </a:bodyPr>
                <a:lstStyle/>
                <a:p>
                  <a:r>
                    <a:rPr lang="he-IL" sz="1600" dirty="0" smtClean="0">
                      <a:solidFill>
                        <a:srgbClr val="0070C0"/>
                      </a:solidFill>
                    </a:rPr>
                    <a:t>מתפרק. </a:t>
                  </a:r>
                </a:p>
                <a:p>
                  <a:r>
                    <a:rPr lang="he-IL" sz="1600" dirty="0">
                      <a:solidFill>
                        <a:srgbClr val="0070C0"/>
                      </a:solidFill>
                    </a:rPr>
                    <a:t>הכבד </a:t>
                  </a:r>
                  <a:r>
                    <a:rPr lang="he-IL" sz="1600" dirty="0" smtClean="0">
                      <a:solidFill>
                        <a:srgbClr val="0070C0"/>
                      </a:solidFill>
                    </a:rPr>
                    <a:t>לא מצליח לסלק </a:t>
                  </a:r>
                  <a:r>
                    <a:rPr lang="he-IL" sz="1600" dirty="0">
                      <a:solidFill>
                        <a:srgbClr val="0070C0"/>
                      </a:solidFill>
                    </a:rPr>
                    <a:t>את התוצרים הרעילים</a:t>
                  </a:r>
                  <a:endParaRPr lang="he-IL" sz="1600" dirty="0" smtClean="0">
                    <a:solidFill>
                      <a:srgbClr val="0070C0"/>
                    </a:solidFill>
                  </a:endParaRPr>
                </a:p>
                <a:p>
                  <a:r>
                    <a:rPr lang="he-IL" sz="1600" dirty="0" smtClean="0">
                      <a:solidFill>
                        <a:srgbClr val="0070C0"/>
                      </a:solidFill>
                    </a:rPr>
                    <a:t>התוצרים מצטברים</a:t>
                  </a:r>
                </a:p>
                <a:p>
                  <a:r>
                    <a:rPr lang="he-IL" sz="1600" dirty="0" smtClean="0">
                      <a:solidFill>
                        <a:srgbClr val="0070C0"/>
                      </a:solidFill>
                    </a:rPr>
                    <a:t>נגרם נזק לכבד</a:t>
                  </a:r>
                  <a:endParaRPr lang="he-IL" sz="1600" dirty="0">
                    <a:solidFill>
                      <a:srgbClr val="0070C0"/>
                    </a:solidFill>
                  </a:endParaRPr>
                </a:p>
              </p:txBody>
            </p:sp>
          </p:grpSp>
        </p:grpSp>
      </p:grpSp>
      <p:sp>
        <p:nvSpPr>
          <p:cNvPr id="50" name="חץ למטה 49"/>
          <p:cNvSpPr/>
          <p:nvPr/>
        </p:nvSpPr>
        <p:spPr>
          <a:xfrm>
            <a:off x="3640628" y="1808185"/>
            <a:ext cx="428893" cy="19989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1" name="חץ למטה 50"/>
          <p:cNvSpPr/>
          <p:nvPr/>
        </p:nvSpPr>
        <p:spPr>
          <a:xfrm>
            <a:off x="4864639" y="2343956"/>
            <a:ext cx="428893" cy="19989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2" name="חץ למטה 51"/>
          <p:cNvSpPr/>
          <p:nvPr/>
        </p:nvSpPr>
        <p:spPr>
          <a:xfrm>
            <a:off x="3573437" y="2356201"/>
            <a:ext cx="428893" cy="199891"/>
          </a:xfrm>
          <a:prstGeom prst="down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53"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3" name="מלבן 2"/>
          <p:cNvSpPr/>
          <p:nvPr/>
        </p:nvSpPr>
        <p:spPr>
          <a:xfrm>
            <a:off x="1254049" y="5085184"/>
            <a:ext cx="7445615" cy="286863"/>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4" name="מלבן 53"/>
          <p:cNvSpPr/>
          <p:nvPr/>
        </p:nvSpPr>
        <p:spPr>
          <a:xfrm>
            <a:off x="1254049" y="5372047"/>
            <a:ext cx="7445615" cy="872071"/>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 name="מלבן 3"/>
          <p:cNvSpPr/>
          <p:nvPr/>
        </p:nvSpPr>
        <p:spPr>
          <a:xfrm>
            <a:off x="539552" y="5034662"/>
            <a:ext cx="771365" cy="338554"/>
          </a:xfrm>
          <a:prstGeom prst="rect">
            <a:avLst/>
          </a:prstGeom>
        </p:spPr>
        <p:txBody>
          <a:bodyPr wrap="none">
            <a:spAutoFit/>
          </a:bodyPr>
          <a:lstStyle/>
          <a:p>
            <a:pPr>
              <a:defRPr/>
            </a:pPr>
            <a:r>
              <a:rPr lang="he-IL" sz="1600" b="1" dirty="0" smtClean="0">
                <a:solidFill>
                  <a:srgbClr val="FF6600"/>
                </a:solidFill>
              </a:rPr>
              <a:t>תשובה</a:t>
            </a:r>
            <a:endParaRPr lang="he-IL" sz="1600" dirty="0">
              <a:solidFill>
                <a:srgbClr val="0070C0"/>
              </a:solidFill>
            </a:endParaRPr>
          </a:p>
        </p:txBody>
      </p:sp>
      <p:sp>
        <p:nvSpPr>
          <p:cNvPr id="55" name="מלבן 54"/>
          <p:cNvSpPr/>
          <p:nvPr/>
        </p:nvSpPr>
        <p:spPr>
          <a:xfrm>
            <a:off x="591896" y="5497892"/>
            <a:ext cx="622286" cy="338554"/>
          </a:xfrm>
          <a:prstGeom prst="rect">
            <a:avLst/>
          </a:prstGeom>
        </p:spPr>
        <p:txBody>
          <a:bodyPr wrap="none">
            <a:spAutoFit/>
          </a:bodyPr>
          <a:lstStyle/>
          <a:p>
            <a:pPr>
              <a:defRPr/>
            </a:pPr>
            <a:r>
              <a:rPr lang="he-IL" sz="1600" b="1" dirty="0" smtClean="0">
                <a:solidFill>
                  <a:srgbClr val="FF6600"/>
                </a:solidFill>
              </a:rPr>
              <a:t>נימוק</a:t>
            </a:r>
            <a:endParaRPr lang="he-IL" sz="1600" dirty="0">
              <a:solidFill>
                <a:srgbClr val="0070C0"/>
              </a:solidFill>
            </a:endParaRPr>
          </a:p>
        </p:txBody>
      </p:sp>
      <p:sp>
        <p:nvSpPr>
          <p:cNvPr id="56" name="מלבן 43"/>
          <p:cNvSpPr/>
          <p:nvPr/>
        </p:nvSpPr>
        <p:spPr>
          <a:xfrm>
            <a:off x="7914056" y="632619"/>
            <a:ext cx="816249" cy="369332"/>
          </a:xfrm>
          <a:prstGeom prst="rect">
            <a:avLst/>
          </a:prstGeom>
        </p:spPr>
        <p:txBody>
          <a:bodyPr wrap="none">
            <a:spAutoFit/>
          </a:bodyPr>
          <a:lstStyle/>
          <a:p>
            <a:r>
              <a:rPr lang="he-IL" u="sng" dirty="0" smtClean="0">
                <a:solidFill>
                  <a:srgbClr val="0070C0"/>
                </a:solidFill>
              </a:rPr>
              <a:t>תשובה</a:t>
            </a:r>
            <a:endParaRPr lang="he-IL" dirty="0">
              <a:solidFill>
                <a:srgbClr val="0070C0"/>
              </a:solidFill>
            </a:endParaRPr>
          </a:p>
        </p:txBody>
      </p:sp>
    </p:spTree>
    <p:extLst>
      <p:ext uri="{BB962C8B-B14F-4D97-AF65-F5344CB8AC3E}">
        <p14:creationId xmlns:p14="http://schemas.microsoft.com/office/powerpoint/2010/main" val="588538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 grpId="0" animBg="1"/>
      <p:bldP spid="54" grpId="0" animBg="1"/>
      <p:bldP spid="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כותרת 7"/>
          <p:cNvSpPr>
            <a:spLocks noGrp="1"/>
          </p:cNvSpPr>
          <p:nvPr>
            <p:ph type="title" idx="4294967295"/>
          </p:nvPr>
        </p:nvSpPr>
        <p:spPr>
          <a:xfrm>
            <a:off x="506413" y="44624"/>
            <a:ext cx="8229600" cy="357188"/>
          </a:xfrm>
          <a:prstGeom prst="rect">
            <a:avLst/>
          </a:prstGeom>
        </p:spPr>
        <p:txBody>
          <a:bodyPr/>
          <a:lstStyle/>
          <a:p>
            <a:pPr>
              <a:defRPr/>
            </a:pPr>
            <a:r>
              <a:rPr lang="he-IL" sz="1800" b="1" dirty="0" smtClean="0">
                <a:solidFill>
                  <a:srgbClr val="FF6600"/>
                </a:solidFill>
                <a:ea typeface="+mn-ea"/>
              </a:rPr>
              <a:t>סיכום: כלים לפיצוח שאלה פתוחה</a:t>
            </a:r>
            <a:endParaRPr lang="he-IL" sz="1800" b="1" dirty="0">
              <a:solidFill>
                <a:schemeClr val="accent6">
                  <a:lumMod val="50000"/>
                  <a:lumOff val="50000"/>
                </a:schemeClr>
              </a:solidFill>
              <a:ea typeface="+mn-ea"/>
            </a:endParaRPr>
          </a:p>
        </p:txBody>
      </p:sp>
      <p:sp>
        <p:nvSpPr>
          <p:cNvPr id="6"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1936CAD-6860-4781-8A6E-D57C454F9A74}" type="slidenum">
              <a:rPr lang="he-IL" sz="1100" smtClean="0">
                <a:solidFill>
                  <a:prstClr val="white">
                    <a:lumMod val="75000"/>
                  </a:prstClr>
                </a:solidFill>
              </a:rPr>
              <a:pPr fontAlgn="base">
                <a:spcBef>
                  <a:spcPct val="0"/>
                </a:spcBef>
                <a:spcAft>
                  <a:spcPct val="0"/>
                </a:spcAft>
                <a:defRPr/>
              </a:pPr>
              <a:t>19</a:t>
            </a:fld>
            <a:endParaRPr lang="he-IL" sz="1100" dirty="0" smtClean="0">
              <a:solidFill>
                <a:prstClr val="white">
                  <a:lumMod val="75000"/>
                </a:prstClr>
              </a:solidFill>
            </a:endParaRPr>
          </a:p>
        </p:txBody>
      </p:sp>
      <p:sp>
        <p:nvSpPr>
          <p:cNvPr id="14" name="Rectangle 13"/>
          <p:cNvSpPr/>
          <p:nvPr/>
        </p:nvSpPr>
        <p:spPr bwMode="auto">
          <a:xfrm>
            <a:off x="306388" y="574675"/>
            <a:ext cx="8429625" cy="5302598"/>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nSpc>
                <a:spcPct val="150000"/>
              </a:lnSpc>
              <a:defRPr/>
            </a:pPr>
            <a:r>
              <a:rPr lang="he-IL" sz="2000" u="sng" dirty="0" smtClean="0">
                <a:solidFill>
                  <a:prstClr val="black"/>
                </a:solidFill>
              </a:rPr>
              <a:t>הכלי </a:t>
            </a:r>
            <a:r>
              <a:rPr lang="he-IL" sz="2000" u="sng" dirty="0">
                <a:solidFill>
                  <a:prstClr val="black"/>
                </a:solidFill>
              </a:rPr>
              <a:t>מורכב מהשלבים </a:t>
            </a:r>
            <a:r>
              <a:rPr lang="he-IL" sz="2000" u="sng" dirty="0" smtClean="0">
                <a:solidFill>
                  <a:prstClr val="black"/>
                </a:solidFill>
              </a:rPr>
              <a:t>הבאים</a:t>
            </a:r>
            <a:endParaRPr lang="he-IL" sz="2000" dirty="0">
              <a:solidFill>
                <a:prstClr val="black"/>
              </a:solidFill>
            </a:endParaRPr>
          </a:p>
          <a:p>
            <a:pPr>
              <a:lnSpc>
                <a:spcPct val="150000"/>
              </a:lnSpc>
              <a:defRPr/>
            </a:pPr>
            <a:r>
              <a:rPr lang="he-IL" sz="2000" b="1" dirty="0" smtClean="0">
                <a:solidFill>
                  <a:schemeClr val="accent3"/>
                </a:solidFill>
              </a:rPr>
              <a:t>ניתוח השאלה</a:t>
            </a:r>
            <a:endParaRPr lang="he-IL" sz="2000" dirty="0">
              <a:solidFill>
                <a:schemeClr val="accent3"/>
              </a:solidFill>
            </a:endParaRPr>
          </a:p>
          <a:p>
            <a:pPr>
              <a:lnSpc>
                <a:spcPct val="150000"/>
              </a:lnSpc>
              <a:buFontTx/>
              <a:buBlip>
                <a:blip r:embed="rId2"/>
              </a:buBlip>
              <a:defRPr/>
            </a:pPr>
            <a:r>
              <a:rPr lang="he-IL" sz="2000" dirty="0">
                <a:solidFill>
                  <a:prstClr val="black"/>
                </a:solidFill>
              </a:rPr>
              <a:t> </a:t>
            </a:r>
            <a:r>
              <a:rPr lang="he-IL" sz="2000" u="sng" dirty="0">
                <a:solidFill>
                  <a:prstClr val="black"/>
                </a:solidFill>
              </a:rPr>
              <a:t>מה השאלה אומרת</a:t>
            </a:r>
            <a:r>
              <a:rPr lang="he-IL" sz="2000" dirty="0" smtClean="0">
                <a:solidFill>
                  <a:prstClr val="black"/>
                </a:solidFill>
              </a:rPr>
              <a:t>?</a:t>
            </a:r>
          </a:p>
          <a:p>
            <a:pPr>
              <a:lnSpc>
                <a:spcPct val="150000"/>
              </a:lnSpc>
              <a:defRPr/>
            </a:pPr>
            <a:r>
              <a:rPr lang="he-IL" sz="2000" dirty="0">
                <a:solidFill>
                  <a:prstClr val="black"/>
                </a:solidFill>
              </a:rPr>
              <a:t> </a:t>
            </a:r>
            <a:r>
              <a:rPr lang="he-IL" sz="2000" dirty="0" smtClean="0">
                <a:solidFill>
                  <a:prstClr val="black"/>
                </a:solidFill>
              </a:rPr>
              <a:t> אם המידע הניתן בשאלה מורכב / רב-שלבי כדאי לארגן אותו בדרכים שונות כגון   </a:t>
            </a:r>
          </a:p>
          <a:p>
            <a:pPr>
              <a:lnSpc>
                <a:spcPct val="150000"/>
              </a:lnSpc>
              <a:defRPr/>
            </a:pPr>
            <a:r>
              <a:rPr lang="he-IL" sz="2000" dirty="0" smtClean="0">
                <a:solidFill>
                  <a:prstClr val="black"/>
                </a:solidFill>
              </a:rPr>
              <a:t> תרשים, תרשים זרימה, סימון מילות ומשפטי מפתח </a:t>
            </a:r>
            <a:r>
              <a:rPr lang="he-IL" sz="2000" dirty="0" err="1" smtClean="0">
                <a:solidFill>
                  <a:prstClr val="black"/>
                </a:solidFill>
              </a:rPr>
              <a:t>וכו</a:t>
            </a:r>
            <a:r>
              <a:rPr lang="he-IL" sz="2000" dirty="0" smtClean="0">
                <a:solidFill>
                  <a:prstClr val="black"/>
                </a:solidFill>
              </a:rPr>
              <a:t>'.</a:t>
            </a:r>
            <a:endParaRPr lang="he-IL" sz="2000" dirty="0">
              <a:solidFill>
                <a:prstClr val="black"/>
              </a:solidFill>
            </a:endParaRPr>
          </a:p>
          <a:p>
            <a:pPr>
              <a:lnSpc>
                <a:spcPct val="150000"/>
              </a:lnSpc>
              <a:buFontTx/>
              <a:buBlip>
                <a:blip r:embed="rId2"/>
              </a:buBlip>
              <a:defRPr/>
            </a:pPr>
            <a:r>
              <a:rPr lang="he-IL" sz="2000" dirty="0">
                <a:solidFill>
                  <a:prstClr val="black"/>
                </a:solidFill>
              </a:rPr>
              <a:t> </a:t>
            </a:r>
            <a:r>
              <a:rPr lang="he-IL" sz="2000" u="sng" dirty="0">
                <a:solidFill>
                  <a:prstClr val="black"/>
                </a:solidFill>
              </a:rPr>
              <a:t>מה השאלה שואלת</a:t>
            </a:r>
            <a:r>
              <a:rPr lang="he-IL" sz="2000" dirty="0" smtClean="0">
                <a:solidFill>
                  <a:prstClr val="black"/>
                </a:solidFill>
              </a:rPr>
              <a:t>?</a:t>
            </a:r>
          </a:p>
          <a:p>
            <a:pPr>
              <a:lnSpc>
                <a:spcPct val="150000"/>
              </a:lnSpc>
              <a:buFontTx/>
              <a:buBlip>
                <a:blip r:embed="rId2"/>
              </a:buBlip>
              <a:defRPr/>
            </a:pPr>
            <a:endParaRPr lang="he-IL" sz="2000" dirty="0" smtClean="0">
              <a:solidFill>
                <a:prstClr val="black"/>
              </a:solidFill>
            </a:endParaRPr>
          </a:p>
          <a:p>
            <a:pPr>
              <a:lnSpc>
                <a:spcPct val="150000"/>
              </a:lnSpc>
              <a:defRPr/>
            </a:pPr>
            <a:r>
              <a:rPr lang="he-IL" sz="2000" b="1" dirty="0" smtClean="0">
                <a:solidFill>
                  <a:schemeClr val="accent3"/>
                </a:solidFill>
              </a:rPr>
              <a:t>כתיבת תשובה</a:t>
            </a:r>
            <a:endParaRPr lang="he-IL" sz="2000" b="1" dirty="0">
              <a:solidFill>
                <a:schemeClr val="accent3"/>
              </a:solidFill>
            </a:endParaRPr>
          </a:p>
          <a:p>
            <a:pPr>
              <a:lnSpc>
                <a:spcPct val="150000"/>
              </a:lnSpc>
              <a:buFontTx/>
              <a:buBlip>
                <a:blip r:embed="rId2"/>
              </a:buBlip>
              <a:defRPr/>
            </a:pPr>
            <a:r>
              <a:rPr lang="he-IL" sz="2000" dirty="0">
                <a:solidFill>
                  <a:prstClr val="black"/>
                </a:solidFill>
              </a:rPr>
              <a:t> </a:t>
            </a:r>
            <a:r>
              <a:rPr lang="he-IL" sz="2000" dirty="0" smtClean="0">
                <a:solidFill>
                  <a:prstClr val="black"/>
                </a:solidFill>
              </a:rPr>
              <a:t>תכנון </a:t>
            </a:r>
            <a:r>
              <a:rPr lang="he-IL" sz="2000" dirty="0">
                <a:solidFill>
                  <a:prstClr val="black"/>
                </a:solidFill>
              </a:rPr>
              <a:t>שלד תשובה</a:t>
            </a:r>
          </a:p>
          <a:p>
            <a:pPr>
              <a:lnSpc>
                <a:spcPct val="150000"/>
              </a:lnSpc>
              <a:buFontTx/>
              <a:buBlip>
                <a:blip r:embed="rId2"/>
              </a:buBlip>
              <a:defRPr/>
            </a:pPr>
            <a:r>
              <a:rPr lang="he-IL" sz="2000" dirty="0">
                <a:solidFill>
                  <a:prstClr val="black"/>
                </a:solidFill>
              </a:rPr>
              <a:t> כתיבת התשובה</a:t>
            </a:r>
          </a:p>
          <a:p>
            <a:pPr>
              <a:lnSpc>
                <a:spcPct val="150000"/>
              </a:lnSpc>
              <a:buFontTx/>
              <a:buBlip>
                <a:blip r:embed="rId2"/>
              </a:buBlip>
              <a:defRPr/>
            </a:pPr>
            <a:r>
              <a:rPr lang="he-IL" sz="2000" dirty="0">
                <a:solidFill>
                  <a:prstClr val="black"/>
                </a:solidFill>
              </a:rPr>
              <a:t> בדיקה האם התשובה מכילה את המרכיבים שהיו </a:t>
            </a:r>
            <a:r>
              <a:rPr lang="he-IL" sz="2000" dirty="0" smtClean="0">
                <a:solidFill>
                  <a:prstClr val="black"/>
                </a:solidFill>
              </a:rPr>
              <a:t>בשל</a:t>
            </a:r>
            <a:endParaRPr lang="he-IL" dirty="0">
              <a:solidFill>
                <a:prstClr val="black"/>
              </a:solidFill>
            </a:endParaRPr>
          </a:p>
          <a:p>
            <a:pPr>
              <a:lnSpc>
                <a:spcPct val="150000"/>
              </a:lnSpc>
              <a:buFontTx/>
              <a:buBlip>
                <a:blip r:embed="rId2"/>
              </a:buBlip>
              <a:defRPr/>
            </a:pPr>
            <a:endParaRPr lang="he-IL" dirty="0">
              <a:solidFill>
                <a:prstClr val="black"/>
              </a:solidFill>
            </a:endParaRPr>
          </a:p>
          <a:p>
            <a:pPr>
              <a:lnSpc>
                <a:spcPct val="150000"/>
              </a:lnSpc>
              <a:buFontTx/>
              <a:buBlip>
                <a:blip r:embed="rId2"/>
              </a:buBlip>
              <a:defRPr/>
            </a:pPr>
            <a:endParaRPr lang="he-IL" dirty="0">
              <a:solidFill>
                <a:prstClr val="black"/>
              </a:solidFill>
            </a:endParaRPr>
          </a:p>
        </p:txBody>
      </p:sp>
      <p:sp>
        <p:nvSpPr>
          <p:cNvPr id="7"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005406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a:t>
            </a:fld>
            <a:endParaRPr lang="he-IL" sz="1100" dirty="0" smtClean="0">
              <a:solidFill>
                <a:prstClr val="white">
                  <a:lumMod val="75000"/>
                </a:prstClr>
              </a:solidFill>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4" name="TextBox 13"/>
          <p:cNvSpPr txBox="1"/>
          <p:nvPr/>
        </p:nvSpPr>
        <p:spPr>
          <a:xfrm>
            <a:off x="-636066" y="692696"/>
            <a:ext cx="9600554" cy="7478970"/>
          </a:xfrm>
          <a:prstGeom prst="rect">
            <a:avLst/>
          </a:prstGeom>
          <a:noFill/>
          <a:ln w="19050">
            <a:noFill/>
          </a:ln>
          <a:effectLst>
            <a:outerShdw sx="102000" sy="102000" algn="tl" rotWithShape="0">
              <a:schemeClr val="bg1">
                <a:lumMod val="65000"/>
                <a:alpha val="0"/>
              </a:schemeClr>
            </a:outerShdw>
          </a:effectLst>
        </p:spPr>
        <p:txBody>
          <a:bodyPr wrap="square" rtlCol="1">
            <a:spAutoFit/>
          </a:bodyPr>
          <a:lstStyle/>
          <a:p>
            <a:pPr marL="457200" indent="-457200" fontAlgn="auto">
              <a:spcBef>
                <a:spcPts val="0"/>
              </a:spcBef>
              <a:spcAft>
                <a:spcPts val="0"/>
              </a:spcAft>
              <a:buFont typeface="Wingdings" panose="05000000000000000000" pitchFamily="2" charset="2"/>
              <a:buChar char="v"/>
              <a:defRPr/>
            </a:pPr>
            <a:r>
              <a:rPr lang="he-IL" sz="3200" b="1" noProof="1">
                <a:solidFill>
                  <a:srgbClr val="1D4C72"/>
                </a:solidFill>
                <a:latin typeface="Arial"/>
                <a:cs typeface="Arial"/>
              </a:rPr>
              <a:t>התמודדות עם טקסטים מורכבים, </a:t>
            </a:r>
            <a:r>
              <a:rPr lang="he-IL" sz="3200" b="1" noProof="1" smtClean="0">
                <a:solidFill>
                  <a:srgbClr val="1D4C72"/>
                </a:solidFill>
                <a:latin typeface="Arial"/>
                <a:cs typeface="Arial"/>
              </a:rPr>
              <a:t>המכילים </a:t>
            </a:r>
          </a:p>
          <a:p>
            <a:pPr fontAlgn="auto">
              <a:spcBef>
                <a:spcPts val="0"/>
              </a:spcBef>
              <a:spcAft>
                <a:spcPts val="0"/>
              </a:spcAft>
              <a:defRPr/>
            </a:pPr>
            <a:r>
              <a:rPr lang="he-IL" sz="3200" b="1" noProof="1">
                <a:solidFill>
                  <a:srgbClr val="1D4C72"/>
                </a:solidFill>
                <a:latin typeface="Arial"/>
                <a:cs typeface="Arial"/>
              </a:rPr>
              <a:t> </a:t>
            </a:r>
            <a:r>
              <a:rPr lang="he-IL" sz="3200" b="1" noProof="1" smtClean="0">
                <a:solidFill>
                  <a:srgbClr val="1D4C72"/>
                </a:solidFill>
                <a:latin typeface="Arial"/>
                <a:cs typeface="Arial"/>
              </a:rPr>
              <a:t>   ייצוגים </a:t>
            </a:r>
            <a:r>
              <a:rPr lang="he-IL" sz="3200" b="1" noProof="1">
                <a:solidFill>
                  <a:srgbClr val="1D4C72"/>
                </a:solidFill>
                <a:latin typeface="Arial"/>
                <a:cs typeface="Arial"/>
              </a:rPr>
              <a:t>רבים (גרפים, תרשימים, טבלאות נתונים</a:t>
            </a:r>
            <a:r>
              <a:rPr lang="he-IL" sz="3200" b="1" noProof="1" smtClean="0">
                <a:solidFill>
                  <a:srgbClr val="1D4C72"/>
                </a:solidFill>
                <a:latin typeface="Arial"/>
                <a:cs typeface="Arial"/>
              </a:rPr>
              <a:t>).</a:t>
            </a:r>
          </a:p>
          <a:p>
            <a:pPr marL="457200" indent="-457200" fontAlgn="auto">
              <a:spcBef>
                <a:spcPts val="0"/>
              </a:spcBef>
              <a:spcAft>
                <a:spcPts val="0"/>
              </a:spcAft>
              <a:buFont typeface="Wingdings" panose="05000000000000000000" pitchFamily="2" charset="2"/>
              <a:buChar char="v"/>
              <a:defRPr/>
            </a:pPr>
            <a:endParaRPr lang="he-IL" sz="3200" b="1" noProof="1">
              <a:solidFill>
                <a:srgbClr val="1D4C72"/>
              </a:solidFill>
              <a:latin typeface="Arial"/>
              <a:cs typeface="Arial"/>
            </a:endParaRPr>
          </a:p>
          <a:p>
            <a:pPr marL="457200" indent="-457200" fontAlgn="auto">
              <a:spcBef>
                <a:spcPts val="0"/>
              </a:spcBef>
              <a:spcAft>
                <a:spcPts val="0"/>
              </a:spcAft>
              <a:buFont typeface="Wingdings" panose="05000000000000000000" pitchFamily="2" charset="2"/>
              <a:buChar char="v"/>
              <a:defRPr/>
            </a:pPr>
            <a:r>
              <a:rPr lang="he-IL" sz="3200" b="1" noProof="1" smtClean="0">
                <a:solidFill>
                  <a:srgbClr val="1D4C72"/>
                </a:solidFill>
                <a:latin typeface="Arial"/>
                <a:cs typeface="Arial"/>
              </a:rPr>
              <a:t>פיצוח שאלות מסוגים שונים.</a:t>
            </a:r>
            <a:endParaRPr lang="he-IL" sz="3200" b="1" noProof="1">
              <a:solidFill>
                <a:srgbClr val="1D4C72"/>
              </a:solidFill>
              <a:latin typeface="Arial"/>
              <a:cs typeface="Arial"/>
            </a:endParaRPr>
          </a:p>
          <a:p>
            <a:pPr marL="457200" indent="-457200" fontAlgn="auto">
              <a:spcBef>
                <a:spcPts val="0"/>
              </a:spcBef>
              <a:spcAft>
                <a:spcPts val="0"/>
              </a:spcAft>
              <a:buFont typeface="Wingdings" panose="05000000000000000000" pitchFamily="2" charset="2"/>
              <a:buChar char="v"/>
              <a:defRPr/>
            </a:pPr>
            <a:endParaRPr lang="he-IL" sz="3200" b="1" noProof="1" smtClean="0">
              <a:solidFill>
                <a:srgbClr val="1D4C72"/>
              </a:solidFill>
              <a:latin typeface="Arial"/>
              <a:cs typeface="Arial"/>
            </a:endParaRPr>
          </a:p>
          <a:p>
            <a:pPr marL="457200" indent="-457200" fontAlgn="auto">
              <a:spcBef>
                <a:spcPts val="0"/>
              </a:spcBef>
              <a:spcAft>
                <a:spcPts val="0"/>
              </a:spcAft>
              <a:buFont typeface="Wingdings" panose="05000000000000000000" pitchFamily="2" charset="2"/>
              <a:buChar char="v"/>
              <a:defRPr/>
            </a:pPr>
            <a:r>
              <a:rPr lang="he-IL" sz="3200" b="1" noProof="1" smtClean="0">
                <a:solidFill>
                  <a:srgbClr val="1D4C72"/>
                </a:solidFill>
                <a:latin typeface="Arial"/>
                <a:cs typeface="Arial"/>
              </a:rPr>
              <a:t>כתיבת טקסטים, במיוחד כאלה שמתארים </a:t>
            </a:r>
          </a:p>
          <a:p>
            <a:pPr fontAlgn="auto">
              <a:spcBef>
                <a:spcPts val="0"/>
              </a:spcBef>
              <a:spcAft>
                <a:spcPts val="0"/>
              </a:spcAft>
              <a:defRPr/>
            </a:pPr>
            <a:r>
              <a:rPr lang="he-IL" sz="3200" b="1" noProof="1">
                <a:solidFill>
                  <a:srgbClr val="1D4C72"/>
                </a:solidFill>
                <a:latin typeface="Arial"/>
                <a:cs typeface="Arial"/>
              </a:rPr>
              <a:t> </a:t>
            </a:r>
            <a:r>
              <a:rPr lang="he-IL" sz="3200" b="1" noProof="1" smtClean="0">
                <a:solidFill>
                  <a:srgbClr val="1D4C72"/>
                </a:solidFill>
                <a:latin typeface="Arial"/>
                <a:cs typeface="Arial"/>
              </a:rPr>
              <a:t>   תהליכי שרשור נסיבתי.</a:t>
            </a:r>
          </a:p>
          <a:p>
            <a:pPr fontAlgn="auto">
              <a:spcBef>
                <a:spcPts val="0"/>
              </a:spcBef>
              <a:spcAft>
                <a:spcPts val="0"/>
              </a:spcAft>
              <a:defRPr/>
            </a:pPr>
            <a:endParaRPr lang="he-IL" sz="3200" b="1" noProof="1" smtClean="0">
              <a:solidFill>
                <a:srgbClr val="1D4C72"/>
              </a:solidFill>
              <a:latin typeface="Arial"/>
              <a:cs typeface="Arial"/>
            </a:endParaRPr>
          </a:p>
          <a:p>
            <a:pPr fontAlgn="auto">
              <a:spcBef>
                <a:spcPts val="0"/>
              </a:spcBef>
              <a:spcAft>
                <a:spcPts val="0"/>
              </a:spcAft>
              <a:defRPr/>
            </a:pPr>
            <a:r>
              <a:rPr lang="he-IL" sz="3200" b="1" noProof="1" smtClean="0">
                <a:solidFill>
                  <a:srgbClr val="FF6600"/>
                </a:solidFill>
                <a:latin typeface="Arial"/>
                <a:cs typeface="Arial"/>
              </a:rPr>
              <a:t>  הם מהאתגרים המרכזיים העומדים בפני </a:t>
            </a:r>
          </a:p>
          <a:p>
            <a:pPr fontAlgn="auto">
              <a:spcBef>
                <a:spcPts val="0"/>
              </a:spcBef>
              <a:spcAft>
                <a:spcPts val="0"/>
              </a:spcAft>
              <a:defRPr/>
            </a:pPr>
            <a:r>
              <a:rPr lang="he-IL" sz="3200" b="1" noProof="1" smtClean="0">
                <a:solidFill>
                  <a:srgbClr val="FF6600"/>
                </a:solidFill>
                <a:latin typeface="Arial"/>
                <a:cs typeface="Arial"/>
              </a:rPr>
              <a:t>  תלמידי הביולוגיה.</a:t>
            </a:r>
          </a:p>
          <a:p>
            <a:pPr fontAlgn="auto">
              <a:spcBef>
                <a:spcPts val="0"/>
              </a:spcBef>
              <a:spcAft>
                <a:spcPts val="0"/>
              </a:spcAft>
              <a:defRPr/>
            </a:pPr>
            <a:endParaRPr lang="he-IL" sz="3200" b="1" noProof="1">
              <a:solidFill>
                <a:srgbClr val="1D4C72"/>
              </a:solidFill>
              <a:latin typeface="Arial"/>
              <a:cs typeface="Arial"/>
            </a:endParaRPr>
          </a:p>
          <a:p>
            <a:pPr fontAlgn="auto">
              <a:spcBef>
                <a:spcPts val="0"/>
              </a:spcBef>
              <a:spcAft>
                <a:spcPts val="0"/>
              </a:spcAft>
              <a:defRPr/>
            </a:pPr>
            <a:endParaRPr lang="he-IL" sz="3200" b="1" noProof="1">
              <a:solidFill>
                <a:srgbClr val="1D4C72"/>
              </a:solidFill>
              <a:latin typeface="Arial"/>
              <a:cs typeface="Arial"/>
            </a:endParaRPr>
          </a:p>
          <a:p>
            <a:pPr fontAlgn="auto">
              <a:spcBef>
                <a:spcPts val="0"/>
              </a:spcBef>
              <a:spcAft>
                <a:spcPts val="0"/>
              </a:spcAft>
              <a:defRPr/>
            </a:pPr>
            <a:endParaRPr lang="he-IL" sz="3200" b="1" noProof="1" smtClean="0">
              <a:solidFill>
                <a:srgbClr val="1D4C72"/>
              </a:solidFill>
              <a:latin typeface="Arial"/>
              <a:cs typeface="Arial"/>
            </a:endParaRPr>
          </a:p>
          <a:p>
            <a:pPr fontAlgn="auto">
              <a:spcBef>
                <a:spcPts val="0"/>
              </a:spcBef>
              <a:spcAft>
                <a:spcPts val="0"/>
              </a:spcAft>
              <a:defRPr/>
            </a:pPr>
            <a:endParaRPr lang="he-IL" sz="3200" b="1" noProof="1">
              <a:solidFill>
                <a:srgbClr val="1D4C72"/>
              </a:solidFill>
              <a:latin typeface="Arial"/>
              <a:cs typeface="Arial"/>
            </a:endParaRPr>
          </a:p>
          <a:p>
            <a:pPr fontAlgn="auto">
              <a:spcBef>
                <a:spcPts val="0"/>
              </a:spcBef>
              <a:spcAft>
                <a:spcPts val="0"/>
              </a:spcAft>
              <a:defRPr/>
            </a:pPr>
            <a:endParaRPr lang="he-IL" sz="3200" b="1" noProof="1">
              <a:solidFill>
                <a:srgbClr val="5F0060">
                  <a:lumMod val="50000"/>
                  <a:lumOff val="50000"/>
                </a:srgbClr>
              </a:solidFill>
              <a:latin typeface="Arial"/>
              <a:cs typeface="Arial"/>
            </a:endParaRPr>
          </a:p>
        </p:txBody>
      </p:sp>
    </p:spTree>
    <p:extLst>
      <p:ext uri="{BB962C8B-B14F-4D97-AF65-F5344CB8AC3E}">
        <p14:creationId xmlns:p14="http://schemas.microsoft.com/office/powerpoint/2010/main" val="1749042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20</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איך אפשר להקנות לתלמידים את המיומנויות האלה?</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1" name="TextBox 10"/>
          <p:cNvSpPr txBox="1"/>
          <p:nvPr/>
        </p:nvSpPr>
        <p:spPr>
          <a:xfrm>
            <a:off x="231775" y="764704"/>
            <a:ext cx="8210655" cy="4339650"/>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342900" indent="-342900" eaLnBrk="1" hangingPunct="1">
              <a:lnSpc>
                <a:spcPct val="150000"/>
              </a:lnSpc>
              <a:buFont typeface="Wingdings" pitchFamily="2" charset="2"/>
              <a:buChar char="§"/>
              <a:defRPr/>
            </a:pPr>
            <a:r>
              <a:rPr lang="he-IL" sz="2400" dirty="0" smtClean="0">
                <a:solidFill>
                  <a:srgbClr val="1F497D"/>
                </a:solidFill>
              </a:rPr>
              <a:t>ללמד את התלמידים את הכלי, ולהסביר מדוע יש בו צורך.</a:t>
            </a:r>
          </a:p>
          <a:p>
            <a:pPr marL="342900" indent="-342900" eaLnBrk="1" hangingPunct="1">
              <a:lnSpc>
                <a:spcPct val="150000"/>
              </a:lnSpc>
              <a:buFont typeface="Wingdings" pitchFamily="2" charset="2"/>
              <a:buChar char="§"/>
              <a:defRPr/>
            </a:pPr>
            <a:r>
              <a:rPr lang="he-IL" sz="2400" dirty="0" smtClean="0">
                <a:solidFill>
                  <a:srgbClr val="1F497D"/>
                </a:solidFill>
              </a:rPr>
              <a:t>לתרגל אותם מידי פעם על שאלה (לדוגמה: שאלה אחת בכל מצגת או יחידת לימוד) כולל כתיבת תשובה בפועל על ידי התלמידים בו זמנית, ולאחר מכן ניתוח התשובות שכתבו התלמידים.</a:t>
            </a:r>
          </a:p>
          <a:p>
            <a:pPr marL="342900" indent="-342900" eaLnBrk="1" hangingPunct="1">
              <a:lnSpc>
                <a:spcPct val="150000"/>
              </a:lnSpc>
              <a:buFont typeface="Wingdings" pitchFamily="2" charset="2"/>
              <a:buChar char="§"/>
              <a:defRPr/>
            </a:pPr>
            <a:r>
              <a:rPr lang="he-IL" sz="2400" dirty="0" smtClean="0">
                <a:solidFill>
                  <a:srgbClr val="1F497D"/>
                </a:solidFill>
              </a:rPr>
              <a:t>לתרגל את כל השלבים ללא כתיבת תשובה, ובדיקה האם התשובה שכתובה במצגת/יחידת הלימוד בנויה על פי השלד שתכננתם – </a:t>
            </a:r>
            <a:r>
              <a:rPr lang="he-IL" sz="2400" dirty="0" smtClean="0">
                <a:solidFill>
                  <a:srgbClr val="FF6600"/>
                </a:solidFill>
              </a:rPr>
              <a:t>דוגמה בשקף הבא</a:t>
            </a:r>
          </a:p>
          <a:p>
            <a:pPr eaLnBrk="1" hangingPunct="1">
              <a:defRPr/>
            </a:pPr>
            <a:endParaRPr lang="he-IL" sz="2400" dirty="0" smtClean="0">
              <a:solidFill>
                <a:srgbClr val="FF6600"/>
              </a:solidFill>
            </a:endParaRPr>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2119090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21</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דוגמה מתוך הקורס</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428" y="404664"/>
            <a:ext cx="7829550" cy="47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484" y="4914900"/>
            <a:ext cx="782955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16089" y="6362164"/>
            <a:ext cx="4537452" cy="523220"/>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1400" b="1" dirty="0" smtClean="0">
                <a:solidFill>
                  <a:srgbClr val="FF6600"/>
                </a:solidFill>
              </a:rPr>
              <a:t>תכנון שלד התשובה לסעיף ב:</a:t>
            </a:r>
          </a:p>
          <a:p>
            <a:pPr eaLnBrk="1" hangingPunct="1">
              <a:defRPr/>
            </a:pPr>
            <a:r>
              <a:rPr lang="he-IL" sz="1400" b="1" dirty="0" smtClean="0">
                <a:solidFill>
                  <a:srgbClr val="FF6600"/>
                </a:solidFill>
              </a:rPr>
              <a:t>שני מרכיבים: תשובה + נימוק</a:t>
            </a:r>
          </a:p>
        </p:txBody>
      </p:sp>
    </p:spTree>
    <p:extLst>
      <p:ext uri="{BB962C8B-B14F-4D97-AF65-F5344CB8AC3E}">
        <p14:creationId xmlns:p14="http://schemas.microsoft.com/office/powerpoint/2010/main" val="320390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22</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דוגמה מתוך הקורס</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7748"/>
          <a:stretch/>
        </p:blipFill>
        <p:spPr bwMode="auto">
          <a:xfrm>
            <a:off x="1017688" y="479696"/>
            <a:ext cx="7829550" cy="3399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9098"/>
          <a:stretch/>
        </p:blipFill>
        <p:spPr bwMode="auto">
          <a:xfrm>
            <a:off x="539315" y="3879398"/>
            <a:ext cx="7829550" cy="1183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313" y="5233634"/>
            <a:ext cx="9430626" cy="1291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מלבן 2"/>
          <p:cNvSpPr/>
          <p:nvPr/>
        </p:nvSpPr>
        <p:spPr>
          <a:xfrm flipH="1">
            <a:off x="2555776" y="5208300"/>
            <a:ext cx="5964470" cy="236924"/>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TextBox 11"/>
          <p:cNvSpPr txBox="1"/>
          <p:nvPr/>
        </p:nvSpPr>
        <p:spPr>
          <a:xfrm>
            <a:off x="5580112" y="4941168"/>
            <a:ext cx="990110" cy="307777"/>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1400" b="1" dirty="0" smtClean="0">
                <a:solidFill>
                  <a:srgbClr val="FF6600"/>
                </a:solidFill>
              </a:rPr>
              <a:t>תשובה</a:t>
            </a:r>
          </a:p>
        </p:txBody>
      </p:sp>
      <p:sp>
        <p:nvSpPr>
          <p:cNvPr id="14" name="מלבן 13"/>
          <p:cNvSpPr/>
          <p:nvPr/>
        </p:nvSpPr>
        <p:spPr>
          <a:xfrm flipH="1">
            <a:off x="539315" y="5445224"/>
            <a:ext cx="8307923" cy="720080"/>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TextBox 14"/>
          <p:cNvSpPr txBox="1"/>
          <p:nvPr/>
        </p:nvSpPr>
        <p:spPr>
          <a:xfrm>
            <a:off x="2555776" y="6093296"/>
            <a:ext cx="3870430" cy="307777"/>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1400" b="1" dirty="0" smtClean="0">
                <a:solidFill>
                  <a:srgbClr val="FF6600"/>
                </a:solidFill>
              </a:rPr>
              <a:t>נימוק המבוסס על נתוני הגרף</a:t>
            </a:r>
          </a:p>
        </p:txBody>
      </p:sp>
      <p:sp>
        <p:nvSpPr>
          <p:cNvPr id="16" name="TextBox 15"/>
          <p:cNvSpPr txBox="1"/>
          <p:nvPr/>
        </p:nvSpPr>
        <p:spPr>
          <a:xfrm>
            <a:off x="1259632" y="4725144"/>
            <a:ext cx="3194458" cy="523220"/>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1400" b="1" dirty="0" smtClean="0">
                <a:solidFill>
                  <a:srgbClr val="FF6600"/>
                </a:solidFill>
              </a:rPr>
              <a:t>האם התשובה מכילה את שני המרכיבים?</a:t>
            </a:r>
          </a:p>
          <a:p>
            <a:pPr eaLnBrk="1" hangingPunct="1">
              <a:defRPr/>
            </a:pPr>
            <a:r>
              <a:rPr lang="he-IL" sz="1400" b="1" dirty="0" smtClean="0">
                <a:solidFill>
                  <a:srgbClr val="FF6600"/>
                </a:solidFill>
              </a:rPr>
              <a:t>זהו את כל אחד מהמרכיבים בתשובה</a:t>
            </a:r>
          </a:p>
        </p:txBody>
      </p:sp>
    </p:spTree>
    <p:extLst>
      <p:ext uri="{BB962C8B-B14F-4D97-AF65-F5344CB8AC3E}">
        <p14:creationId xmlns:p14="http://schemas.microsoft.com/office/powerpoint/2010/main" val="345052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P spid="14" grpId="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23</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חלק ב</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1" name="TextBox 10"/>
          <p:cNvSpPr txBox="1"/>
          <p:nvPr/>
        </p:nvSpPr>
        <p:spPr>
          <a:xfrm>
            <a:off x="663128" y="1306621"/>
            <a:ext cx="7740860" cy="830997"/>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he-IL" sz="4800" b="1" dirty="0" smtClean="0">
                <a:solidFill>
                  <a:srgbClr val="1F497D"/>
                </a:solidFill>
              </a:rPr>
              <a:t>שאלות רב-ברירה</a:t>
            </a:r>
            <a:endParaRPr lang="he-IL" sz="4800" b="1" u="sng" dirty="0" smtClean="0">
              <a:solidFill>
                <a:srgbClr val="1F497D"/>
              </a:solidFill>
            </a:endParaRPr>
          </a:p>
        </p:txBody>
      </p:sp>
    </p:spTree>
    <p:extLst>
      <p:ext uri="{BB962C8B-B14F-4D97-AF65-F5344CB8AC3E}">
        <p14:creationId xmlns:p14="http://schemas.microsoft.com/office/powerpoint/2010/main" val="35758803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title"/>
          </p:nvPr>
        </p:nvSpPr>
        <p:spPr>
          <a:xfrm>
            <a:off x="2189147" y="-326287"/>
            <a:ext cx="6400816" cy="1143000"/>
          </a:xfrm>
        </p:spPr>
        <p:txBody>
          <a:bodyPr/>
          <a:lstStyle/>
          <a:p>
            <a:pPr fontAlgn="auto">
              <a:defRPr/>
            </a:pPr>
            <a:r>
              <a:rPr lang="he-IL" sz="1800" b="1" dirty="0" smtClean="0">
                <a:solidFill>
                  <a:srgbClr val="FF6600"/>
                </a:solidFill>
                <a:ea typeface="+mn-ea"/>
              </a:rPr>
              <a:t>שאלות רב-ברירה – הגורמים לקשיים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24</a:t>
            </a:fld>
            <a:endParaRPr lang="he-IL" sz="1000" dirty="0" smtClean="0">
              <a:solidFill>
                <a:prstClr val="black">
                  <a:lumMod val="50000"/>
                  <a:lumOff val="50000"/>
                </a:prstClr>
              </a:solidFill>
            </a:endParaRPr>
          </a:p>
        </p:txBody>
      </p:sp>
      <p:sp>
        <p:nvSpPr>
          <p:cNvPr id="7" name="TextBox 6"/>
          <p:cNvSpPr txBox="1"/>
          <p:nvPr/>
        </p:nvSpPr>
        <p:spPr>
          <a:xfrm>
            <a:off x="231775" y="593387"/>
            <a:ext cx="8492986" cy="4308872"/>
          </a:xfrm>
          <a:prstGeom prst="rect">
            <a:avLst/>
          </a:prstGeom>
          <a:noFill/>
          <a:ln w="19050">
            <a:noFill/>
          </a:ln>
          <a:effectLst>
            <a:outerShdw sx="102000" sy="102000" algn="tl" rotWithShape="0">
              <a:schemeClr val="bg1">
                <a:lumMod val="65000"/>
                <a:alpha val="0"/>
              </a:schemeClr>
            </a:outerShdw>
          </a:effectLst>
        </p:spPr>
        <p:txBody>
          <a:bodyPr wrap="square" rtlCol="1">
            <a:spAutoFit/>
          </a:bodyPr>
          <a:lstStyle/>
          <a:p>
            <a:pPr marL="285750" indent="-285750" fontAlgn="auto">
              <a:spcBef>
                <a:spcPts val="0"/>
              </a:spcBef>
              <a:spcAft>
                <a:spcPts val="0"/>
              </a:spcAft>
              <a:buFont typeface="Wingdings" pitchFamily="2" charset="2"/>
              <a:buChar char="§"/>
              <a:defRPr/>
            </a:pPr>
            <a:r>
              <a:rPr lang="he-IL" b="1" dirty="0" smtClean="0">
                <a:solidFill>
                  <a:schemeClr val="accent3"/>
                </a:solidFill>
                <a:latin typeface="Arial"/>
                <a:cs typeface="Arial"/>
              </a:rPr>
              <a:t>גורמים הקשורים לגישת התלמידים</a:t>
            </a:r>
          </a:p>
          <a:p>
            <a:pPr fontAlgn="auto">
              <a:spcBef>
                <a:spcPts val="0"/>
              </a:spcBef>
              <a:spcAft>
                <a:spcPts val="0"/>
              </a:spcAft>
              <a:defRPr/>
            </a:pPr>
            <a:r>
              <a:rPr lang="he-IL" dirty="0" smtClean="0">
                <a:solidFill>
                  <a:schemeClr val="tx2"/>
                </a:solidFill>
                <a:latin typeface="Arial"/>
                <a:cs typeface="Arial"/>
              </a:rPr>
              <a:t>    - </a:t>
            </a:r>
            <a:r>
              <a:rPr lang="he-IL" u="sng" dirty="0" smtClean="0">
                <a:solidFill>
                  <a:schemeClr val="tx2"/>
                </a:solidFill>
                <a:latin typeface="Arial"/>
                <a:cs typeface="Arial"/>
              </a:rPr>
              <a:t>התייחסות </a:t>
            </a:r>
            <a:r>
              <a:rPr lang="he-IL" u="sng" dirty="0">
                <a:solidFill>
                  <a:schemeClr val="tx2"/>
                </a:solidFill>
                <a:latin typeface="Arial"/>
                <a:cs typeface="Arial"/>
              </a:rPr>
              <a:t>מזלזלת לשאלות רבות-ברירה</a:t>
            </a:r>
            <a:r>
              <a:rPr lang="he-IL" dirty="0">
                <a:solidFill>
                  <a:schemeClr val="tx2"/>
                </a:solidFill>
                <a:latin typeface="Arial"/>
                <a:cs typeface="Arial"/>
              </a:rPr>
              <a:t> </a:t>
            </a:r>
            <a:r>
              <a:rPr lang="he-IL" dirty="0" smtClean="0">
                <a:solidFill>
                  <a:schemeClr val="tx2"/>
                </a:solidFill>
                <a:latin typeface="Arial"/>
                <a:cs typeface="Arial"/>
              </a:rPr>
              <a:t>– "הן קלות". (לעיתים תוצאות  </a:t>
            </a:r>
          </a:p>
          <a:p>
            <a:pPr fontAlgn="auto">
              <a:spcBef>
                <a:spcPts val="0"/>
              </a:spcBef>
              <a:spcAft>
                <a:spcPts val="0"/>
              </a:spcAft>
              <a:defRPr/>
            </a:pPr>
            <a:r>
              <a:rPr lang="he-IL" dirty="0" smtClean="0">
                <a:solidFill>
                  <a:schemeClr val="tx2"/>
                </a:solidFill>
                <a:latin typeface="Arial"/>
                <a:cs typeface="Arial"/>
              </a:rPr>
              <a:t>     הבגרויות  מעידות שהן לא כל כך קלות....)</a:t>
            </a:r>
            <a:endParaRPr lang="he-IL" dirty="0">
              <a:solidFill>
                <a:schemeClr val="tx2"/>
              </a:solidFill>
              <a:latin typeface="Arial"/>
              <a:cs typeface="Arial"/>
            </a:endParaRPr>
          </a:p>
          <a:p>
            <a:pPr fontAlgn="auto">
              <a:spcBef>
                <a:spcPts val="0"/>
              </a:spcBef>
              <a:spcAft>
                <a:spcPts val="0"/>
              </a:spcAft>
              <a:defRPr/>
            </a:pPr>
            <a:r>
              <a:rPr lang="he-IL" dirty="0">
                <a:solidFill>
                  <a:schemeClr val="tx2"/>
                </a:solidFill>
                <a:latin typeface="Arial"/>
                <a:cs typeface="Arial"/>
              </a:rPr>
              <a:t> </a:t>
            </a:r>
            <a:r>
              <a:rPr lang="he-IL" dirty="0" smtClean="0">
                <a:solidFill>
                  <a:schemeClr val="tx2"/>
                </a:solidFill>
                <a:latin typeface="Arial"/>
                <a:cs typeface="Arial"/>
              </a:rPr>
              <a:t>   - </a:t>
            </a:r>
            <a:r>
              <a:rPr lang="he-IL" u="sng" dirty="0" smtClean="0">
                <a:solidFill>
                  <a:schemeClr val="tx2"/>
                </a:solidFill>
                <a:latin typeface="Arial"/>
                <a:cs typeface="Arial"/>
              </a:rPr>
              <a:t>פזיזות</a:t>
            </a:r>
            <a:r>
              <a:rPr lang="he-IL" dirty="0" smtClean="0">
                <a:solidFill>
                  <a:schemeClr val="tx2"/>
                </a:solidFill>
                <a:latin typeface="Arial"/>
                <a:cs typeface="Arial"/>
              </a:rPr>
              <a:t> – בוחרים תשובה מבלי לקרוא את כל המסיחים.</a:t>
            </a:r>
          </a:p>
          <a:p>
            <a:pPr marL="285750" indent="-285750" fontAlgn="auto">
              <a:spcBef>
                <a:spcPts val="0"/>
              </a:spcBef>
              <a:spcAft>
                <a:spcPts val="0"/>
              </a:spcAft>
              <a:buFont typeface="Wingdings" pitchFamily="2" charset="2"/>
              <a:buChar char="§"/>
              <a:defRPr/>
            </a:pPr>
            <a:endParaRPr lang="he-IL" dirty="0" smtClean="0">
              <a:solidFill>
                <a:schemeClr val="tx2"/>
              </a:solidFill>
              <a:latin typeface="Arial"/>
              <a:cs typeface="Arial"/>
            </a:endParaRPr>
          </a:p>
          <a:p>
            <a:pPr marL="285750" indent="-285750" fontAlgn="auto">
              <a:spcBef>
                <a:spcPts val="0"/>
              </a:spcBef>
              <a:spcAft>
                <a:spcPts val="0"/>
              </a:spcAft>
              <a:buFont typeface="Wingdings" pitchFamily="2" charset="2"/>
              <a:buChar char="§"/>
              <a:defRPr/>
            </a:pPr>
            <a:endParaRPr lang="he-IL" dirty="0" smtClean="0">
              <a:solidFill>
                <a:schemeClr val="tx2"/>
              </a:solidFill>
              <a:latin typeface="Arial"/>
              <a:cs typeface="Arial"/>
            </a:endParaRPr>
          </a:p>
          <a:p>
            <a:pPr marL="285750" indent="-285750" fontAlgn="auto">
              <a:spcBef>
                <a:spcPts val="0"/>
              </a:spcBef>
              <a:spcAft>
                <a:spcPts val="0"/>
              </a:spcAft>
              <a:buFont typeface="Wingdings" pitchFamily="2" charset="2"/>
              <a:buChar char="§"/>
              <a:defRPr/>
            </a:pPr>
            <a:r>
              <a:rPr lang="he-IL" b="1" dirty="0" smtClean="0">
                <a:solidFill>
                  <a:schemeClr val="accent3"/>
                </a:solidFill>
                <a:latin typeface="Arial"/>
                <a:cs typeface="Arial"/>
              </a:rPr>
              <a:t>גורמים הקשורים ליידע והבנה של התלמידים</a:t>
            </a:r>
          </a:p>
          <a:p>
            <a:pPr fontAlgn="auto">
              <a:spcBef>
                <a:spcPts val="0"/>
              </a:spcBef>
              <a:spcAft>
                <a:spcPts val="0"/>
              </a:spcAft>
              <a:defRPr/>
            </a:pPr>
            <a:endParaRPr lang="he-IL" dirty="0" smtClean="0">
              <a:solidFill>
                <a:schemeClr val="tx2"/>
              </a:solidFill>
              <a:latin typeface="Arial"/>
              <a:cs typeface="Arial"/>
            </a:endParaRPr>
          </a:p>
          <a:p>
            <a:pPr fontAlgn="auto">
              <a:spcBef>
                <a:spcPts val="0"/>
              </a:spcBef>
              <a:spcAft>
                <a:spcPts val="0"/>
              </a:spcAft>
              <a:defRPr/>
            </a:pPr>
            <a:endParaRPr lang="he-IL" dirty="0" smtClean="0">
              <a:solidFill>
                <a:schemeClr val="tx2"/>
              </a:solidFill>
              <a:latin typeface="Arial"/>
              <a:cs typeface="Arial"/>
            </a:endParaRPr>
          </a:p>
          <a:p>
            <a:pPr marL="285750" indent="-285750" fontAlgn="auto">
              <a:spcBef>
                <a:spcPts val="0"/>
              </a:spcBef>
              <a:spcAft>
                <a:spcPts val="0"/>
              </a:spcAft>
              <a:buFont typeface="Wingdings" pitchFamily="2" charset="2"/>
              <a:buChar char="§"/>
              <a:defRPr/>
            </a:pPr>
            <a:r>
              <a:rPr lang="he-IL" b="1" dirty="0" smtClean="0">
                <a:solidFill>
                  <a:schemeClr val="accent3"/>
                </a:solidFill>
                <a:latin typeface="Arial"/>
                <a:cs typeface="Arial"/>
              </a:rPr>
              <a:t>גורמים הקשורים לניסוח השאלות</a:t>
            </a:r>
            <a:endParaRPr lang="he-IL" b="1" dirty="0">
              <a:solidFill>
                <a:schemeClr val="accent3"/>
              </a:solidFill>
              <a:latin typeface="Arial"/>
              <a:cs typeface="Arial"/>
            </a:endParaRPr>
          </a:p>
          <a:p>
            <a:pPr fontAlgn="auto">
              <a:spcBef>
                <a:spcPts val="0"/>
              </a:spcBef>
              <a:spcAft>
                <a:spcPts val="0"/>
              </a:spcAft>
              <a:defRPr/>
            </a:pPr>
            <a:endParaRPr lang="he-IL" dirty="0" smtClean="0">
              <a:solidFill>
                <a:schemeClr val="tx2"/>
              </a:solidFill>
              <a:latin typeface="Arial"/>
              <a:cs typeface="Arial"/>
            </a:endParaRPr>
          </a:p>
          <a:p>
            <a:pPr fontAlgn="auto">
              <a:spcBef>
                <a:spcPts val="0"/>
              </a:spcBef>
              <a:spcAft>
                <a:spcPts val="0"/>
              </a:spcAft>
              <a:defRPr/>
            </a:pPr>
            <a:endParaRPr lang="he-IL" dirty="0">
              <a:solidFill>
                <a:schemeClr val="tx2"/>
              </a:solidFill>
              <a:latin typeface="Arial"/>
              <a:cs typeface="Arial"/>
            </a:endParaRP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מחסור בכלים ותבניות לניתוח </a:t>
            </a:r>
            <a:r>
              <a:rPr lang="he-IL" b="1" dirty="0" smtClean="0">
                <a:solidFill>
                  <a:schemeClr val="accent3"/>
                </a:solidFill>
                <a:latin typeface="Arial"/>
                <a:cs typeface="Arial"/>
              </a:rPr>
              <a:t>השאלה ולניתוח וזיהוי של מסיחים שגויים – בכך נעסוק.</a:t>
            </a:r>
            <a:endParaRPr lang="he-IL" b="1" dirty="0">
              <a:solidFill>
                <a:schemeClr val="accent3"/>
              </a:solidFill>
              <a:latin typeface="Arial"/>
              <a:cs typeface="Arial"/>
            </a:endParaRPr>
          </a:p>
          <a:p>
            <a:pPr fontAlgn="auto">
              <a:spcBef>
                <a:spcPts val="0"/>
              </a:spcBef>
              <a:spcAft>
                <a:spcPts val="0"/>
              </a:spcAft>
              <a:defRPr/>
            </a:pPr>
            <a:endParaRPr lang="he-IL" sz="2000" dirty="0">
              <a:solidFill>
                <a:schemeClr val="accent3"/>
              </a:solidFill>
              <a:latin typeface="Arial"/>
              <a:cs typeface="Arial"/>
            </a:endParaRPr>
          </a:p>
          <a:p>
            <a:pPr fontAlgn="auto">
              <a:spcBef>
                <a:spcPts val="0"/>
              </a:spcBef>
              <a:spcAft>
                <a:spcPts val="0"/>
              </a:spcAft>
              <a:defRPr/>
            </a:pPr>
            <a:endParaRPr lang="he-IL" sz="2000" dirty="0">
              <a:solidFill>
                <a:srgbClr val="1D4C72"/>
              </a:solidFill>
              <a:latin typeface="Arial"/>
              <a:cs typeface="Arial"/>
            </a:endParaRPr>
          </a:p>
        </p:txBody>
      </p:sp>
      <p:sp>
        <p:nvSpPr>
          <p:cNvPr id="2" name="מלבן 1"/>
          <p:cNvSpPr/>
          <p:nvPr/>
        </p:nvSpPr>
        <p:spPr>
          <a:xfrm>
            <a:off x="231775" y="4732446"/>
            <a:ext cx="8589963" cy="519822"/>
          </a:xfrm>
          <a:prstGeom prst="rect">
            <a:avLst/>
          </a:prstGeom>
        </p:spPr>
        <p:txBody>
          <a:bodyPr wrap="square">
            <a:spAutoFit/>
          </a:bodyPr>
          <a:lstStyle/>
          <a:p>
            <a:pPr>
              <a:lnSpc>
                <a:spcPts val="1700"/>
              </a:lnSpc>
              <a:spcAft>
                <a:spcPts val="1000"/>
              </a:spcAft>
            </a:pPr>
            <a:r>
              <a:rPr lang="he-IL" sz="1400" b="1" dirty="0" smtClean="0">
                <a:latin typeface="Calibri"/>
                <a:ea typeface="Calibri"/>
                <a:cs typeface="Arial"/>
              </a:rPr>
              <a:t>המידע לפרק העוסק בשאלות רב-ברירתיות בהכשרה זו לקוח מהמאמר: טעויות </a:t>
            </a:r>
            <a:r>
              <a:rPr lang="he-IL" sz="1400" b="1" dirty="0">
                <a:latin typeface="Calibri"/>
                <a:ea typeface="Calibri"/>
                <a:cs typeface="Arial"/>
              </a:rPr>
              <a:t>חוזרות בשאלות רבות-ברירה: </a:t>
            </a:r>
            <a:r>
              <a:rPr lang="he-IL" sz="1400" b="1" dirty="0" smtClean="0">
                <a:latin typeface="Calibri"/>
                <a:ea typeface="Calibri"/>
                <a:cs typeface="Arial"/>
              </a:rPr>
              <a:t>זיהוי</a:t>
            </a:r>
            <a:r>
              <a:rPr lang="he-IL" sz="1400" b="1" dirty="0">
                <a:latin typeface="Calibri"/>
                <a:ea typeface="Calibri"/>
                <a:cs typeface="Arial"/>
              </a:rPr>
              <a:t>, ניתוח, והצעות </a:t>
            </a:r>
            <a:r>
              <a:rPr lang="he-IL" sz="1400" b="1" dirty="0" smtClean="0">
                <a:latin typeface="Calibri"/>
                <a:ea typeface="Calibri"/>
                <a:cs typeface="Arial"/>
              </a:rPr>
              <a:t>להתמודדות – איילת גולדשטיין. העלון למורי הביולוגיה מס' 184 תשע"ב.</a:t>
            </a:r>
            <a:r>
              <a:rPr lang="en-US" sz="1050" dirty="0" smtClean="0">
                <a:latin typeface="Arial"/>
                <a:ea typeface="Calibri"/>
                <a:cs typeface="Arial"/>
              </a:rPr>
              <a:t> </a:t>
            </a:r>
            <a:endParaRPr lang="en-US" sz="1600" dirty="0">
              <a:effectLst/>
              <a:latin typeface="Calibri"/>
              <a:ea typeface="Calibri"/>
              <a:cs typeface="Arial"/>
            </a:endParaRPr>
          </a:p>
        </p:txBody>
      </p:sp>
      <p:sp>
        <p:nvSpPr>
          <p:cNvPr id="3" name="Rectangle 2"/>
          <p:cNvSpPr/>
          <p:nvPr/>
        </p:nvSpPr>
        <p:spPr>
          <a:xfrm>
            <a:off x="328612" y="4509120"/>
            <a:ext cx="8589963" cy="1008112"/>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778091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smtClean="0">
                <a:solidFill>
                  <a:srgbClr val="FF6600"/>
                </a:solidFill>
                <a:ea typeface="+mn-ea"/>
              </a:rPr>
              <a:t>כלים לקריאת שאלת רב ברירה</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25</a:t>
            </a:fld>
            <a:endParaRPr lang="he-IL" sz="1000" dirty="0" smtClean="0">
              <a:solidFill>
                <a:prstClr val="black">
                  <a:lumMod val="50000"/>
                  <a:lumOff val="50000"/>
                </a:prstClr>
              </a:solidFill>
            </a:endParaRPr>
          </a:p>
        </p:txBody>
      </p:sp>
      <p:sp>
        <p:nvSpPr>
          <p:cNvPr id="7" name="TextBox 6"/>
          <p:cNvSpPr txBox="1"/>
          <p:nvPr/>
        </p:nvSpPr>
        <p:spPr>
          <a:xfrm>
            <a:off x="531813" y="583515"/>
            <a:ext cx="8183562" cy="6247864"/>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lnSpc>
                <a:spcPct val="150000"/>
              </a:lnSpc>
              <a:spcBef>
                <a:spcPts val="0"/>
              </a:spcBef>
              <a:spcAft>
                <a:spcPts val="0"/>
              </a:spcAft>
              <a:defRPr/>
            </a:pPr>
            <a:endParaRPr lang="he-IL" sz="2000" u="sng" dirty="0">
              <a:solidFill>
                <a:srgbClr val="1D4C72"/>
              </a:solidFill>
              <a:latin typeface="Arial"/>
              <a:cs typeface="Arial"/>
            </a:endParaRPr>
          </a:p>
          <a:p>
            <a:pPr lvl="0" fontAlgn="auto">
              <a:lnSpc>
                <a:spcPct val="150000"/>
              </a:lnSpc>
              <a:spcBef>
                <a:spcPts val="0"/>
              </a:spcBef>
              <a:spcAft>
                <a:spcPts val="0"/>
              </a:spcAft>
              <a:defRPr/>
            </a:pPr>
            <a:r>
              <a:rPr lang="he-IL" sz="2000" u="sng" dirty="0" smtClean="0">
                <a:solidFill>
                  <a:srgbClr val="1D4C72"/>
                </a:solidFill>
                <a:latin typeface="Arial"/>
                <a:cs typeface="Arial"/>
              </a:rPr>
              <a:t>מומלץ </a:t>
            </a:r>
            <a:r>
              <a:rPr lang="he-IL" sz="2000" u="sng" dirty="0">
                <a:solidFill>
                  <a:srgbClr val="1D4C72"/>
                </a:solidFill>
                <a:latin typeface="Arial"/>
                <a:cs typeface="Arial"/>
              </a:rPr>
              <a:t>להתייחס לשאלות רבות-ברירה כאל שאלות </a:t>
            </a:r>
            <a:r>
              <a:rPr lang="he-IL" sz="2000" u="sng" dirty="0" smtClean="0">
                <a:solidFill>
                  <a:srgbClr val="1D4C72"/>
                </a:solidFill>
                <a:latin typeface="Arial"/>
                <a:cs typeface="Arial"/>
              </a:rPr>
              <a:t>פתוחות (במיוחד כאשר מדובר בשאלה מורכבת)</a:t>
            </a:r>
            <a:r>
              <a:rPr lang="he-IL" sz="2000" dirty="0" smtClean="0">
                <a:solidFill>
                  <a:srgbClr val="1D4C72"/>
                </a:solidFill>
                <a:latin typeface="Arial"/>
                <a:cs typeface="Arial"/>
              </a:rPr>
              <a:t>:</a:t>
            </a:r>
          </a:p>
          <a:p>
            <a:pPr lvl="0" fontAlgn="auto">
              <a:lnSpc>
                <a:spcPct val="150000"/>
              </a:lnSpc>
              <a:spcBef>
                <a:spcPts val="0"/>
              </a:spcBef>
              <a:spcAft>
                <a:spcPts val="0"/>
              </a:spcAft>
              <a:defRPr/>
            </a:pPr>
            <a:r>
              <a:rPr lang="he-IL" sz="2000" dirty="0" smtClean="0">
                <a:solidFill>
                  <a:srgbClr val="1D4C72"/>
                </a:solidFill>
                <a:latin typeface="Arial"/>
                <a:cs typeface="Arial"/>
              </a:rPr>
              <a:t> כתיבת תמצית/נקודות לתשובה לפני קריאת המסיחים.</a:t>
            </a:r>
          </a:p>
          <a:p>
            <a:pPr lvl="0" fontAlgn="auto">
              <a:lnSpc>
                <a:spcPct val="150000"/>
              </a:lnSpc>
              <a:spcBef>
                <a:spcPts val="0"/>
              </a:spcBef>
              <a:spcAft>
                <a:spcPts val="0"/>
              </a:spcAft>
              <a:defRPr/>
            </a:pPr>
            <a:r>
              <a:rPr lang="he-IL" sz="2000" dirty="0" smtClean="0">
                <a:solidFill>
                  <a:srgbClr val="1D4C72"/>
                </a:solidFill>
                <a:latin typeface="Arial"/>
                <a:cs typeface="Arial"/>
              </a:rPr>
              <a:t>  או ארגון היידע הרלבנטי על השאלה בצורה מתומצתת כתרשים, תרשים זרימה.</a:t>
            </a:r>
          </a:p>
          <a:p>
            <a:pPr lvl="0" fontAlgn="auto">
              <a:lnSpc>
                <a:spcPct val="150000"/>
              </a:lnSpc>
              <a:spcBef>
                <a:spcPts val="0"/>
              </a:spcBef>
              <a:spcAft>
                <a:spcPts val="0"/>
              </a:spcAft>
              <a:defRPr/>
            </a:pPr>
            <a:endParaRPr lang="he-IL" sz="2000" dirty="0">
              <a:solidFill>
                <a:srgbClr val="1D4C72"/>
              </a:solidFill>
              <a:latin typeface="Arial"/>
              <a:cs typeface="Arial"/>
            </a:endParaRPr>
          </a:p>
          <a:p>
            <a:pPr lvl="0" fontAlgn="auto">
              <a:lnSpc>
                <a:spcPct val="150000"/>
              </a:lnSpc>
              <a:spcBef>
                <a:spcPts val="0"/>
              </a:spcBef>
              <a:spcAft>
                <a:spcPts val="0"/>
              </a:spcAft>
              <a:defRPr/>
            </a:pPr>
            <a:r>
              <a:rPr lang="he-IL" sz="2000" dirty="0" smtClean="0">
                <a:solidFill>
                  <a:srgbClr val="1D4C72"/>
                </a:solidFill>
                <a:latin typeface="Arial"/>
                <a:cs typeface="Arial"/>
              </a:rPr>
              <a:t>שלב </a:t>
            </a:r>
            <a:r>
              <a:rPr lang="he-IL" sz="2000" dirty="0">
                <a:solidFill>
                  <a:srgbClr val="1D4C72"/>
                </a:solidFill>
                <a:latin typeface="Arial"/>
                <a:cs typeface="Arial"/>
              </a:rPr>
              <a:t>זה חשוב מאוד, כיוון שבמהלכו התלמידים מנסים להבין את הנשאל בשאלה, ללא הסחת הדעת/בלבול על-ידי המסיחים השונים שיכולים </a:t>
            </a:r>
            <a:r>
              <a:rPr lang="he-IL" sz="2000" dirty="0" smtClean="0">
                <a:solidFill>
                  <a:srgbClr val="1D4C72"/>
                </a:solidFill>
                <a:latin typeface="Arial"/>
                <a:cs typeface="Arial"/>
              </a:rPr>
              <a:t>למשכם </a:t>
            </a:r>
            <a:r>
              <a:rPr lang="he-IL" sz="2000" dirty="0">
                <a:solidFill>
                  <a:srgbClr val="1D4C72"/>
                </a:solidFill>
                <a:latin typeface="Arial"/>
                <a:cs typeface="Arial"/>
              </a:rPr>
              <a:t>לכיוון אסוציאטיבי שגוי.</a:t>
            </a:r>
          </a:p>
          <a:p>
            <a:pPr marL="285750" lvl="0" indent="-285750" fontAlgn="auto">
              <a:lnSpc>
                <a:spcPct val="150000"/>
              </a:lnSpc>
              <a:spcBef>
                <a:spcPts val="0"/>
              </a:spcBef>
              <a:spcAft>
                <a:spcPts val="0"/>
              </a:spcAft>
              <a:buFont typeface="Wingdings" pitchFamily="2" charset="2"/>
              <a:buChar char="§"/>
              <a:defRPr/>
            </a:pPr>
            <a:endParaRPr lang="he-IL" sz="2400" dirty="0">
              <a:solidFill>
                <a:srgbClr val="1D4C72"/>
              </a:solidFill>
              <a:latin typeface="Arial"/>
              <a:cs typeface="Arial"/>
            </a:endParaRPr>
          </a:p>
          <a:p>
            <a:pPr lvl="0" fontAlgn="auto">
              <a:lnSpc>
                <a:spcPct val="150000"/>
              </a:lnSpc>
              <a:spcBef>
                <a:spcPts val="0"/>
              </a:spcBef>
              <a:spcAft>
                <a:spcPts val="0"/>
              </a:spcAft>
              <a:defRPr/>
            </a:pPr>
            <a:r>
              <a:rPr lang="he-IL" sz="2400" dirty="0">
                <a:solidFill>
                  <a:srgbClr val="1D4C72"/>
                </a:solidFill>
                <a:latin typeface="Arial"/>
                <a:cs typeface="Arial"/>
              </a:rPr>
              <a:t>	</a:t>
            </a:r>
          </a:p>
          <a:p>
            <a:pPr lvl="0" fontAlgn="auto">
              <a:spcBef>
                <a:spcPts val="0"/>
              </a:spcBef>
              <a:spcAft>
                <a:spcPts val="0"/>
              </a:spcAft>
              <a:defRPr/>
            </a:pPr>
            <a:endParaRPr lang="he-IL" sz="2000" dirty="0">
              <a:solidFill>
                <a:srgbClr val="1D4C72"/>
              </a:solidFill>
              <a:latin typeface="Arial"/>
              <a:cs typeface="Arial"/>
            </a:endParaRPr>
          </a:p>
          <a:p>
            <a:pPr fontAlgn="auto">
              <a:spcBef>
                <a:spcPts val="0"/>
              </a:spcBef>
              <a:spcAft>
                <a:spcPts val="0"/>
              </a:spcAft>
              <a:defRPr/>
            </a:pPr>
            <a:endParaRPr lang="he-IL" sz="2000" dirty="0">
              <a:solidFill>
                <a:srgbClr val="1D4C72"/>
              </a:solidFill>
              <a:latin typeface="Arial"/>
              <a:cs typeface="Arial"/>
            </a:endParaRPr>
          </a:p>
          <a:p>
            <a:pPr fontAlgn="auto">
              <a:spcBef>
                <a:spcPts val="0"/>
              </a:spcBef>
              <a:spcAft>
                <a:spcPts val="0"/>
              </a:spcAft>
              <a:defRPr/>
            </a:pPr>
            <a:endParaRPr lang="he-IL" sz="2000" dirty="0">
              <a:solidFill>
                <a:srgbClr val="1D4C72"/>
              </a:solidFill>
              <a:latin typeface="Arial"/>
              <a:cs typeface="Arial"/>
            </a:endParaRPr>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4032971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604183"/>
            <a:ext cx="8348245" cy="2526333"/>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dirty="0" smtClean="0">
                <a:solidFill>
                  <a:srgbClr val="1F497D"/>
                </a:solidFill>
              </a:rPr>
              <a:t>בשנים </a:t>
            </a:r>
            <a:r>
              <a:rPr lang="he-IL" dirty="0">
                <a:solidFill>
                  <a:srgbClr val="1F497D"/>
                </a:solidFill>
              </a:rPr>
              <a:t>האחרונות יש כריתה מוגברת של עצים ביערות באסיה. </a:t>
            </a:r>
            <a:endParaRPr lang="he-IL" dirty="0" smtClean="0">
              <a:solidFill>
                <a:srgbClr val="1F497D"/>
              </a:solidFill>
            </a:endParaRPr>
          </a:p>
          <a:p>
            <a:pPr eaLnBrk="1" hangingPunct="1">
              <a:defRPr/>
            </a:pPr>
            <a:r>
              <a:rPr lang="he-IL" dirty="0" smtClean="0">
                <a:solidFill>
                  <a:srgbClr val="1F497D"/>
                </a:solidFill>
              </a:rPr>
              <a:t>אחת </a:t>
            </a:r>
            <a:r>
              <a:rPr lang="he-IL" dirty="0">
                <a:solidFill>
                  <a:srgbClr val="1F497D"/>
                </a:solidFill>
              </a:rPr>
              <a:t>התוצאות הסבירות </a:t>
            </a:r>
            <a:endParaRPr lang="he-IL" dirty="0" smtClean="0">
              <a:solidFill>
                <a:srgbClr val="1F497D"/>
              </a:solidFill>
            </a:endParaRPr>
          </a:p>
          <a:p>
            <a:pPr eaLnBrk="1" hangingPunct="1">
              <a:defRPr/>
            </a:pPr>
            <a:r>
              <a:rPr lang="he-IL" dirty="0" smtClean="0">
                <a:solidFill>
                  <a:srgbClr val="1F497D"/>
                </a:solidFill>
              </a:rPr>
              <a:t>של </a:t>
            </a:r>
            <a:r>
              <a:rPr lang="he-IL" dirty="0">
                <a:solidFill>
                  <a:srgbClr val="1F497D"/>
                </a:solidFill>
              </a:rPr>
              <a:t>הכריתה המוגברת היא</a:t>
            </a:r>
            <a:r>
              <a:rPr lang="he-IL" dirty="0" smtClean="0">
                <a:solidFill>
                  <a:srgbClr val="1F497D"/>
                </a:solidFill>
              </a:rPr>
              <a:t>:</a:t>
            </a:r>
          </a:p>
          <a:p>
            <a:pPr eaLnBrk="1" hangingPunct="1">
              <a:defRPr/>
            </a:pPr>
            <a:r>
              <a:rPr lang="he-IL" dirty="0" smtClean="0">
                <a:solidFill>
                  <a:srgbClr val="1F497D"/>
                </a:solidFill>
              </a:rPr>
              <a:t>א. ירידה בכמות הפחמן הדו-חמצני </a:t>
            </a:r>
            <a:r>
              <a:rPr lang="he-IL" dirty="0">
                <a:solidFill>
                  <a:srgbClr val="1F497D"/>
                </a:solidFill>
              </a:rPr>
              <a:t>באוויר </a:t>
            </a:r>
            <a:endParaRPr lang="he-IL" dirty="0" smtClean="0">
              <a:solidFill>
                <a:srgbClr val="1F497D"/>
              </a:solidFill>
            </a:endParaRPr>
          </a:p>
          <a:p>
            <a:pPr eaLnBrk="1" hangingPunct="1">
              <a:defRPr/>
            </a:pPr>
            <a:r>
              <a:rPr lang="he-IL" dirty="0" smtClean="0">
                <a:solidFill>
                  <a:srgbClr val="1F497D"/>
                </a:solidFill>
              </a:rPr>
              <a:t>ב. </a:t>
            </a:r>
            <a:r>
              <a:rPr lang="he-IL" dirty="0">
                <a:solidFill>
                  <a:srgbClr val="1F497D"/>
                </a:solidFill>
              </a:rPr>
              <a:t>הכחדת מינים של בעלי חיים </a:t>
            </a:r>
          </a:p>
          <a:p>
            <a:pPr eaLnBrk="1" hangingPunct="1">
              <a:defRPr/>
            </a:pPr>
            <a:r>
              <a:rPr lang="he-IL" dirty="0" smtClean="0">
                <a:solidFill>
                  <a:srgbClr val="1F497D"/>
                </a:solidFill>
              </a:rPr>
              <a:t>ג. עלייה </a:t>
            </a:r>
            <a:r>
              <a:rPr lang="he-IL" dirty="0">
                <a:solidFill>
                  <a:srgbClr val="1F497D"/>
                </a:solidFill>
              </a:rPr>
              <a:t>בלחות </a:t>
            </a:r>
            <a:r>
              <a:rPr lang="he-IL" dirty="0" smtClean="0">
                <a:solidFill>
                  <a:srgbClr val="1F497D"/>
                </a:solidFill>
              </a:rPr>
              <a:t>האוויר </a:t>
            </a:r>
            <a:endParaRPr lang="he-IL" dirty="0">
              <a:solidFill>
                <a:srgbClr val="1F497D"/>
              </a:solidFill>
            </a:endParaRPr>
          </a:p>
          <a:p>
            <a:pPr eaLnBrk="1" hangingPunct="1">
              <a:defRPr/>
            </a:pPr>
            <a:r>
              <a:rPr lang="he-IL" dirty="0" smtClean="0">
                <a:solidFill>
                  <a:srgbClr val="1F497D"/>
                </a:solidFill>
              </a:rPr>
              <a:t>ד. </a:t>
            </a:r>
            <a:r>
              <a:rPr lang="he-IL" dirty="0">
                <a:solidFill>
                  <a:srgbClr val="1F497D"/>
                </a:solidFill>
              </a:rPr>
              <a:t>הקטנת החור באוזון </a:t>
            </a:r>
          </a:p>
          <a:p>
            <a:pPr eaLnBrk="1" hangingPunct="1">
              <a:defRPr/>
            </a:pPr>
            <a:endParaRPr lang="he-IL" dirty="0">
              <a:solidFill>
                <a:srgbClr val="1F497D"/>
              </a:solidFill>
            </a:endParaRPr>
          </a:p>
          <a:p>
            <a:pPr marL="228600" algn="just">
              <a:lnSpc>
                <a:spcPts val="1700"/>
              </a:lnSpc>
              <a:spcAft>
                <a:spcPts val="1000"/>
              </a:spcAft>
            </a:pPr>
            <a:endParaRPr lang="he-IL" dirty="0" smtClean="0">
              <a:solidFill>
                <a:srgbClr val="FF6600"/>
              </a:solidFill>
              <a:latin typeface="Arial"/>
              <a:ea typeface="Times New Roman"/>
              <a:cs typeface="Guttman Yad-Brush"/>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26</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6: ניתוח השאלה</a:t>
            </a:r>
            <a:endParaRPr lang="he-IL" sz="1800" dirty="0" smtClean="0"/>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5" name="Rectangle 4"/>
          <p:cNvSpPr/>
          <p:nvPr/>
        </p:nvSpPr>
        <p:spPr>
          <a:xfrm>
            <a:off x="410021" y="2708920"/>
            <a:ext cx="8410451" cy="3277820"/>
          </a:xfrm>
          <a:prstGeom prst="rect">
            <a:avLst/>
          </a:prstGeom>
        </p:spPr>
        <p:txBody>
          <a:bodyPr wrap="square">
            <a:spAutoFit/>
          </a:bodyPr>
          <a:lstStyle/>
          <a:p>
            <a:pPr marL="228600" algn="just">
              <a:lnSpc>
                <a:spcPct val="150000"/>
              </a:lnSpc>
              <a:spcAft>
                <a:spcPts val="1000"/>
              </a:spcAft>
            </a:pPr>
            <a:r>
              <a:rPr lang="he-IL" dirty="0" smtClean="0">
                <a:solidFill>
                  <a:srgbClr val="1F497D"/>
                </a:solidFill>
                <a:latin typeface="Arial"/>
                <a:ea typeface="Times New Roman"/>
                <a:cs typeface="Arial"/>
              </a:rPr>
              <a:t>לפני בדיקת המסיחים רצוי שהתלמידים </a:t>
            </a:r>
            <a:r>
              <a:rPr lang="he-IL" dirty="0">
                <a:solidFill>
                  <a:srgbClr val="1F497D"/>
                </a:solidFill>
                <a:latin typeface="Arial"/>
                <a:ea typeface="Times New Roman"/>
                <a:cs typeface="Arial"/>
              </a:rPr>
              <a:t>ירשמו את תהליך השרשור הנסיבתי לתהליך המופיע בשאלה  מהשלב הנתון בשאלה ועד להשלכות השונות שלו:</a:t>
            </a:r>
          </a:p>
          <a:p>
            <a:pPr marL="228600" algn="just">
              <a:lnSpc>
                <a:spcPct val="150000"/>
              </a:lnSpc>
              <a:spcAft>
                <a:spcPts val="1000"/>
              </a:spcAft>
            </a:pPr>
            <a:r>
              <a:rPr lang="he-IL" i="1" dirty="0">
                <a:solidFill>
                  <a:srgbClr val="FF6600"/>
                </a:solidFill>
                <a:latin typeface="Arial"/>
                <a:ea typeface="Times New Roman"/>
                <a:cs typeface="Arial"/>
              </a:rPr>
              <a:t>כריתת יערות </a:t>
            </a:r>
            <a:r>
              <a:rPr lang="en-US" i="1" dirty="0">
                <a:solidFill>
                  <a:srgbClr val="FF6600"/>
                </a:solidFill>
                <a:latin typeface="Arial"/>
                <a:ea typeface="Times New Roman"/>
                <a:cs typeface="Arial"/>
                <a:sym typeface="Wingdings"/>
              </a:rPr>
              <a:t></a:t>
            </a:r>
            <a:r>
              <a:rPr lang="he-IL" i="1" dirty="0">
                <a:solidFill>
                  <a:srgbClr val="FF6600"/>
                </a:solidFill>
                <a:latin typeface="Arial"/>
                <a:ea typeface="Times New Roman"/>
                <a:cs typeface="Arial"/>
              </a:rPr>
              <a:t> ירידה בפוטוסינתזה </a:t>
            </a:r>
            <a:r>
              <a:rPr lang="en-US" i="1" dirty="0">
                <a:solidFill>
                  <a:srgbClr val="FF6600"/>
                </a:solidFill>
                <a:latin typeface="Arial"/>
                <a:ea typeface="Times New Roman"/>
                <a:cs typeface="Arial"/>
                <a:sym typeface="Wingdings"/>
              </a:rPr>
              <a:t></a:t>
            </a:r>
            <a:r>
              <a:rPr lang="he-IL" i="1" dirty="0">
                <a:solidFill>
                  <a:srgbClr val="FF6600"/>
                </a:solidFill>
                <a:latin typeface="Arial"/>
                <a:ea typeface="Times New Roman"/>
                <a:cs typeface="Arial"/>
              </a:rPr>
              <a:t> ירידה בריכוז החמצן + עלייה בריכוז הפחמן הדו-חמצני </a:t>
            </a:r>
            <a:r>
              <a:rPr lang="en-US" i="1" dirty="0">
                <a:solidFill>
                  <a:srgbClr val="FF6600"/>
                </a:solidFill>
                <a:latin typeface="Arial"/>
                <a:ea typeface="Times New Roman"/>
                <a:cs typeface="Arial"/>
                <a:sym typeface="Wingdings"/>
              </a:rPr>
              <a:t></a:t>
            </a:r>
            <a:r>
              <a:rPr lang="he-IL" i="1" dirty="0">
                <a:solidFill>
                  <a:srgbClr val="FF6600"/>
                </a:solidFill>
                <a:latin typeface="Arial"/>
                <a:ea typeface="Times New Roman"/>
                <a:cs typeface="Arial"/>
              </a:rPr>
              <a:t> התחממות האטמוספרה* (אפקט החממה)</a:t>
            </a:r>
          </a:p>
          <a:p>
            <a:pPr marL="228600" algn="just">
              <a:lnSpc>
                <a:spcPct val="150000"/>
              </a:lnSpc>
              <a:spcAft>
                <a:spcPts val="1000"/>
              </a:spcAft>
            </a:pPr>
            <a:r>
              <a:rPr lang="he-IL" i="1" dirty="0" smtClean="0">
                <a:solidFill>
                  <a:srgbClr val="FF6600"/>
                </a:solidFill>
                <a:latin typeface="Arial"/>
                <a:ea typeface="Times New Roman"/>
                <a:cs typeface="Arial"/>
              </a:rPr>
              <a:t>*</a:t>
            </a:r>
            <a:r>
              <a:rPr lang="he-IL" i="1" dirty="0">
                <a:solidFill>
                  <a:srgbClr val="1F497D"/>
                </a:solidFill>
                <a:latin typeface="Arial"/>
                <a:ea typeface="Times New Roman"/>
                <a:cs typeface="Arial"/>
              </a:rPr>
              <a:t>למרות שהתלמיד ענה תשובה שונה ממה שהתכוונו מחברי השאלה, תשובה נכונה כזו מסייעת לשלול לפחות חלק מהמסיחים.</a:t>
            </a:r>
            <a:endParaRPr lang="en-US" dirty="0">
              <a:solidFill>
                <a:srgbClr val="1F497D"/>
              </a:solidFill>
              <a:latin typeface="Arial"/>
              <a:ea typeface="Times New Roman"/>
              <a:cs typeface="Arial"/>
            </a:endParaRPr>
          </a:p>
          <a:p>
            <a:pPr>
              <a:defRPr/>
            </a:pPr>
            <a:endParaRPr lang="he-IL" sz="2000" dirty="0">
              <a:solidFill>
                <a:srgbClr val="1F497D"/>
              </a:solidFill>
            </a:endParaRPr>
          </a:p>
        </p:txBody>
      </p:sp>
      <p:sp>
        <p:nvSpPr>
          <p:cNvPr id="10"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83701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a:solidFill>
                  <a:srgbClr val="FF6600"/>
                </a:solidFill>
                <a:ea typeface="+mn-ea"/>
              </a:rPr>
              <a:t>כלים לקריאת </a:t>
            </a:r>
            <a:r>
              <a:rPr lang="he-IL" sz="1800" b="1" dirty="0" smtClean="0">
                <a:solidFill>
                  <a:srgbClr val="FF6600"/>
                </a:solidFill>
                <a:ea typeface="+mn-ea"/>
              </a:rPr>
              <a:t>שאלת רב-ברירה: ניתוח המסיחים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27</a:t>
            </a:fld>
            <a:endParaRPr lang="he-IL" sz="1000" dirty="0" smtClean="0">
              <a:solidFill>
                <a:prstClr val="black">
                  <a:lumMod val="50000"/>
                  <a:lumOff val="50000"/>
                </a:prstClr>
              </a:solidFill>
            </a:endParaRPr>
          </a:p>
        </p:txBody>
      </p:sp>
      <p:sp>
        <p:nvSpPr>
          <p:cNvPr id="7" name="TextBox 6"/>
          <p:cNvSpPr txBox="1"/>
          <p:nvPr/>
        </p:nvSpPr>
        <p:spPr>
          <a:xfrm>
            <a:off x="522302" y="1578745"/>
            <a:ext cx="8183562" cy="1631216"/>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2000" dirty="0" smtClean="0">
                <a:solidFill>
                  <a:srgbClr val="FF6600"/>
                </a:solidFill>
                <a:latin typeface="Arial"/>
                <a:cs typeface="Arial"/>
              </a:rPr>
              <a:t>בדיקה ראשונית של התשובות (המסיחים):</a:t>
            </a:r>
          </a:p>
          <a:p>
            <a:pPr marL="285750" indent="-285750" fontAlgn="auto">
              <a:spcBef>
                <a:spcPts val="0"/>
              </a:spcBef>
              <a:spcAft>
                <a:spcPts val="0"/>
              </a:spcAft>
              <a:buFont typeface="Wingdings" pitchFamily="2" charset="2"/>
              <a:buChar char="§"/>
              <a:defRPr/>
            </a:pPr>
            <a:r>
              <a:rPr lang="he-IL" sz="2000" dirty="0" smtClean="0">
                <a:solidFill>
                  <a:srgbClr val="1D4C72"/>
                </a:solidFill>
                <a:latin typeface="Arial"/>
                <a:cs typeface="Arial"/>
              </a:rPr>
              <a:t> פסילה של התשובות שאינן נכונות בוודאות.</a:t>
            </a:r>
          </a:p>
          <a:p>
            <a:pPr marL="285750" indent="-285750" fontAlgn="auto">
              <a:spcBef>
                <a:spcPts val="0"/>
              </a:spcBef>
              <a:spcAft>
                <a:spcPts val="0"/>
              </a:spcAft>
              <a:buFont typeface="Wingdings" pitchFamily="2" charset="2"/>
              <a:buChar char="§"/>
              <a:defRPr/>
            </a:pPr>
            <a:endParaRPr lang="he-IL" sz="2000" dirty="0" smtClean="0">
              <a:solidFill>
                <a:srgbClr val="1D4C72"/>
              </a:solidFill>
              <a:latin typeface="Arial"/>
              <a:cs typeface="Arial"/>
            </a:endParaRPr>
          </a:p>
          <a:p>
            <a:pPr fontAlgn="auto">
              <a:spcBef>
                <a:spcPts val="0"/>
              </a:spcBef>
              <a:spcAft>
                <a:spcPts val="0"/>
              </a:spcAft>
              <a:defRPr/>
            </a:pPr>
            <a:r>
              <a:rPr lang="he-IL" sz="2000" dirty="0" smtClean="0">
                <a:solidFill>
                  <a:srgbClr val="FF6600"/>
                </a:solidFill>
                <a:latin typeface="Arial"/>
                <a:cs typeface="Arial"/>
              </a:rPr>
              <a:t>בדיקה נוספת</a:t>
            </a:r>
          </a:p>
          <a:p>
            <a:pPr marL="285750" indent="-285750" fontAlgn="auto">
              <a:spcBef>
                <a:spcPts val="0"/>
              </a:spcBef>
              <a:spcAft>
                <a:spcPts val="0"/>
              </a:spcAft>
              <a:buFont typeface="Wingdings" pitchFamily="2" charset="2"/>
              <a:buChar char="§"/>
              <a:defRPr/>
            </a:pPr>
            <a:r>
              <a:rPr lang="he-IL" sz="2000" dirty="0" smtClean="0">
                <a:solidFill>
                  <a:srgbClr val="1D4C72"/>
                </a:solidFill>
                <a:latin typeface="Arial"/>
                <a:cs typeface="Arial"/>
              </a:rPr>
              <a:t>בחינה של התשובות שלא נפסלו ובחירת התשובה הנכונה.</a:t>
            </a:r>
          </a:p>
        </p:txBody>
      </p:sp>
      <p:sp>
        <p:nvSpPr>
          <p:cNvPr id="8" name="Rectangle 3"/>
          <p:cNvSpPr/>
          <p:nvPr/>
        </p:nvSpPr>
        <p:spPr>
          <a:xfrm>
            <a:off x="231774" y="404664"/>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7899797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28</a:t>
            </a:fld>
            <a:endParaRPr lang="he-IL" sz="1100" dirty="0" smtClean="0">
              <a:solidFill>
                <a:prstClr val="white">
                  <a:lumMod val="75000"/>
                </a:prstClr>
              </a:solidFill>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1" name="TextBox 10"/>
          <p:cNvSpPr txBox="1"/>
          <p:nvPr/>
        </p:nvSpPr>
        <p:spPr>
          <a:xfrm>
            <a:off x="663128" y="1306621"/>
            <a:ext cx="7740860" cy="1200329"/>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he-IL" sz="3600" b="1" dirty="0" smtClean="0">
                <a:solidFill>
                  <a:srgbClr val="1F497D"/>
                </a:solidFill>
              </a:rPr>
              <a:t>הכלי:</a:t>
            </a:r>
          </a:p>
          <a:p>
            <a:pPr algn="ctr" eaLnBrk="1" hangingPunct="1">
              <a:defRPr/>
            </a:pPr>
            <a:r>
              <a:rPr lang="he-IL" sz="3600" b="1" dirty="0" smtClean="0">
                <a:solidFill>
                  <a:srgbClr val="1F497D"/>
                </a:solidFill>
              </a:rPr>
              <a:t>ניתוח המסיחים על פי תבניות שגיאה</a:t>
            </a:r>
            <a:endParaRPr lang="he-IL" sz="3600" b="1" u="sng" dirty="0" smtClean="0">
              <a:solidFill>
                <a:srgbClr val="1F497D"/>
              </a:solidFill>
            </a:endParaRPr>
          </a:p>
        </p:txBody>
      </p:sp>
    </p:spTree>
    <p:extLst>
      <p:ext uri="{BB962C8B-B14F-4D97-AF65-F5344CB8AC3E}">
        <p14:creationId xmlns:p14="http://schemas.microsoft.com/office/powerpoint/2010/main" val="879165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a:xfrm>
            <a:off x="2324927" y="-387424"/>
            <a:ext cx="6400816" cy="1143000"/>
          </a:xfrm>
        </p:spPr>
        <p:txBody>
          <a:bodyPr/>
          <a:lstStyle/>
          <a:p>
            <a:pPr fontAlgn="auto">
              <a:defRPr/>
            </a:pPr>
            <a:r>
              <a:rPr lang="he-IL" sz="2000" b="1" dirty="0" smtClean="0">
                <a:solidFill>
                  <a:srgbClr val="FF6600"/>
                </a:solidFill>
                <a:ea typeface="+mn-ea"/>
              </a:rPr>
              <a:t>"</a:t>
            </a:r>
            <a:r>
              <a:rPr lang="he-IL" sz="2000" b="1" dirty="0">
                <a:solidFill>
                  <a:srgbClr val="FF6600"/>
                </a:solidFill>
                <a:ea typeface="+mn-ea"/>
              </a:rPr>
              <a:t>תבניות שגיאה" נפוצות במסיחים:</a:t>
            </a:r>
            <a:endParaRPr lang="he-IL" sz="2000" dirty="0" smtClean="0">
              <a:solidFill>
                <a:schemeClr val="accent6">
                  <a:lumMod val="50000"/>
                  <a:lumOff val="50000"/>
                </a:schemeClr>
              </a:solidFill>
            </a:endParaRPr>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29</a:t>
            </a:fld>
            <a:endParaRPr lang="he-IL" sz="1000" dirty="0" smtClean="0">
              <a:solidFill>
                <a:prstClr val="black">
                  <a:lumMod val="50000"/>
                  <a:lumOff val="50000"/>
                </a:prstClr>
              </a:solidFill>
            </a:endParaRPr>
          </a:p>
        </p:txBody>
      </p:sp>
      <p:sp>
        <p:nvSpPr>
          <p:cNvPr id="7" name="TextBox 6"/>
          <p:cNvSpPr txBox="1"/>
          <p:nvPr/>
        </p:nvSpPr>
        <p:spPr>
          <a:xfrm>
            <a:off x="492894" y="836712"/>
            <a:ext cx="8183562" cy="5027017"/>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lnSpc>
                <a:spcPct val="150000"/>
              </a:lnSpc>
              <a:spcBef>
                <a:spcPts val="0"/>
              </a:spcBef>
              <a:spcAft>
                <a:spcPts val="0"/>
              </a:spcAft>
              <a:defRPr/>
            </a:pPr>
            <a:r>
              <a:rPr lang="he-IL" dirty="0" smtClean="0">
                <a:solidFill>
                  <a:srgbClr val="1D4C72"/>
                </a:solidFill>
                <a:latin typeface="Arial"/>
                <a:cs typeface="Arial"/>
              </a:rPr>
              <a:t>א. </a:t>
            </a:r>
            <a:r>
              <a:rPr lang="he-IL" u="sng" dirty="0" smtClean="0">
                <a:solidFill>
                  <a:srgbClr val="1D4C72"/>
                </a:solidFill>
                <a:latin typeface="Arial"/>
                <a:cs typeface="Arial"/>
              </a:rPr>
              <a:t>טעות</a:t>
            </a:r>
            <a:r>
              <a:rPr lang="he-IL" dirty="0" smtClean="0">
                <a:solidFill>
                  <a:srgbClr val="1D4C72"/>
                </a:solidFill>
                <a:latin typeface="Arial"/>
                <a:cs typeface="Arial"/>
              </a:rPr>
              <a:t> </a:t>
            </a:r>
            <a:r>
              <a:rPr lang="he-IL" dirty="0">
                <a:solidFill>
                  <a:srgbClr val="1D4C72"/>
                </a:solidFill>
                <a:latin typeface="Arial"/>
                <a:cs typeface="Arial"/>
              </a:rPr>
              <a:t>- משפט שכולו שגוי מבחינת התוכן הביולוגי</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ב. </a:t>
            </a:r>
            <a:r>
              <a:rPr lang="he-IL" u="sng" dirty="0" smtClean="0">
                <a:solidFill>
                  <a:srgbClr val="1D4C72"/>
                </a:solidFill>
                <a:latin typeface="Arial"/>
                <a:cs typeface="Arial"/>
              </a:rPr>
              <a:t>טעות </a:t>
            </a:r>
            <a:r>
              <a:rPr lang="he-IL" u="sng" dirty="0">
                <a:solidFill>
                  <a:srgbClr val="1D4C72"/>
                </a:solidFill>
                <a:latin typeface="Arial"/>
                <a:cs typeface="Arial"/>
              </a:rPr>
              <a:t>בחלק ראשון </a:t>
            </a:r>
            <a:r>
              <a:rPr lang="he-IL" dirty="0">
                <a:solidFill>
                  <a:srgbClr val="1D4C72"/>
                </a:solidFill>
                <a:latin typeface="Arial"/>
                <a:cs typeface="Arial"/>
              </a:rPr>
              <a:t>- משפט שחציו הראשון שגוי וחציו השני נכון</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ג. </a:t>
            </a:r>
            <a:r>
              <a:rPr lang="he-IL" u="sng" dirty="0" smtClean="0">
                <a:solidFill>
                  <a:srgbClr val="1D4C72"/>
                </a:solidFill>
                <a:latin typeface="Arial"/>
                <a:cs typeface="Arial"/>
              </a:rPr>
              <a:t>טעות </a:t>
            </a:r>
            <a:r>
              <a:rPr lang="he-IL" u="sng" dirty="0">
                <a:solidFill>
                  <a:srgbClr val="1D4C72"/>
                </a:solidFill>
                <a:latin typeface="Arial"/>
                <a:cs typeface="Arial"/>
              </a:rPr>
              <a:t>בחלק שני </a:t>
            </a:r>
            <a:r>
              <a:rPr lang="he-IL" dirty="0">
                <a:solidFill>
                  <a:srgbClr val="1D4C72"/>
                </a:solidFill>
                <a:latin typeface="Arial"/>
                <a:cs typeface="Arial"/>
              </a:rPr>
              <a:t>- משפט שחציו הראשון נכון וחציו השני שגוי</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ד. </a:t>
            </a:r>
            <a:r>
              <a:rPr lang="he-IL" u="sng" dirty="0" smtClean="0">
                <a:solidFill>
                  <a:srgbClr val="1D4C72"/>
                </a:solidFill>
                <a:latin typeface="Arial"/>
                <a:cs typeface="Arial"/>
              </a:rPr>
              <a:t>נכון </a:t>
            </a:r>
            <a:r>
              <a:rPr lang="he-IL" u="sng" dirty="0">
                <a:solidFill>
                  <a:srgbClr val="1D4C72"/>
                </a:solidFill>
                <a:latin typeface="Arial"/>
                <a:cs typeface="Arial"/>
              </a:rPr>
              <a:t>חלקי </a:t>
            </a:r>
            <a:r>
              <a:rPr lang="he-IL" dirty="0">
                <a:solidFill>
                  <a:srgbClr val="1D4C72"/>
                </a:solidFill>
                <a:latin typeface="Arial"/>
                <a:cs typeface="Arial"/>
              </a:rPr>
              <a:t>- משפט שנכון לחלק מהמצבים/זמנים הכלולים בשאלה.</a:t>
            </a:r>
          </a:p>
          <a:p>
            <a:pPr fontAlgn="auto">
              <a:lnSpc>
                <a:spcPct val="150000"/>
              </a:lnSpc>
              <a:spcBef>
                <a:spcPts val="0"/>
              </a:spcBef>
              <a:spcAft>
                <a:spcPts val="0"/>
              </a:spcAft>
              <a:defRPr/>
            </a:pPr>
            <a:r>
              <a:rPr lang="he-IL" dirty="0" smtClean="0">
                <a:solidFill>
                  <a:srgbClr val="1D4C72"/>
                </a:solidFill>
                <a:latin typeface="Arial"/>
                <a:cs typeface="Arial"/>
              </a:rPr>
              <a:t>ה. </a:t>
            </a:r>
            <a:r>
              <a:rPr lang="he-IL" u="sng" dirty="0" smtClean="0">
                <a:solidFill>
                  <a:srgbClr val="1D4C72"/>
                </a:solidFill>
                <a:latin typeface="Arial"/>
                <a:cs typeface="Arial"/>
              </a:rPr>
              <a:t>מגמה </a:t>
            </a:r>
            <a:r>
              <a:rPr lang="he-IL" u="sng" dirty="0">
                <a:solidFill>
                  <a:srgbClr val="1D4C72"/>
                </a:solidFill>
                <a:latin typeface="Arial"/>
                <a:cs typeface="Arial"/>
              </a:rPr>
              <a:t>הפוכה </a:t>
            </a:r>
            <a:r>
              <a:rPr lang="he-IL" dirty="0">
                <a:solidFill>
                  <a:srgbClr val="1D4C72"/>
                </a:solidFill>
                <a:latin typeface="Arial"/>
                <a:cs typeface="Arial"/>
              </a:rPr>
              <a:t>- משפט המכיל את האלמנטים הנחוצים בתשובה אך במגמה </a:t>
            </a:r>
            <a:r>
              <a:rPr lang="he-IL" dirty="0" smtClean="0">
                <a:solidFill>
                  <a:srgbClr val="1D4C72"/>
                </a:solidFill>
                <a:latin typeface="Arial"/>
                <a:cs typeface="Arial"/>
              </a:rPr>
              <a:t>  </a:t>
            </a:r>
          </a:p>
          <a:p>
            <a:pPr fontAlgn="auto">
              <a:lnSpc>
                <a:spcPct val="150000"/>
              </a:lnSpc>
              <a:spcBef>
                <a:spcPts val="0"/>
              </a:spcBef>
              <a:spcAft>
                <a:spcPts val="0"/>
              </a:spcAft>
              <a:defRPr/>
            </a:pPr>
            <a:r>
              <a:rPr lang="he-IL" dirty="0" smtClean="0">
                <a:solidFill>
                  <a:srgbClr val="1D4C72"/>
                </a:solidFill>
                <a:latin typeface="Arial"/>
                <a:cs typeface="Arial"/>
              </a:rPr>
              <a:t>    הפוכה </a:t>
            </a:r>
            <a:r>
              <a:rPr lang="he-IL" dirty="0">
                <a:solidFill>
                  <a:srgbClr val="1D4C72"/>
                </a:solidFill>
                <a:latin typeface="Arial"/>
                <a:cs typeface="Arial"/>
              </a:rPr>
              <a:t>(כגון: </a:t>
            </a:r>
            <a:r>
              <a:rPr lang="he-IL" dirty="0" smtClean="0">
                <a:solidFill>
                  <a:srgbClr val="1D4C72"/>
                </a:solidFill>
                <a:latin typeface="Arial"/>
                <a:cs typeface="Arial"/>
              </a:rPr>
              <a:t> יותר/פחות</a:t>
            </a:r>
            <a:r>
              <a:rPr lang="he-IL" dirty="0">
                <a:solidFill>
                  <a:srgbClr val="1D4C72"/>
                </a:solidFill>
                <a:latin typeface="Arial"/>
                <a:cs typeface="Arial"/>
              </a:rPr>
              <a:t>, עולה/יורד, מהר/לאט, מעט/הרבה, נקלט/נפלט, </a:t>
            </a:r>
            <a:r>
              <a:rPr lang="he-IL" dirty="0" smtClean="0">
                <a:solidFill>
                  <a:srgbClr val="1D4C72"/>
                </a:solidFill>
                <a:latin typeface="Arial"/>
                <a:cs typeface="Arial"/>
              </a:rPr>
              <a:t>  </a:t>
            </a:r>
          </a:p>
          <a:p>
            <a:pPr fontAlgn="auto">
              <a:lnSpc>
                <a:spcPct val="150000"/>
              </a:lnSpc>
              <a:spcBef>
                <a:spcPts val="0"/>
              </a:spcBef>
              <a:spcAft>
                <a:spcPts val="0"/>
              </a:spcAft>
              <a:defRPr/>
            </a:pPr>
            <a:r>
              <a:rPr lang="he-IL" dirty="0" smtClean="0">
                <a:solidFill>
                  <a:srgbClr val="1D4C72"/>
                </a:solidFill>
                <a:latin typeface="Arial"/>
                <a:cs typeface="Arial"/>
              </a:rPr>
              <a:t>    יתרון/חסרון</a:t>
            </a:r>
            <a:r>
              <a:rPr lang="he-IL" dirty="0">
                <a:solidFill>
                  <a:srgbClr val="1D4C72"/>
                </a:solidFill>
                <a:latin typeface="Arial"/>
                <a:cs typeface="Arial"/>
              </a:rPr>
              <a:t>, בניה/פרוק, </a:t>
            </a:r>
            <a:r>
              <a:rPr lang="he-IL" dirty="0" smtClean="0">
                <a:solidFill>
                  <a:srgbClr val="1D4C72"/>
                </a:solidFill>
                <a:latin typeface="Arial"/>
                <a:cs typeface="Arial"/>
              </a:rPr>
              <a:t>מצע/תוצר </a:t>
            </a:r>
            <a:r>
              <a:rPr lang="he-IL" dirty="0">
                <a:solidFill>
                  <a:srgbClr val="1D4C72"/>
                </a:solidFill>
                <a:latin typeface="Arial"/>
                <a:cs typeface="Arial"/>
              </a:rPr>
              <a:t>וכדומה</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ו. </a:t>
            </a:r>
            <a:r>
              <a:rPr lang="he-IL" u="sng" dirty="0" smtClean="0">
                <a:solidFill>
                  <a:srgbClr val="1D4C72"/>
                </a:solidFill>
                <a:latin typeface="Arial"/>
                <a:cs typeface="Arial"/>
              </a:rPr>
              <a:t>תפיסה </a:t>
            </a:r>
            <a:r>
              <a:rPr lang="he-IL" u="sng" dirty="0">
                <a:solidFill>
                  <a:srgbClr val="1D4C72"/>
                </a:solidFill>
                <a:latin typeface="Arial"/>
                <a:cs typeface="Arial"/>
              </a:rPr>
              <a:t>שגויה </a:t>
            </a:r>
            <a:r>
              <a:rPr lang="he-IL" dirty="0">
                <a:solidFill>
                  <a:srgbClr val="1D4C72"/>
                </a:solidFill>
                <a:latin typeface="Arial"/>
                <a:cs typeface="Arial"/>
              </a:rPr>
              <a:t>- משפט המכיל תפיסה שגויה רווחת (כגון: פוטוסינתזה היא נשימת </a:t>
            </a:r>
            <a:r>
              <a:rPr lang="he-IL" dirty="0" smtClean="0">
                <a:solidFill>
                  <a:srgbClr val="1D4C72"/>
                </a:solidFill>
                <a:latin typeface="Arial"/>
                <a:cs typeface="Arial"/>
              </a:rPr>
              <a:t> </a:t>
            </a:r>
          </a:p>
          <a:p>
            <a:pPr fontAlgn="auto">
              <a:lnSpc>
                <a:spcPct val="150000"/>
              </a:lnSpc>
              <a:spcBef>
                <a:spcPts val="0"/>
              </a:spcBef>
              <a:spcAft>
                <a:spcPts val="0"/>
              </a:spcAft>
              <a:defRPr/>
            </a:pPr>
            <a:r>
              <a:rPr lang="he-IL" dirty="0" smtClean="0">
                <a:solidFill>
                  <a:srgbClr val="1D4C72"/>
                </a:solidFill>
                <a:latin typeface="Arial"/>
                <a:cs typeface="Arial"/>
              </a:rPr>
              <a:t>   הצמחים</a:t>
            </a:r>
            <a:r>
              <a:rPr lang="he-IL" dirty="0">
                <a:solidFill>
                  <a:srgbClr val="1D4C72"/>
                </a:solidFill>
                <a:latin typeface="Arial"/>
                <a:cs typeface="Arial"/>
              </a:rPr>
              <a:t>, </a:t>
            </a:r>
            <a:r>
              <a:rPr lang="he-IL" dirty="0" smtClean="0">
                <a:solidFill>
                  <a:srgbClr val="1D4C72"/>
                </a:solidFill>
                <a:latin typeface="Arial"/>
                <a:cs typeface="Arial"/>
              </a:rPr>
              <a:t>צמחים </a:t>
            </a:r>
            <a:r>
              <a:rPr lang="he-IL" dirty="0">
                <a:solidFill>
                  <a:srgbClr val="1D4C72"/>
                </a:solidFill>
                <a:latin typeface="Arial"/>
                <a:cs typeface="Arial"/>
              </a:rPr>
              <a:t>נושמים רק בלילה וכדומה</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ז. </a:t>
            </a:r>
            <a:r>
              <a:rPr lang="he-IL" u="sng" dirty="0" smtClean="0">
                <a:solidFill>
                  <a:srgbClr val="1D4C72"/>
                </a:solidFill>
                <a:latin typeface="Arial"/>
                <a:cs typeface="Arial"/>
              </a:rPr>
              <a:t>אין </a:t>
            </a:r>
            <a:r>
              <a:rPr lang="he-IL" u="sng" dirty="0">
                <a:solidFill>
                  <a:srgbClr val="1D4C72"/>
                </a:solidFill>
                <a:latin typeface="Arial"/>
                <a:cs typeface="Arial"/>
              </a:rPr>
              <a:t>קשר </a:t>
            </a:r>
            <a:r>
              <a:rPr lang="he-IL" dirty="0">
                <a:solidFill>
                  <a:srgbClr val="1D4C72"/>
                </a:solidFill>
                <a:latin typeface="Arial"/>
                <a:cs typeface="Arial"/>
              </a:rPr>
              <a:t>- משפט נכון מבחינת התוכן הביולוגי, אך אינו קשור כלל לשאלה</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ח. </a:t>
            </a:r>
            <a:r>
              <a:rPr lang="he-IL" u="sng" dirty="0" smtClean="0">
                <a:solidFill>
                  <a:srgbClr val="1D4C72"/>
                </a:solidFill>
                <a:latin typeface="Arial"/>
                <a:cs typeface="Arial"/>
              </a:rPr>
              <a:t>אסוציאציה</a:t>
            </a:r>
            <a:r>
              <a:rPr lang="he-IL" dirty="0" smtClean="0">
                <a:solidFill>
                  <a:srgbClr val="1D4C72"/>
                </a:solidFill>
                <a:latin typeface="Arial"/>
                <a:cs typeface="Arial"/>
              </a:rPr>
              <a:t> </a:t>
            </a:r>
            <a:r>
              <a:rPr lang="he-IL" dirty="0">
                <a:solidFill>
                  <a:srgbClr val="1D4C72"/>
                </a:solidFill>
                <a:latin typeface="Arial"/>
                <a:cs typeface="Arial"/>
              </a:rPr>
              <a:t>- משפט הקשור אסוציאטיבית לשאלה או לתשובה </a:t>
            </a:r>
            <a:r>
              <a:rPr lang="he-IL" dirty="0" err="1" smtClean="0">
                <a:solidFill>
                  <a:srgbClr val="1D4C72"/>
                </a:solidFill>
                <a:latin typeface="Arial"/>
                <a:cs typeface="Arial"/>
              </a:rPr>
              <a:t>האמיתית</a:t>
            </a:r>
            <a:r>
              <a:rPr lang="he-IL" dirty="0">
                <a:solidFill>
                  <a:srgbClr val="1D4C72"/>
                </a:solidFill>
                <a:latin typeface="Arial"/>
                <a:cs typeface="Arial"/>
              </a:rPr>
              <a:t>, אך אינו </a:t>
            </a:r>
            <a:endParaRPr lang="he-IL" dirty="0" smtClean="0">
              <a:solidFill>
                <a:srgbClr val="1D4C72"/>
              </a:solidFill>
              <a:latin typeface="Arial"/>
              <a:cs typeface="Arial"/>
            </a:endParaRPr>
          </a:p>
          <a:p>
            <a:pPr fontAlgn="auto">
              <a:lnSpc>
                <a:spcPct val="150000"/>
              </a:lnSpc>
              <a:spcBef>
                <a:spcPts val="0"/>
              </a:spcBef>
              <a:spcAft>
                <a:spcPts val="0"/>
              </a:spcAft>
              <a:defRPr/>
            </a:pPr>
            <a:r>
              <a:rPr lang="he-IL" dirty="0" smtClean="0">
                <a:solidFill>
                  <a:srgbClr val="1D4C72"/>
                </a:solidFill>
                <a:latin typeface="Arial"/>
                <a:cs typeface="Arial"/>
              </a:rPr>
              <a:t>    התשובה </a:t>
            </a:r>
            <a:r>
              <a:rPr lang="he-IL" dirty="0" err="1">
                <a:solidFill>
                  <a:srgbClr val="1D4C72"/>
                </a:solidFill>
                <a:latin typeface="Arial"/>
                <a:cs typeface="Arial"/>
              </a:rPr>
              <a:t>האמיתית</a:t>
            </a:r>
            <a:r>
              <a:rPr lang="he-IL" dirty="0" smtClean="0">
                <a:solidFill>
                  <a:srgbClr val="1D4C72"/>
                </a:solidFill>
                <a:latin typeface="Arial"/>
                <a:cs typeface="Arial"/>
              </a:rPr>
              <a:t>.</a:t>
            </a:r>
            <a:endParaRPr lang="he-IL" dirty="0">
              <a:solidFill>
                <a:srgbClr val="1D4C72"/>
              </a:solidFill>
              <a:latin typeface="Arial"/>
              <a:cs typeface="Arial"/>
            </a:endParaRPr>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120815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11660" y="1340768"/>
            <a:ext cx="6120680" cy="830997"/>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b="1" dirty="0" smtClean="0">
                <a:solidFill>
                  <a:schemeClr val="accent3"/>
                </a:solidFill>
              </a:rPr>
              <a:t>                        המטרה</a:t>
            </a:r>
            <a:r>
              <a:rPr lang="he-IL" sz="2400" b="1" dirty="0">
                <a:solidFill>
                  <a:schemeClr val="accent3"/>
                </a:solidFill>
              </a:rPr>
              <a:t>:</a:t>
            </a:r>
          </a:p>
          <a:p>
            <a:pPr eaLnBrk="1" hangingPunct="1">
              <a:defRPr/>
            </a:pPr>
            <a:r>
              <a:rPr lang="he-IL" sz="2400" b="1" dirty="0">
                <a:solidFill>
                  <a:srgbClr val="1F497D"/>
                </a:solidFill>
              </a:rPr>
              <a:t>לענות על השאלה </a:t>
            </a:r>
            <a:r>
              <a:rPr lang="he-IL" sz="2400" b="1" dirty="0" smtClean="0">
                <a:solidFill>
                  <a:srgbClr val="1F497D"/>
                </a:solidFill>
              </a:rPr>
              <a:t>"</a:t>
            </a:r>
            <a:r>
              <a:rPr lang="he-IL" sz="2400" b="1" dirty="0">
                <a:solidFill>
                  <a:srgbClr val="1F497D"/>
                </a:solidFill>
              </a:rPr>
              <a:t>מהראש ולא מהבטן</a:t>
            </a:r>
            <a:r>
              <a:rPr lang="he-IL" sz="2400" b="1" dirty="0" smtClean="0">
                <a:solidFill>
                  <a:srgbClr val="1F497D"/>
                </a:solidFill>
              </a:rPr>
              <a:t>"</a:t>
            </a:r>
            <a:endParaRPr lang="he-IL" sz="2400" b="1" dirty="0">
              <a:solidFill>
                <a:srgbClr val="1F497D"/>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3</a:t>
            </a:fld>
            <a:endParaRPr lang="he-IL" sz="1100" dirty="0" smtClean="0">
              <a:solidFill>
                <a:prstClr val="white">
                  <a:lumMod val="75000"/>
                </a:prstClr>
              </a:solidFill>
            </a:endParaRPr>
          </a:p>
        </p:txBody>
      </p:sp>
      <p:sp>
        <p:nvSpPr>
          <p:cNvPr id="9" name="כותרת 8"/>
          <p:cNvSpPr>
            <a:spLocks noGrp="1"/>
          </p:cNvSpPr>
          <p:nvPr>
            <p:ph type="title"/>
          </p:nvPr>
        </p:nvSpPr>
        <p:spPr>
          <a:xfrm>
            <a:off x="-324544" y="26988"/>
            <a:ext cx="8856663" cy="439737"/>
          </a:xfrm>
        </p:spPr>
        <p:txBody>
          <a:bodyPr/>
          <a:lstStyle/>
          <a:p>
            <a:pPr fontAlgn="auto">
              <a:defRPr/>
            </a:pPr>
            <a:r>
              <a:rPr lang="he-IL" sz="1800" b="1" dirty="0" smtClean="0">
                <a:solidFill>
                  <a:srgbClr val="FF6600"/>
                </a:solidFill>
                <a:ea typeface="+mn-ea"/>
              </a:rPr>
              <a:t>שאלות פתוחות</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5" name="קבוצה 4"/>
          <p:cNvGrpSpPr/>
          <p:nvPr/>
        </p:nvGrpSpPr>
        <p:grpSpPr>
          <a:xfrm>
            <a:off x="755576" y="3659833"/>
            <a:ext cx="6369792" cy="1279382"/>
            <a:chOff x="755576" y="3659833"/>
            <a:chExt cx="6369792" cy="1279382"/>
          </a:xfrm>
        </p:grpSpPr>
        <p:sp>
          <p:nvSpPr>
            <p:cNvPr id="8" name="TextBox 7"/>
            <p:cNvSpPr txBox="1"/>
            <p:nvPr/>
          </p:nvSpPr>
          <p:spPr>
            <a:xfrm>
              <a:off x="755576" y="3738886"/>
              <a:ext cx="6120680" cy="1200329"/>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b="1" dirty="0" smtClean="0">
                  <a:solidFill>
                    <a:schemeClr val="accent3"/>
                  </a:solidFill>
                </a:rPr>
                <a:t>                        </a:t>
              </a:r>
              <a:endParaRPr lang="he-IL" sz="2400" b="1" dirty="0">
                <a:solidFill>
                  <a:schemeClr val="accent3"/>
                </a:solidFill>
              </a:endParaRPr>
            </a:p>
            <a:p>
              <a:pPr marL="342900" indent="-342900" eaLnBrk="1" hangingPunct="1">
                <a:buFont typeface="Wingdings" pitchFamily="2" charset="2"/>
                <a:buChar char="§"/>
                <a:defRPr/>
              </a:pPr>
              <a:r>
                <a:rPr lang="he-IL" sz="2400" b="1" dirty="0" smtClean="0">
                  <a:solidFill>
                    <a:srgbClr val="1F497D"/>
                  </a:solidFill>
                </a:rPr>
                <a:t>שאלות </a:t>
              </a:r>
              <a:r>
                <a:rPr lang="he-IL" sz="2400" b="1" dirty="0">
                  <a:solidFill>
                    <a:srgbClr val="1F497D"/>
                  </a:solidFill>
                </a:rPr>
                <a:t>פתוחות</a:t>
              </a:r>
            </a:p>
            <a:p>
              <a:pPr marL="342900" indent="-342900" eaLnBrk="1" hangingPunct="1">
                <a:buFont typeface="Wingdings" pitchFamily="2" charset="2"/>
                <a:buChar char="§"/>
                <a:defRPr/>
              </a:pPr>
              <a:r>
                <a:rPr lang="he-IL" sz="2400" b="1" dirty="0">
                  <a:solidFill>
                    <a:srgbClr val="1F497D"/>
                  </a:solidFill>
                </a:rPr>
                <a:t>שאלה רב-ברירתיות</a:t>
              </a:r>
            </a:p>
          </p:txBody>
        </p:sp>
        <p:sp>
          <p:nvSpPr>
            <p:cNvPr id="3" name="מלבן 2"/>
            <p:cNvSpPr/>
            <p:nvPr/>
          </p:nvSpPr>
          <p:spPr>
            <a:xfrm>
              <a:off x="3059832" y="3659833"/>
              <a:ext cx="4065536" cy="461665"/>
            </a:xfrm>
            <a:prstGeom prst="rect">
              <a:avLst/>
            </a:prstGeom>
          </p:spPr>
          <p:txBody>
            <a:bodyPr wrap="none">
              <a:spAutoFit/>
            </a:bodyPr>
            <a:lstStyle/>
            <a:p>
              <a:pPr lvl="0">
                <a:defRPr/>
              </a:pPr>
              <a:r>
                <a:rPr lang="he-IL" sz="2400" b="1" dirty="0">
                  <a:solidFill>
                    <a:srgbClr val="1F497D"/>
                  </a:solidFill>
                </a:rPr>
                <a:t>לשם כך יש צורך </a:t>
              </a:r>
              <a:r>
                <a:rPr lang="he-IL" sz="2400" b="1" dirty="0">
                  <a:solidFill>
                    <a:srgbClr val="FF6600"/>
                  </a:solidFill>
                </a:rPr>
                <a:t>בכלים</a:t>
              </a:r>
              <a:r>
                <a:rPr lang="he-IL" sz="2400" b="1" dirty="0">
                  <a:solidFill>
                    <a:srgbClr val="1F497D"/>
                  </a:solidFill>
                </a:rPr>
                <a:t> לפתרון:</a:t>
              </a:r>
            </a:p>
          </p:txBody>
        </p:sp>
      </p:grpSp>
      <p:sp>
        <p:nvSpPr>
          <p:cNvPr id="11" name="חץ למטה 10"/>
          <p:cNvSpPr/>
          <p:nvPr/>
        </p:nvSpPr>
        <p:spPr>
          <a:xfrm>
            <a:off x="4364483" y="2384884"/>
            <a:ext cx="1744736" cy="648072"/>
          </a:xfrm>
          <a:prstGeom prst="downArrow">
            <a:avLst/>
          </a:prstGeom>
          <a:solidFill>
            <a:schemeClr val="accent3">
              <a:alpha val="23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sp>
        <p:nvSpPr>
          <p:cNvPr id="7" name="מלבן 6"/>
          <p:cNvSpPr/>
          <p:nvPr/>
        </p:nvSpPr>
        <p:spPr>
          <a:xfrm>
            <a:off x="2339752" y="1124744"/>
            <a:ext cx="5544616" cy="410445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9386725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2000" b="1" dirty="0" smtClean="0">
                <a:solidFill>
                  <a:srgbClr val="FF6600"/>
                </a:solidFill>
                <a:ea typeface="+mn-ea"/>
              </a:rPr>
              <a:t>"תבניות שגיאה" נפוצות במסיחים</a:t>
            </a:r>
            <a:endParaRPr lang="he-IL" sz="20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30</a:t>
            </a:fld>
            <a:endParaRPr lang="he-IL" sz="1000" dirty="0" smtClean="0">
              <a:solidFill>
                <a:prstClr val="black">
                  <a:lumMod val="50000"/>
                  <a:lumOff val="50000"/>
                </a:prstClr>
              </a:solidFill>
            </a:endParaRPr>
          </a:p>
        </p:txBody>
      </p:sp>
      <p:sp>
        <p:nvSpPr>
          <p:cNvPr id="7" name="TextBox 6"/>
          <p:cNvSpPr txBox="1"/>
          <p:nvPr/>
        </p:nvSpPr>
        <p:spPr>
          <a:xfrm>
            <a:off x="503238" y="1128212"/>
            <a:ext cx="8183562" cy="429348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lnSpc>
                <a:spcPct val="150000"/>
              </a:lnSpc>
              <a:spcBef>
                <a:spcPts val="0"/>
              </a:spcBef>
              <a:spcAft>
                <a:spcPts val="0"/>
              </a:spcAft>
              <a:defRPr/>
            </a:pPr>
            <a:r>
              <a:rPr lang="he-IL" dirty="0" smtClean="0">
                <a:solidFill>
                  <a:srgbClr val="1D4C72"/>
                </a:solidFill>
                <a:latin typeface="Arial"/>
                <a:cs typeface="Arial"/>
              </a:rPr>
              <a:t>ט. </a:t>
            </a:r>
            <a:r>
              <a:rPr lang="he-IL" u="sng" dirty="0" smtClean="0">
                <a:solidFill>
                  <a:srgbClr val="1D4C72"/>
                </a:solidFill>
                <a:latin typeface="Arial"/>
                <a:cs typeface="Arial"/>
              </a:rPr>
              <a:t>צליל </a:t>
            </a:r>
            <a:r>
              <a:rPr lang="he-IL" u="sng" dirty="0">
                <a:solidFill>
                  <a:srgbClr val="1D4C72"/>
                </a:solidFill>
                <a:latin typeface="Arial"/>
                <a:cs typeface="Arial"/>
              </a:rPr>
              <a:t>דומה </a:t>
            </a:r>
            <a:r>
              <a:rPr lang="he-IL" dirty="0">
                <a:solidFill>
                  <a:srgbClr val="1D4C72"/>
                </a:solidFill>
                <a:latin typeface="Arial"/>
                <a:cs typeface="Arial"/>
              </a:rPr>
              <a:t>- טעות פונטית - משפט המכיל מילה דומה מבחינת הצליל אך אינו </a:t>
            </a:r>
            <a:r>
              <a:rPr lang="he-IL" dirty="0" smtClean="0">
                <a:solidFill>
                  <a:srgbClr val="1D4C72"/>
                </a:solidFill>
                <a:latin typeface="Arial"/>
                <a:cs typeface="Arial"/>
              </a:rPr>
              <a:t> </a:t>
            </a:r>
          </a:p>
          <a:p>
            <a:pPr fontAlgn="auto">
              <a:lnSpc>
                <a:spcPct val="150000"/>
              </a:lnSpc>
              <a:spcBef>
                <a:spcPts val="0"/>
              </a:spcBef>
              <a:spcAft>
                <a:spcPts val="0"/>
              </a:spcAft>
              <a:defRPr/>
            </a:pPr>
            <a:r>
              <a:rPr lang="he-IL" dirty="0" smtClean="0">
                <a:solidFill>
                  <a:srgbClr val="1D4C72"/>
                </a:solidFill>
                <a:latin typeface="Arial"/>
                <a:cs typeface="Arial"/>
              </a:rPr>
              <a:t>    התשובה (כגון גלוקגון </a:t>
            </a:r>
            <a:r>
              <a:rPr lang="he-IL" dirty="0">
                <a:solidFill>
                  <a:srgbClr val="1D4C72"/>
                </a:solidFill>
                <a:latin typeface="Arial"/>
                <a:cs typeface="Arial"/>
              </a:rPr>
              <a:t>וגליקוגן, מיטוזה ומיוזה, וכדומה</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י. </a:t>
            </a:r>
            <a:r>
              <a:rPr lang="he-IL" u="sng" dirty="0" smtClean="0">
                <a:solidFill>
                  <a:srgbClr val="1D4C72"/>
                </a:solidFill>
                <a:latin typeface="Arial"/>
                <a:cs typeface="Arial"/>
              </a:rPr>
              <a:t>חוסר </a:t>
            </a:r>
            <a:r>
              <a:rPr lang="he-IL" u="sng" dirty="0">
                <a:solidFill>
                  <a:srgbClr val="1D4C72"/>
                </a:solidFill>
                <a:latin typeface="Arial"/>
                <a:cs typeface="Arial"/>
              </a:rPr>
              <a:t>ייחודיות</a:t>
            </a:r>
            <a:r>
              <a:rPr lang="he-IL" dirty="0">
                <a:solidFill>
                  <a:srgbClr val="1D4C72"/>
                </a:solidFill>
                <a:latin typeface="Arial"/>
                <a:cs typeface="Arial"/>
              </a:rPr>
              <a:t> - תשובה שאינה ייחודית לשאלה, אם נדרשה תשובה ייחודית </a:t>
            </a:r>
            <a:endParaRPr lang="he-IL" dirty="0" smtClean="0">
              <a:solidFill>
                <a:srgbClr val="1D4C72"/>
              </a:solidFill>
              <a:latin typeface="Arial"/>
              <a:cs typeface="Arial"/>
            </a:endParaRPr>
          </a:p>
          <a:p>
            <a:pPr fontAlgn="auto">
              <a:lnSpc>
                <a:spcPct val="150000"/>
              </a:lnSpc>
              <a:spcBef>
                <a:spcPts val="0"/>
              </a:spcBef>
              <a:spcAft>
                <a:spcPts val="0"/>
              </a:spcAft>
              <a:defRPr/>
            </a:pPr>
            <a:r>
              <a:rPr lang="he-IL" dirty="0">
                <a:solidFill>
                  <a:srgbClr val="1D4C72"/>
                </a:solidFill>
                <a:latin typeface="Arial"/>
                <a:cs typeface="Arial"/>
              </a:rPr>
              <a:t> </a:t>
            </a:r>
            <a:r>
              <a:rPr lang="he-IL" dirty="0" smtClean="0">
                <a:solidFill>
                  <a:srgbClr val="1D4C72"/>
                </a:solidFill>
                <a:latin typeface="Arial"/>
                <a:cs typeface="Arial"/>
              </a:rPr>
              <a:t> למצב </a:t>
            </a:r>
            <a:r>
              <a:rPr lang="he-IL" dirty="0">
                <a:solidFill>
                  <a:srgbClr val="1D4C72"/>
                </a:solidFill>
                <a:latin typeface="Arial"/>
                <a:cs typeface="Arial"/>
              </a:rPr>
              <a:t>מסוים</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י"א. </a:t>
            </a:r>
            <a:r>
              <a:rPr lang="he-IL" u="sng" dirty="0" smtClean="0">
                <a:solidFill>
                  <a:srgbClr val="1D4C72"/>
                </a:solidFill>
                <a:latin typeface="Arial"/>
                <a:cs typeface="Arial"/>
              </a:rPr>
              <a:t>זמן</a:t>
            </a:r>
            <a:r>
              <a:rPr lang="he-IL" u="sng" dirty="0">
                <a:solidFill>
                  <a:srgbClr val="1D4C72"/>
                </a:solidFill>
                <a:latin typeface="Arial"/>
                <a:cs typeface="Arial"/>
              </a:rPr>
              <a:t>, תוצאה וסיבה</a:t>
            </a:r>
            <a:r>
              <a:rPr lang="he-IL" dirty="0">
                <a:solidFill>
                  <a:srgbClr val="1D4C72"/>
                </a:solidFill>
                <a:latin typeface="Arial"/>
                <a:cs typeface="Arial"/>
              </a:rPr>
              <a:t> - משפט המכיל היפוך בין סיבה לתוצאה או בלבול בסדר </a:t>
            </a:r>
            <a:r>
              <a:rPr lang="he-IL" dirty="0" smtClean="0">
                <a:solidFill>
                  <a:srgbClr val="1D4C72"/>
                </a:solidFill>
                <a:latin typeface="Arial"/>
                <a:cs typeface="Arial"/>
              </a:rPr>
              <a:t>  </a:t>
            </a:r>
          </a:p>
          <a:p>
            <a:pPr fontAlgn="auto">
              <a:lnSpc>
                <a:spcPct val="150000"/>
              </a:lnSpc>
              <a:spcBef>
                <a:spcPts val="0"/>
              </a:spcBef>
              <a:spcAft>
                <a:spcPts val="0"/>
              </a:spcAft>
              <a:defRPr/>
            </a:pPr>
            <a:r>
              <a:rPr lang="he-IL" dirty="0" smtClean="0">
                <a:solidFill>
                  <a:srgbClr val="1D4C72"/>
                </a:solidFill>
                <a:latin typeface="Arial"/>
                <a:cs typeface="Arial"/>
              </a:rPr>
              <a:t>     האירועים  לאורך </a:t>
            </a:r>
            <a:r>
              <a:rPr lang="he-IL" dirty="0">
                <a:solidFill>
                  <a:srgbClr val="1D4C72"/>
                </a:solidFill>
                <a:latin typeface="Arial"/>
                <a:cs typeface="Arial"/>
              </a:rPr>
              <a:t>ציר הזמן</a:t>
            </a:r>
            <a:r>
              <a:rPr lang="he-IL" dirty="0" smtClean="0">
                <a:solidFill>
                  <a:srgbClr val="1D4C72"/>
                </a:solidFill>
                <a:latin typeface="Arial"/>
                <a:cs typeface="Arial"/>
              </a:rPr>
              <a:t>.</a:t>
            </a:r>
          </a:p>
          <a:p>
            <a:pPr fontAlgn="auto">
              <a:lnSpc>
                <a:spcPct val="150000"/>
              </a:lnSpc>
              <a:spcBef>
                <a:spcPts val="0"/>
              </a:spcBef>
              <a:spcAft>
                <a:spcPts val="0"/>
              </a:spcAft>
              <a:defRPr/>
            </a:pPr>
            <a:r>
              <a:rPr lang="he-IL" dirty="0" smtClean="0">
                <a:solidFill>
                  <a:srgbClr val="1D4C72"/>
                </a:solidFill>
                <a:latin typeface="Arial"/>
                <a:cs typeface="Arial"/>
              </a:rPr>
              <a:t>י"ב. </a:t>
            </a:r>
            <a:r>
              <a:rPr lang="he-IL" u="sng" dirty="0" smtClean="0">
                <a:solidFill>
                  <a:srgbClr val="1D4C72"/>
                </a:solidFill>
                <a:latin typeface="Arial"/>
                <a:cs typeface="Arial"/>
              </a:rPr>
              <a:t>החלפת </a:t>
            </a:r>
            <a:r>
              <a:rPr lang="he-IL" u="sng" dirty="0">
                <a:solidFill>
                  <a:srgbClr val="1D4C72"/>
                </a:solidFill>
                <a:latin typeface="Arial"/>
                <a:cs typeface="Arial"/>
              </a:rPr>
              <a:t>תהליכים ומושגים</a:t>
            </a:r>
            <a:r>
              <a:rPr lang="he-IL" dirty="0">
                <a:solidFill>
                  <a:srgbClr val="1D4C72"/>
                </a:solidFill>
                <a:latin typeface="Arial"/>
                <a:cs typeface="Arial"/>
              </a:rPr>
              <a:t> - משפט המכיל בלבול בין תהליכים ו/או מושגים </a:t>
            </a:r>
            <a:endParaRPr lang="he-IL" dirty="0" smtClean="0">
              <a:solidFill>
                <a:srgbClr val="1D4C72"/>
              </a:solidFill>
              <a:latin typeface="Arial"/>
              <a:cs typeface="Arial"/>
            </a:endParaRPr>
          </a:p>
          <a:p>
            <a:pPr fontAlgn="auto">
              <a:lnSpc>
                <a:spcPct val="150000"/>
              </a:lnSpc>
              <a:spcBef>
                <a:spcPts val="0"/>
              </a:spcBef>
              <a:spcAft>
                <a:spcPts val="0"/>
              </a:spcAft>
              <a:defRPr/>
            </a:pPr>
            <a:r>
              <a:rPr lang="he-IL" dirty="0" smtClean="0">
                <a:solidFill>
                  <a:srgbClr val="1D4C72"/>
                </a:solidFill>
                <a:latin typeface="Arial"/>
                <a:cs typeface="Arial"/>
              </a:rPr>
              <a:t>      דומים </a:t>
            </a:r>
            <a:r>
              <a:rPr lang="he-IL" dirty="0">
                <a:solidFill>
                  <a:srgbClr val="1D4C72"/>
                </a:solidFill>
                <a:latin typeface="Arial"/>
                <a:cs typeface="Arial"/>
              </a:rPr>
              <a:t>או </a:t>
            </a:r>
            <a:r>
              <a:rPr lang="he-IL" dirty="0" smtClean="0">
                <a:solidFill>
                  <a:srgbClr val="1D4C72"/>
                </a:solidFill>
                <a:latin typeface="Arial"/>
                <a:cs typeface="Arial"/>
              </a:rPr>
              <a:t> קשורים </a:t>
            </a:r>
            <a:r>
              <a:rPr lang="he-IL" dirty="0">
                <a:solidFill>
                  <a:srgbClr val="1D4C72"/>
                </a:solidFill>
                <a:latin typeface="Arial"/>
                <a:cs typeface="Arial"/>
              </a:rPr>
              <a:t>זה לזה או הפוכים זה לזה באלמנטים מסוימים (כגון: בלבול </a:t>
            </a:r>
            <a:endParaRPr lang="he-IL" dirty="0" smtClean="0">
              <a:solidFill>
                <a:srgbClr val="1D4C72"/>
              </a:solidFill>
              <a:latin typeface="Arial"/>
              <a:cs typeface="Arial"/>
            </a:endParaRPr>
          </a:p>
          <a:p>
            <a:pPr fontAlgn="auto">
              <a:lnSpc>
                <a:spcPct val="150000"/>
              </a:lnSpc>
              <a:spcBef>
                <a:spcPts val="0"/>
              </a:spcBef>
              <a:spcAft>
                <a:spcPts val="0"/>
              </a:spcAft>
              <a:defRPr/>
            </a:pPr>
            <a:r>
              <a:rPr lang="he-IL" dirty="0" smtClean="0">
                <a:solidFill>
                  <a:srgbClr val="1D4C72"/>
                </a:solidFill>
                <a:latin typeface="Arial"/>
                <a:cs typeface="Arial"/>
              </a:rPr>
              <a:t>      בין </a:t>
            </a:r>
            <a:r>
              <a:rPr lang="he-IL" dirty="0">
                <a:solidFill>
                  <a:srgbClr val="1D4C72"/>
                </a:solidFill>
                <a:latin typeface="Arial"/>
                <a:cs typeface="Arial"/>
              </a:rPr>
              <a:t>מיוזה ומיטוזה, </a:t>
            </a:r>
            <a:r>
              <a:rPr lang="he-IL" dirty="0" smtClean="0">
                <a:solidFill>
                  <a:srgbClr val="1D4C72"/>
                </a:solidFill>
                <a:latin typeface="Arial"/>
                <a:cs typeface="Arial"/>
              </a:rPr>
              <a:t>נשימה </a:t>
            </a:r>
            <a:r>
              <a:rPr lang="he-IL" dirty="0">
                <a:solidFill>
                  <a:srgbClr val="1D4C72"/>
                </a:solidFill>
                <a:latin typeface="Arial"/>
                <a:cs typeface="Arial"/>
              </a:rPr>
              <a:t>תאית ופוטוסינתזה, שיכפול ותעתוק וכדומה</a:t>
            </a:r>
            <a:r>
              <a:rPr lang="he-IL" dirty="0" smtClean="0">
                <a:solidFill>
                  <a:srgbClr val="1D4C72"/>
                </a:solidFill>
                <a:latin typeface="Arial"/>
                <a:cs typeface="Arial"/>
              </a:rPr>
              <a:t>).</a:t>
            </a:r>
          </a:p>
          <a:p>
            <a:pPr fontAlgn="auto">
              <a:lnSpc>
                <a:spcPct val="150000"/>
              </a:lnSpc>
              <a:spcBef>
                <a:spcPts val="0"/>
              </a:spcBef>
              <a:spcAft>
                <a:spcPts val="0"/>
              </a:spcAft>
              <a:defRPr/>
            </a:pPr>
            <a:r>
              <a:rPr lang="he-IL" sz="2000" dirty="0" smtClean="0">
                <a:solidFill>
                  <a:srgbClr val="1D4C72"/>
                </a:solidFill>
                <a:latin typeface="Arial"/>
                <a:cs typeface="Arial"/>
              </a:rPr>
              <a:t>שימו       :  </a:t>
            </a:r>
            <a:r>
              <a:rPr lang="he-IL" sz="2000" dirty="0">
                <a:solidFill>
                  <a:srgbClr val="1D4C72"/>
                </a:solidFill>
                <a:latin typeface="Arial"/>
                <a:cs typeface="Arial"/>
              </a:rPr>
              <a:t>ישנם מסיחים הבנויים משילוב של יותר מ"תבנית שגיאה" אחת.</a:t>
            </a:r>
          </a:p>
        </p:txBody>
      </p:sp>
      <p:sp>
        <p:nvSpPr>
          <p:cNvPr id="2" name="לב 1"/>
          <p:cNvSpPr/>
          <p:nvPr/>
        </p:nvSpPr>
        <p:spPr>
          <a:xfrm>
            <a:off x="7785570" y="5085184"/>
            <a:ext cx="288032" cy="216024"/>
          </a:xfrm>
          <a:prstGeom prst="hear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4667107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p:nvPr/>
        </p:nvSpPr>
        <p:spPr>
          <a:xfrm flipV="1">
            <a:off x="2774302" y="449256"/>
            <a:ext cx="5902154"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TextBox 5"/>
          <p:cNvSpPr txBox="1"/>
          <p:nvPr/>
        </p:nvSpPr>
        <p:spPr>
          <a:xfrm>
            <a:off x="354252" y="531594"/>
            <a:ext cx="8183563" cy="2526333"/>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dirty="0" smtClean="0">
                <a:solidFill>
                  <a:srgbClr val="1F497D"/>
                </a:solidFill>
              </a:rPr>
              <a:t>בשנים </a:t>
            </a:r>
            <a:r>
              <a:rPr lang="he-IL" dirty="0">
                <a:solidFill>
                  <a:srgbClr val="1F497D"/>
                </a:solidFill>
              </a:rPr>
              <a:t>האחרונות יש כריתה מוגברת של עצים ביערות </a:t>
            </a:r>
            <a:r>
              <a:rPr lang="en-US" dirty="0" smtClean="0">
                <a:solidFill>
                  <a:srgbClr val="1F497D"/>
                </a:solidFill>
              </a:rPr>
              <a:t/>
            </a:r>
            <a:br>
              <a:rPr lang="en-US" dirty="0" smtClean="0">
                <a:solidFill>
                  <a:srgbClr val="1F497D"/>
                </a:solidFill>
              </a:rPr>
            </a:br>
            <a:r>
              <a:rPr lang="he-IL" dirty="0" smtClean="0">
                <a:solidFill>
                  <a:srgbClr val="1F497D"/>
                </a:solidFill>
              </a:rPr>
              <a:t>באסיה</a:t>
            </a:r>
            <a:r>
              <a:rPr lang="he-IL" dirty="0">
                <a:solidFill>
                  <a:srgbClr val="1F497D"/>
                </a:solidFill>
              </a:rPr>
              <a:t>. </a:t>
            </a:r>
            <a:endParaRPr lang="he-IL" dirty="0" smtClean="0">
              <a:solidFill>
                <a:srgbClr val="1F497D"/>
              </a:solidFill>
            </a:endParaRPr>
          </a:p>
          <a:p>
            <a:pPr eaLnBrk="1" hangingPunct="1">
              <a:defRPr/>
            </a:pPr>
            <a:r>
              <a:rPr lang="he-IL" dirty="0" smtClean="0">
                <a:solidFill>
                  <a:srgbClr val="1F497D"/>
                </a:solidFill>
              </a:rPr>
              <a:t>אחת </a:t>
            </a:r>
            <a:r>
              <a:rPr lang="he-IL" dirty="0">
                <a:solidFill>
                  <a:srgbClr val="1F497D"/>
                </a:solidFill>
              </a:rPr>
              <a:t>התוצאות הסבירות של הכריתה המוגברת היא</a:t>
            </a:r>
            <a:r>
              <a:rPr lang="he-IL" dirty="0" smtClean="0">
                <a:solidFill>
                  <a:srgbClr val="1F497D"/>
                </a:solidFill>
              </a:rPr>
              <a:t>:</a:t>
            </a:r>
          </a:p>
          <a:p>
            <a:pPr eaLnBrk="1" hangingPunct="1">
              <a:defRPr/>
            </a:pPr>
            <a:r>
              <a:rPr lang="he-IL" dirty="0" smtClean="0">
                <a:solidFill>
                  <a:srgbClr val="1F497D"/>
                </a:solidFill>
              </a:rPr>
              <a:t>א. ירידה בכמות הפחמן הדו-חמצני </a:t>
            </a:r>
            <a:r>
              <a:rPr lang="he-IL" dirty="0">
                <a:solidFill>
                  <a:srgbClr val="1F497D"/>
                </a:solidFill>
              </a:rPr>
              <a:t>באוויר </a:t>
            </a:r>
            <a:endParaRPr lang="he-IL" dirty="0" smtClean="0">
              <a:solidFill>
                <a:srgbClr val="1F497D"/>
              </a:solidFill>
            </a:endParaRPr>
          </a:p>
          <a:p>
            <a:pPr eaLnBrk="1" hangingPunct="1">
              <a:defRPr/>
            </a:pPr>
            <a:r>
              <a:rPr lang="he-IL" dirty="0" smtClean="0">
                <a:solidFill>
                  <a:srgbClr val="1F497D"/>
                </a:solidFill>
              </a:rPr>
              <a:t>ב. </a:t>
            </a:r>
            <a:r>
              <a:rPr lang="he-IL" dirty="0">
                <a:solidFill>
                  <a:srgbClr val="1F497D"/>
                </a:solidFill>
              </a:rPr>
              <a:t>הכחדת מינים של בעלי חיים </a:t>
            </a:r>
          </a:p>
          <a:p>
            <a:pPr eaLnBrk="1" hangingPunct="1">
              <a:defRPr/>
            </a:pPr>
            <a:r>
              <a:rPr lang="he-IL" dirty="0" smtClean="0">
                <a:solidFill>
                  <a:srgbClr val="1F497D"/>
                </a:solidFill>
              </a:rPr>
              <a:t>ג. עלייה </a:t>
            </a:r>
            <a:r>
              <a:rPr lang="he-IL" dirty="0">
                <a:solidFill>
                  <a:srgbClr val="1F497D"/>
                </a:solidFill>
              </a:rPr>
              <a:t>בלחות </a:t>
            </a:r>
            <a:r>
              <a:rPr lang="he-IL" dirty="0" smtClean="0">
                <a:solidFill>
                  <a:srgbClr val="1F497D"/>
                </a:solidFill>
              </a:rPr>
              <a:t>האוויר </a:t>
            </a:r>
            <a:endParaRPr lang="he-IL" dirty="0">
              <a:solidFill>
                <a:srgbClr val="1F497D"/>
              </a:solidFill>
            </a:endParaRPr>
          </a:p>
          <a:p>
            <a:pPr eaLnBrk="1" hangingPunct="1">
              <a:defRPr/>
            </a:pPr>
            <a:r>
              <a:rPr lang="he-IL" dirty="0" smtClean="0">
                <a:solidFill>
                  <a:srgbClr val="1F497D"/>
                </a:solidFill>
              </a:rPr>
              <a:t>ד. </a:t>
            </a:r>
            <a:r>
              <a:rPr lang="he-IL" dirty="0">
                <a:solidFill>
                  <a:srgbClr val="1F497D"/>
                </a:solidFill>
              </a:rPr>
              <a:t>הקטנת החור באוזון </a:t>
            </a:r>
          </a:p>
          <a:p>
            <a:pPr eaLnBrk="1" hangingPunct="1">
              <a:defRPr/>
            </a:pPr>
            <a:endParaRPr lang="he-IL" dirty="0">
              <a:solidFill>
                <a:srgbClr val="1F497D"/>
              </a:solidFill>
            </a:endParaRPr>
          </a:p>
          <a:p>
            <a:pPr marL="228600" algn="just">
              <a:lnSpc>
                <a:spcPts val="1700"/>
              </a:lnSpc>
              <a:spcAft>
                <a:spcPts val="1000"/>
              </a:spcAft>
            </a:pPr>
            <a:endParaRPr lang="he-IL" sz="1400" dirty="0" smtClean="0">
              <a:solidFill>
                <a:srgbClr val="FF6600"/>
              </a:solidFill>
              <a:latin typeface="Arial"/>
              <a:ea typeface="Times New Roman"/>
              <a:cs typeface="Guttman Yad-Brush"/>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31</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6: ניתוח המסיחים בהתאם לתבניות השגיאה</a:t>
            </a:r>
            <a:endParaRPr lang="he-IL" sz="1800" dirty="0" smtClean="0"/>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12260" y="-21307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TextBox 7"/>
          <p:cNvSpPr txBox="1"/>
          <p:nvPr/>
        </p:nvSpPr>
        <p:spPr>
          <a:xfrm>
            <a:off x="107504" y="116632"/>
            <a:ext cx="3240360" cy="6324808"/>
          </a:xfrm>
          <a:prstGeom prst="rect">
            <a:avLst/>
          </a:prstGeom>
          <a:solidFill>
            <a:schemeClr val="accent3">
              <a:alpha val="10000"/>
            </a:schemeClr>
          </a:solidFill>
          <a:ln w="19050">
            <a:solidFill>
              <a:schemeClr val="accent3"/>
            </a:solidFill>
          </a:ln>
          <a:effectLst>
            <a:outerShdw sx="102000" sy="102000" algn="tl" rotWithShape="0">
              <a:schemeClr val="bg1">
                <a:lumMod val="65000"/>
                <a:alpha val="0"/>
              </a:schemeClr>
            </a:outerShdw>
          </a:effectLst>
        </p:spPr>
        <p:txBody>
          <a:bodyPr wrap="square" rtlCol="1">
            <a:spAutoFit/>
          </a:bodyPr>
          <a:lstStyle/>
          <a:p>
            <a:pPr fontAlgn="auto">
              <a:lnSpc>
                <a:spcPct val="150000"/>
              </a:lnSpc>
              <a:spcBef>
                <a:spcPts val="0"/>
              </a:spcBef>
              <a:spcAft>
                <a:spcPts val="0"/>
              </a:spcAft>
              <a:defRPr/>
            </a:pPr>
            <a:r>
              <a:rPr lang="he-IL" b="1" dirty="0" smtClean="0">
                <a:solidFill>
                  <a:srgbClr val="FF6600"/>
                </a:solidFill>
                <a:latin typeface="Arial"/>
                <a:cs typeface="Arial"/>
              </a:rPr>
              <a:t>"</a:t>
            </a:r>
            <a:r>
              <a:rPr lang="he-IL" b="1" dirty="0">
                <a:solidFill>
                  <a:srgbClr val="FF6600"/>
                </a:solidFill>
                <a:latin typeface="Arial"/>
                <a:cs typeface="Arial"/>
              </a:rPr>
              <a:t>תבניות שגיאה" נפוצות במסיחים</a:t>
            </a:r>
            <a:r>
              <a:rPr lang="he-IL" b="1" dirty="0" smtClean="0">
                <a:solidFill>
                  <a:srgbClr val="FF6600"/>
                </a:solidFill>
                <a:latin typeface="Arial"/>
                <a:cs typeface="Arial"/>
              </a:rPr>
              <a:t>:</a:t>
            </a:r>
            <a:endParaRPr lang="he-IL" b="1" dirty="0">
              <a:solidFill>
                <a:srgbClr val="FF6600"/>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א.  טעות</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ב.   טעות </a:t>
            </a:r>
            <a:r>
              <a:rPr lang="he-IL" b="1" dirty="0">
                <a:solidFill>
                  <a:srgbClr val="1D4C72"/>
                </a:solidFill>
                <a:latin typeface="Arial"/>
                <a:cs typeface="Arial"/>
              </a:rPr>
              <a:t>בחלק </a:t>
            </a:r>
            <a:r>
              <a:rPr lang="he-IL" b="1" dirty="0" smtClean="0">
                <a:solidFill>
                  <a:srgbClr val="1D4C72"/>
                </a:solidFill>
                <a:latin typeface="Arial"/>
                <a:cs typeface="Arial"/>
              </a:rPr>
              <a:t>ראשון</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ג.   טעות </a:t>
            </a:r>
            <a:r>
              <a:rPr lang="he-IL" b="1" dirty="0">
                <a:solidFill>
                  <a:srgbClr val="1D4C72"/>
                </a:solidFill>
                <a:latin typeface="Arial"/>
                <a:cs typeface="Arial"/>
              </a:rPr>
              <a:t>בחלק </a:t>
            </a:r>
            <a:r>
              <a:rPr lang="he-IL" b="1" dirty="0" smtClean="0">
                <a:solidFill>
                  <a:srgbClr val="1D4C72"/>
                </a:solidFill>
                <a:latin typeface="Arial"/>
                <a:cs typeface="Arial"/>
              </a:rPr>
              <a:t>שני</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ד.   נכון חלקי</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ה.   מגמה הפוכה</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ו.     תפיסה שגויה</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ז.     אין קשר</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ח.    אסוציאציה</a:t>
            </a:r>
          </a:p>
          <a:p>
            <a:pPr fontAlgn="auto">
              <a:lnSpc>
                <a:spcPct val="150000"/>
              </a:lnSpc>
              <a:spcBef>
                <a:spcPts val="0"/>
              </a:spcBef>
              <a:spcAft>
                <a:spcPts val="0"/>
              </a:spcAft>
              <a:defRPr/>
            </a:pPr>
            <a:r>
              <a:rPr lang="he-IL" b="1" dirty="0">
                <a:solidFill>
                  <a:srgbClr val="1D4C72"/>
                </a:solidFill>
                <a:latin typeface="Arial"/>
                <a:cs typeface="Arial"/>
              </a:rPr>
              <a:t>ט. </a:t>
            </a:r>
            <a:r>
              <a:rPr lang="he-IL" b="1" dirty="0" smtClean="0">
                <a:solidFill>
                  <a:srgbClr val="1D4C72"/>
                </a:solidFill>
                <a:latin typeface="Arial"/>
                <a:cs typeface="Arial"/>
              </a:rPr>
              <a:t>   צליל </a:t>
            </a:r>
            <a:r>
              <a:rPr lang="he-IL" b="1" dirty="0">
                <a:solidFill>
                  <a:srgbClr val="1D4C72"/>
                </a:solidFill>
                <a:latin typeface="Arial"/>
                <a:cs typeface="Arial"/>
              </a:rPr>
              <a:t>דומה </a:t>
            </a:r>
          </a:p>
          <a:p>
            <a:pPr fontAlgn="auto">
              <a:lnSpc>
                <a:spcPct val="150000"/>
              </a:lnSpc>
              <a:spcBef>
                <a:spcPts val="0"/>
              </a:spcBef>
              <a:spcAft>
                <a:spcPts val="0"/>
              </a:spcAft>
              <a:defRPr/>
            </a:pPr>
            <a:r>
              <a:rPr lang="he-IL" b="1" dirty="0">
                <a:solidFill>
                  <a:srgbClr val="1D4C72"/>
                </a:solidFill>
                <a:latin typeface="Arial"/>
                <a:cs typeface="Arial"/>
              </a:rPr>
              <a:t>י. </a:t>
            </a:r>
            <a:r>
              <a:rPr lang="he-IL" b="1" dirty="0" smtClean="0">
                <a:solidFill>
                  <a:srgbClr val="1D4C72"/>
                </a:solidFill>
                <a:latin typeface="Arial"/>
                <a:cs typeface="Arial"/>
              </a:rPr>
              <a:t>    חוסר </a:t>
            </a:r>
            <a:r>
              <a:rPr lang="he-IL" b="1" dirty="0">
                <a:solidFill>
                  <a:srgbClr val="1D4C72"/>
                </a:solidFill>
                <a:latin typeface="Arial"/>
                <a:cs typeface="Arial"/>
              </a:rPr>
              <a:t>ייחודיות </a:t>
            </a:r>
            <a:endParaRPr lang="he-IL" b="1" dirty="0" smtClean="0">
              <a:solidFill>
                <a:srgbClr val="1D4C72"/>
              </a:solidFill>
              <a:latin typeface="Arial"/>
              <a:cs typeface="Arial"/>
            </a:endParaRPr>
          </a:p>
          <a:p>
            <a:pPr fontAlgn="auto">
              <a:lnSpc>
                <a:spcPct val="150000"/>
              </a:lnSpc>
              <a:spcBef>
                <a:spcPts val="0"/>
              </a:spcBef>
              <a:spcAft>
                <a:spcPts val="0"/>
              </a:spcAft>
              <a:defRPr/>
            </a:pPr>
            <a:r>
              <a:rPr lang="he-IL" b="1" dirty="0" smtClean="0">
                <a:solidFill>
                  <a:srgbClr val="1D4C72"/>
                </a:solidFill>
                <a:latin typeface="Arial"/>
                <a:cs typeface="Arial"/>
              </a:rPr>
              <a:t>י"א</a:t>
            </a:r>
            <a:r>
              <a:rPr lang="he-IL" b="1" dirty="0">
                <a:solidFill>
                  <a:srgbClr val="1D4C72"/>
                </a:solidFill>
                <a:latin typeface="Arial"/>
                <a:cs typeface="Arial"/>
              </a:rPr>
              <a:t>. </a:t>
            </a:r>
            <a:r>
              <a:rPr lang="he-IL" b="1" dirty="0" smtClean="0">
                <a:solidFill>
                  <a:srgbClr val="1D4C72"/>
                </a:solidFill>
                <a:latin typeface="Arial"/>
                <a:cs typeface="Arial"/>
              </a:rPr>
              <a:t>בלבול בזמן</a:t>
            </a:r>
            <a:r>
              <a:rPr lang="he-IL" b="1" dirty="0">
                <a:solidFill>
                  <a:srgbClr val="1D4C72"/>
                </a:solidFill>
                <a:latin typeface="Arial"/>
                <a:cs typeface="Arial"/>
              </a:rPr>
              <a:t>, </a:t>
            </a:r>
            <a:r>
              <a:rPr lang="he-IL" b="1" dirty="0" smtClean="0">
                <a:solidFill>
                  <a:srgbClr val="1D4C72"/>
                </a:solidFill>
                <a:latin typeface="Arial"/>
                <a:cs typeface="Arial"/>
              </a:rPr>
              <a:t>או בין תוצאה </a:t>
            </a:r>
            <a:r>
              <a:rPr lang="en-US" b="1" dirty="0" smtClean="0">
                <a:solidFill>
                  <a:srgbClr val="1D4C72"/>
                </a:solidFill>
                <a:latin typeface="Arial"/>
                <a:cs typeface="Arial"/>
              </a:rPr>
              <a:t/>
            </a:r>
            <a:br>
              <a:rPr lang="en-US" b="1" dirty="0" smtClean="0">
                <a:solidFill>
                  <a:srgbClr val="1D4C72"/>
                </a:solidFill>
                <a:latin typeface="Arial"/>
                <a:cs typeface="Arial"/>
              </a:rPr>
            </a:br>
            <a:r>
              <a:rPr lang="he-IL" b="1" dirty="0" smtClean="0">
                <a:solidFill>
                  <a:srgbClr val="1D4C72"/>
                </a:solidFill>
                <a:latin typeface="Arial"/>
                <a:cs typeface="Arial"/>
              </a:rPr>
              <a:t>       וסיבה</a:t>
            </a:r>
            <a:endParaRPr lang="he-IL" b="1" dirty="0">
              <a:solidFill>
                <a:srgbClr val="1D4C72"/>
              </a:solidFill>
              <a:latin typeface="Arial"/>
              <a:cs typeface="Arial"/>
            </a:endParaRPr>
          </a:p>
          <a:p>
            <a:pPr fontAlgn="auto">
              <a:lnSpc>
                <a:spcPct val="150000"/>
              </a:lnSpc>
              <a:spcBef>
                <a:spcPts val="0"/>
              </a:spcBef>
              <a:spcAft>
                <a:spcPts val="0"/>
              </a:spcAft>
              <a:defRPr/>
            </a:pPr>
            <a:r>
              <a:rPr lang="he-IL" b="1" dirty="0">
                <a:solidFill>
                  <a:srgbClr val="1D4C72"/>
                </a:solidFill>
                <a:latin typeface="Arial"/>
                <a:cs typeface="Arial"/>
              </a:rPr>
              <a:t>י"ב. החלפת תהליכים </a:t>
            </a:r>
            <a:r>
              <a:rPr lang="he-IL" b="1" dirty="0" smtClean="0">
                <a:solidFill>
                  <a:srgbClr val="1D4C72"/>
                </a:solidFill>
                <a:latin typeface="Arial"/>
                <a:cs typeface="Arial"/>
              </a:rPr>
              <a:t>ומושגים</a:t>
            </a:r>
            <a:endParaRPr lang="he-IL" b="1" dirty="0">
              <a:solidFill>
                <a:srgbClr val="1D4C72"/>
              </a:solidFill>
              <a:latin typeface="Arial"/>
              <a:cs typeface="Arial"/>
            </a:endParaRPr>
          </a:p>
        </p:txBody>
      </p:sp>
      <p:grpSp>
        <p:nvGrpSpPr>
          <p:cNvPr id="11" name="קבוצה 30"/>
          <p:cNvGrpSpPr/>
          <p:nvPr/>
        </p:nvGrpSpPr>
        <p:grpSpPr>
          <a:xfrm>
            <a:off x="3952644" y="2748844"/>
            <a:ext cx="4723812" cy="896180"/>
            <a:chOff x="3770617" y="3818339"/>
            <a:chExt cx="4723812" cy="896180"/>
          </a:xfrm>
        </p:grpSpPr>
        <p:sp>
          <p:nvSpPr>
            <p:cNvPr id="12" name="מלבן 31"/>
            <p:cNvSpPr/>
            <p:nvPr/>
          </p:nvSpPr>
          <p:spPr>
            <a:xfrm>
              <a:off x="5809306" y="3926068"/>
              <a:ext cx="2685123" cy="7884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33"/>
            <p:cNvSpPr/>
            <p:nvPr/>
          </p:nvSpPr>
          <p:spPr>
            <a:xfrm>
              <a:off x="3770617" y="3818339"/>
              <a:ext cx="4572000" cy="830997"/>
            </a:xfrm>
            <a:prstGeom prst="rect">
              <a:avLst/>
            </a:prstGeom>
          </p:spPr>
          <p:txBody>
            <a:bodyPr>
              <a:spAutoFit/>
            </a:bodyPr>
            <a:lstStyle/>
            <a:p>
              <a:r>
                <a:rPr lang="he-IL" sz="2400" b="1" dirty="0" smtClean="0">
                  <a:solidFill>
                    <a:schemeClr val="tx2"/>
                  </a:solidFill>
                </a:rPr>
                <a:t>איזו תבנית שגיאה </a:t>
              </a:r>
            </a:p>
            <a:p>
              <a:r>
                <a:rPr lang="he-IL" sz="2400" b="1" dirty="0" smtClean="0">
                  <a:solidFill>
                    <a:schemeClr val="tx2"/>
                  </a:solidFill>
                </a:rPr>
                <a:t>יש במסיח הראשון?</a:t>
              </a:r>
            </a:p>
          </p:txBody>
        </p:sp>
      </p:grpSp>
      <p:sp>
        <p:nvSpPr>
          <p:cNvPr id="15" name="אליפסה 14"/>
          <p:cNvSpPr/>
          <p:nvPr/>
        </p:nvSpPr>
        <p:spPr>
          <a:xfrm>
            <a:off x="2994160" y="2676553"/>
            <a:ext cx="360289" cy="360040"/>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4070359" y="4386495"/>
            <a:ext cx="4572000" cy="964367"/>
          </a:xfrm>
          <a:prstGeom prst="rect">
            <a:avLst/>
          </a:prstGeom>
        </p:spPr>
        <p:txBody>
          <a:bodyPr>
            <a:spAutoFit/>
          </a:bodyPr>
          <a:lstStyle/>
          <a:p>
            <a:pPr marL="228600" algn="just">
              <a:lnSpc>
                <a:spcPts val="1700"/>
              </a:lnSpc>
              <a:spcAft>
                <a:spcPts val="1000"/>
              </a:spcAft>
            </a:pPr>
            <a:r>
              <a:rPr lang="he-IL" sz="1400" i="1" dirty="0" smtClean="0">
                <a:solidFill>
                  <a:srgbClr val="FF6600"/>
                </a:solidFill>
                <a:latin typeface="Arial"/>
                <a:ea typeface="Times New Roman"/>
                <a:cs typeface="Guttman Yad-Brush"/>
              </a:rPr>
              <a:t>כריתת </a:t>
            </a:r>
            <a:r>
              <a:rPr lang="he-IL" sz="1400" i="1" dirty="0">
                <a:solidFill>
                  <a:srgbClr val="FF6600"/>
                </a:solidFill>
                <a:latin typeface="Arial"/>
                <a:ea typeface="Times New Roman"/>
                <a:cs typeface="Guttman Yad-Brush"/>
              </a:rPr>
              <a:t>יערות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ירידה בפוטוסינתזה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ירידה בריכוז החמצן + עלייה בריכוז הפחמן הדו-חמצני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התחממות </a:t>
            </a:r>
            <a:r>
              <a:rPr lang="he-IL" sz="1400" i="1" dirty="0" smtClean="0">
                <a:solidFill>
                  <a:srgbClr val="FF6600"/>
                </a:solidFill>
                <a:latin typeface="Arial"/>
                <a:ea typeface="Times New Roman"/>
                <a:cs typeface="Guttman Yad-Brush"/>
              </a:rPr>
              <a:t>האטמוספרה (אפקט החממה)</a:t>
            </a:r>
            <a:endParaRPr lang="en-US" sz="1400" dirty="0">
              <a:solidFill>
                <a:srgbClr val="FF6600"/>
              </a:solidFill>
              <a:latin typeface="Arial"/>
              <a:ea typeface="Times New Roman"/>
            </a:endParaRPr>
          </a:p>
        </p:txBody>
      </p:sp>
    </p:spTree>
    <p:extLst>
      <p:ext uri="{BB962C8B-B14F-4D97-AF65-F5344CB8AC3E}">
        <p14:creationId xmlns:p14="http://schemas.microsoft.com/office/powerpoint/2010/main" val="372102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3730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TextBox 5"/>
          <p:cNvSpPr txBox="1"/>
          <p:nvPr/>
        </p:nvSpPr>
        <p:spPr>
          <a:xfrm>
            <a:off x="0" y="537061"/>
            <a:ext cx="8527757" cy="2800767"/>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dirty="0" smtClean="0">
                <a:solidFill>
                  <a:srgbClr val="1F497D"/>
                </a:solidFill>
              </a:rPr>
              <a:t>בשנים </a:t>
            </a:r>
            <a:r>
              <a:rPr lang="he-IL" dirty="0">
                <a:solidFill>
                  <a:srgbClr val="1F497D"/>
                </a:solidFill>
              </a:rPr>
              <a:t>האחרונות יש כריתה מוגברת של עצים ביערות באסיה. אחת התוצאות הסבירות של הכריתה המוגברת היא</a:t>
            </a:r>
            <a:r>
              <a:rPr lang="he-IL" dirty="0" smtClean="0">
                <a:solidFill>
                  <a:srgbClr val="1F497D"/>
                </a:solidFill>
              </a:rPr>
              <a:t>:</a:t>
            </a:r>
          </a:p>
          <a:p>
            <a:pPr eaLnBrk="1" hangingPunct="1">
              <a:defRPr/>
            </a:pPr>
            <a:r>
              <a:rPr lang="he-IL" dirty="0" smtClean="0">
                <a:solidFill>
                  <a:srgbClr val="1F497D"/>
                </a:solidFill>
              </a:rPr>
              <a:t>א. </a:t>
            </a:r>
            <a:r>
              <a:rPr lang="he-IL" dirty="0">
                <a:solidFill>
                  <a:srgbClr val="1F497D"/>
                </a:solidFill>
              </a:rPr>
              <a:t>ירידה בכמות הפחמן הדו-חמצני </a:t>
            </a:r>
            <a:r>
              <a:rPr lang="he-IL" dirty="0" smtClean="0">
                <a:solidFill>
                  <a:srgbClr val="1F497D"/>
                </a:solidFill>
              </a:rPr>
              <a:t>באוויר</a:t>
            </a:r>
          </a:p>
          <a:p>
            <a:pPr eaLnBrk="1" hangingPunct="1">
              <a:defRPr/>
            </a:pPr>
            <a:r>
              <a:rPr lang="he-IL" dirty="0" smtClean="0">
                <a:solidFill>
                  <a:srgbClr val="1F497D"/>
                </a:solidFill>
              </a:rPr>
              <a:t> </a:t>
            </a:r>
          </a:p>
          <a:p>
            <a:pPr eaLnBrk="1" hangingPunct="1">
              <a:defRPr/>
            </a:pPr>
            <a:r>
              <a:rPr lang="he-IL" dirty="0" smtClean="0">
                <a:solidFill>
                  <a:srgbClr val="1F497D"/>
                </a:solidFill>
              </a:rPr>
              <a:t>ב. </a:t>
            </a:r>
            <a:r>
              <a:rPr lang="he-IL" dirty="0">
                <a:solidFill>
                  <a:srgbClr val="1F497D"/>
                </a:solidFill>
              </a:rPr>
              <a:t>הכחדת מינים של בעלי חיים </a:t>
            </a:r>
            <a:endParaRPr lang="he-IL" dirty="0" smtClean="0">
              <a:solidFill>
                <a:srgbClr val="1F497D"/>
              </a:solidFill>
            </a:endParaRPr>
          </a:p>
          <a:p>
            <a:pPr eaLnBrk="1" hangingPunct="1">
              <a:defRPr/>
            </a:pPr>
            <a:endParaRPr lang="he-IL" dirty="0" smtClean="0">
              <a:solidFill>
                <a:srgbClr val="1F497D"/>
              </a:solidFill>
            </a:endParaRPr>
          </a:p>
          <a:p>
            <a:pPr eaLnBrk="1" hangingPunct="1">
              <a:defRPr/>
            </a:pPr>
            <a:r>
              <a:rPr lang="he-IL" dirty="0" smtClean="0">
                <a:solidFill>
                  <a:srgbClr val="1F497D"/>
                </a:solidFill>
              </a:rPr>
              <a:t> ג. עלייה </a:t>
            </a:r>
            <a:r>
              <a:rPr lang="he-IL" dirty="0">
                <a:solidFill>
                  <a:srgbClr val="1F497D"/>
                </a:solidFill>
              </a:rPr>
              <a:t>בלחות </a:t>
            </a:r>
            <a:r>
              <a:rPr lang="he-IL" dirty="0" smtClean="0">
                <a:solidFill>
                  <a:srgbClr val="1F497D"/>
                </a:solidFill>
              </a:rPr>
              <a:t>האוויר </a:t>
            </a:r>
          </a:p>
          <a:p>
            <a:pPr eaLnBrk="1" hangingPunct="1">
              <a:defRPr/>
            </a:pPr>
            <a:endParaRPr lang="he-IL" dirty="0" smtClean="0">
              <a:solidFill>
                <a:srgbClr val="1F497D"/>
              </a:solidFill>
            </a:endParaRPr>
          </a:p>
          <a:p>
            <a:pPr eaLnBrk="1" hangingPunct="1">
              <a:defRPr/>
            </a:pPr>
            <a:r>
              <a:rPr lang="he-IL" dirty="0" smtClean="0">
                <a:solidFill>
                  <a:srgbClr val="1F497D"/>
                </a:solidFill>
              </a:rPr>
              <a:t>ד. </a:t>
            </a:r>
            <a:r>
              <a:rPr lang="he-IL" dirty="0">
                <a:solidFill>
                  <a:srgbClr val="1F497D"/>
                </a:solidFill>
              </a:rPr>
              <a:t>הקטנת החור באוזון </a:t>
            </a:r>
            <a:endParaRPr lang="he-IL" dirty="0" smtClean="0">
              <a:solidFill>
                <a:srgbClr val="1F497D"/>
              </a:solidFill>
            </a:endParaRPr>
          </a:p>
          <a:p>
            <a:pPr eaLnBrk="1" hangingPunct="1">
              <a:defRPr/>
            </a:pPr>
            <a:endParaRPr lang="he-IL" sz="1400" dirty="0">
              <a:solidFill>
                <a:srgbClr val="FF6600"/>
              </a:solidFill>
              <a:latin typeface="Guttman Yad-Brush" pitchFamily="2" charset="-79"/>
              <a:cs typeface="Guttman Yad-Brush" pitchFamily="2" charset="-79"/>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32</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שאלה 6: ניתוח המסיחים</a:t>
            </a:r>
            <a:endParaRPr lang="he-IL" sz="1800" dirty="0" smtClean="0"/>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TextBox 7"/>
          <p:cNvSpPr txBox="1"/>
          <p:nvPr/>
        </p:nvSpPr>
        <p:spPr>
          <a:xfrm>
            <a:off x="242531" y="3113876"/>
            <a:ext cx="3151109" cy="3293209"/>
          </a:xfrm>
          <a:prstGeom prst="rect">
            <a:avLst/>
          </a:prstGeom>
          <a:solidFill>
            <a:schemeClr val="accent3">
              <a:alpha val="10000"/>
            </a:schemeClr>
          </a:solidFill>
          <a:ln w="19050">
            <a:solidFill>
              <a:schemeClr val="accent3"/>
            </a:solidFill>
          </a:ln>
          <a:effectLst>
            <a:outerShdw sx="102000" sy="102000" algn="tl" rotWithShape="0">
              <a:schemeClr val="bg1">
                <a:lumMod val="65000"/>
                <a:alpha val="0"/>
              </a:schemeClr>
            </a:outerShdw>
          </a:effectLst>
        </p:spPr>
        <p:txBody>
          <a:bodyPr wrap="square" rtlCol="1">
            <a:spAutoFit/>
          </a:bodyPr>
          <a:lstStyle/>
          <a:p>
            <a:pPr fontAlgn="auto">
              <a:spcBef>
                <a:spcPts val="0"/>
              </a:spcBef>
              <a:spcAft>
                <a:spcPts val="0"/>
              </a:spcAft>
              <a:defRPr/>
            </a:pPr>
            <a:r>
              <a:rPr lang="he-IL" sz="1600" b="1" dirty="0" smtClean="0">
                <a:solidFill>
                  <a:srgbClr val="FF6600"/>
                </a:solidFill>
                <a:latin typeface="Arial"/>
                <a:cs typeface="Arial"/>
              </a:rPr>
              <a:t>"</a:t>
            </a:r>
            <a:r>
              <a:rPr lang="he-IL" sz="1600" b="1" dirty="0">
                <a:solidFill>
                  <a:srgbClr val="FF6600"/>
                </a:solidFill>
                <a:latin typeface="Arial"/>
                <a:cs typeface="Arial"/>
              </a:rPr>
              <a:t>תבניות שגיאה" נפוצות במסיחים</a:t>
            </a:r>
            <a:r>
              <a:rPr lang="he-IL" sz="1600" b="1" dirty="0" smtClean="0">
                <a:solidFill>
                  <a:srgbClr val="FF6600"/>
                </a:solidFill>
                <a:latin typeface="Arial"/>
                <a:cs typeface="Arial"/>
              </a:rPr>
              <a:t>:</a:t>
            </a:r>
            <a:endParaRPr lang="he-IL" sz="1600" b="1" dirty="0">
              <a:solidFill>
                <a:srgbClr val="FF6600"/>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א. טעות</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ב. טעות </a:t>
            </a:r>
            <a:r>
              <a:rPr lang="he-IL" sz="1600" dirty="0">
                <a:solidFill>
                  <a:srgbClr val="1D4C72"/>
                </a:solidFill>
                <a:latin typeface="Arial"/>
                <a:cs typeface="Arial"/>
              </a:rPr>
              <a:t>בחלק </a:t>
            </a:r>
            <a:r>
              <a:rPr lang="he-IL" sz="1600" dirty="0" smtClean="0">
                <a:solidFill>
                  <a:srgbClr val="1D4C72"/>
                </a:solidFill>
                <a:latin typeface="Arial"/>
                <a:cs typeface="Arial"/>
              </a:rPr>
              <a:t>ראשון</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ג. טעות </a:t>
            </a:r>
            <a:r>
              <a:rPr lang="he-IL" sz="1600" dirty="0">
                <a:solidFill>
                  <a:srgbClr val="1D4C72"/>
                </a:solidFill>
                <a:latin typeface="Arial"/>
                <a:cs typeface="Arial"/>
              </a:rPr>
              <a:t>בחלק </a:t>
            </a:r>
            <a:r>
              <a:rPr lang="he-IL" sz="1600" dirty="0" smtClean="0">
                <a:solidFill>
                  <a:srgbClr val="1D4C72"/>
                </a:solidFill>
                <a:latin typeface="Arial"/>
                <a:cs typeface="Arial"/>
              </a:rPr>
              <a:t>שני</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ד. נכון חלקי</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ה. מגמה הפוכה</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ו. תפיסה שגויה</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ז. אין קשר</a:t>
            </a:r>
            <a:endParaRPr lang="he-IL" sz="1600" dirty="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ח. אסוציאציה</a:t>
            </a:r>
          </a:p>
          <a:p>
            <a:pPr fontAlgn="auto">
              <a:spcBef>
                <a:spcPts val="0"/>
              </a:spcBef>
              <a:spcAft>
                <a:spcPts val="0"/>
              </a:spcAft>
              <a:defRPr/>
            </a:pPr>
            <a:r>
              <a:rPr lang="he-IL" sz="1600" dirty="0">
                <a:solidFill>
                  <a:srgbClr val="1D4C72"/>
                </a:solidFill>
                <a:latin typeface="Arial"/>
                <a:cs typeface="Arial"/>
              </a:rPr>
              <a:t>ט. צליל דומה </a:t>
            </a:r>
          </a:p>
          <a:p>
            <a:pPr fontAlgn="auto">
              <a:spcBef>
                <a:spcPts val="0"/>
              </a:spcBef>
              <a:spcAft>
                <a:spcPts val="0"/>
              </a:spcAft>
              <a:defRPr/>
            </a:pPr>
            <a:r>
              <a:rPr lang="he-IL" sz="1600" dirty="0">
                <a:solidFill>
                  <a:srgbClr val="1D4C72"/>
                </a:solidFill>
                <a:latin typeface="Arial"/>
                <a:cs typeface="Arial"/>
              </a:rPr>
              <a:t>י. חוסר ייחודיות </a:t>
            </a:r>
            <a:endParaRPr lang="he-IL" sz="1600" dirty="0" smtClean="0">
              <a:solidFill>
                <a:srgbClr val="1D4C72"/>
              </a:solidFill>
              <a:latin typeface="Arial"/>
              <a:cs typeface="Arial"/>
            </a:endParaRPr>
          </a:p>
          <a:p>
            <a:pPr fontAlgn="auto">
              <a:spcBef>
                <a:spcPts val="0"/>
              </a:spcBef>
              <a:spcAft>
                <a:spcPts val="0"/>
              </a:spcAft>
              <a:defRPr/>
            </a:pPr>
            <a:r>
              <a:rPr lang="he-IL" sz="1600" dirty="0" smtClean="0">
                <a:solidFill>
                  <a:srgbClr val="1D4C72"/>
                </a:solidFill>
                <a:latin typeface="Arial"/>
                <a:cs typeface="Arial"/>
              </a:rPr>
              <a:t>י"א</a:t>
            </a:r>
            <a:r>
              <a:rPr lang="he-IL" sz="1600" dirty="0">
                <a:solidFill>
                  <a:srgbClr val="1D4C72"/>
                </a:solidFill>
                <a:latin typeface="Arial"/>
                <a:cs typeface="Arial"/>
              </a:rPr>
              <a:t>. </a:t>
            </a:r>
            <a:r>
              <a:rPr lang="he-IL" sz="1600" dirty="0" smtClean="0">
                <a:solidFill>
                  <a:srgbClr val="1D4C72"/>
                </a:solidFill>
                <a:latin typeface="Arial"/>
                <a:cs typeface="Arial"/>
              </a:rPr>
              <a:t>בלבול בזמן</a:t>
            </a:r>
            <a:r>
              <a:rPr lang="he-IL" sz="1600" dirty="0">
                <a:solidFill>
                  <a:srgbClr val="1D4C72"/>
                </a:solidFill>
                <a:latin typeface="Arial"/>
                <a:cs typeface="Arial"/>
              </a:rPr>
              <a:t>, </a:t>
            </a:r>
            <a:r>
              <a:rPr lang="he-IL" sz="1600" dirty="0" smtClean="0">
                <a:solidFill>
                  <a:srgbClr val="1D4C72"/>
                </a:solidFill>
                <a:latin typeface="Arial"/>
                <a:cs typeface="Arial"/>
              </a:rPr>
              <a:t>או בין תוצאה וסיבה</a:t>
            </a:r>
            <a:endParaRPr lang="he-IL" sz="1600" dirty="0">
              <a:solidFill>
                <a:srgbClr val="1D4C72"/>
              </a:solidFill>
              <a:latin typeface="Arial"/>
              <a:cs typeface="Arial"/>
            </a:endParaRPr>
          </a:p>
          <a:p>
            <a:pPr fontAlgn="auto">
              <a:spcBef>
                <a:spcPts val="0"/>
              </a:spcBef>
              <a:spcAft>
                <a:spcPts val="0"/>
              </a:spcAft>
              <a:defRPr/>
            </a:pPr>
            <a:r>
              <a:rPr lang="he-IL" sz="1600" dirty="0">
                <a:solidFill>
                  <a:srgbClr val="1D4C72"/>
                </a:solidFill>
                <a:latin typeface="Arial"/>
                <a:cs typeface="Arial"/>
              </a:rPr>
              <a:t>י"ב. החלפת תהליכים </a:t>
            </a:r>
            <a:r>
              <a:rPr lang="he-IL" sz="1600" dirty="0" smtClean="0">
                <a:solidFill>
                  <a:srgbClr val="1D4C72"/>
                </a:solidFill>
                <a:latin typeface="Arial"/>
                <a:cs typeface="Arial"/>
              </a:rPr>
              <a:t>ומושגים</a:t>
            </a:r>
            <a:endParaRPr lang="he-IL" sz="1600" dirty="0">
              <a:solidFill>
                <a:srgbClr val="1D4C72"/>
              </a:solidFill>
              <a:latin typeface="Arial"/>
              <a:cs typeface="Arial"/>
            </a:endParaRPr>
          </a:p>
        </p:txBody>
      </p:sp>
      <p:sp>
        <p:nvSpPr>
          <p:cNvPr id="10"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מלבן 4"/>
          <p:cNvSpPr/>
          <p:nvPr/>
        </p:nvSpPr>
        <p:spPr>
          <a:xfrm>
            <a:off x="-1476672" y="1177007"/>
            <a:ext cx="6246440" cy="307777"/>
          </a:xfrm>
          <a:prstGeom prst="rect">
            <a:avLst/>
          </a:prstGeom>
        </p:spPr>
        <p:txBody>
          <a:bodyPr wrap="square">
            <a:spAutoFit/>
          </a:bodyPr>
          <a:lstStyle/>
          <a:p>
            <a:pPr lvl="0">
              <a:defRPr/>
            </a:pPr>
            <a:r>
              <a:rPr lang="he-IL" sz="1400" dirty="0">
                <a:solidFill>
                  <a:srgbClr val="FF6600"/>
                </a:solidFill>
                <a:latin typeface="Guttman Yad-Brush" pitchFamily="2" charset="-79"/>
                <a:cs typeface="Guttman Yad-Brush" pitchFamily="2" charset="-79"/>
              </a:rPr>
              <a:t>מגמה הפוכה (תבניות שגיאה ה') –  פסילת תשובה. </a:t>
            </a:r>
          </a:p>
        </p:txBody>
      </p:sp>
      <p:sp>
        <p:nvSpPr>
          <p:cNvPr id="7" name="מלבן 6"/>
          <p:cNvSpPr/>
          <p:nvPr/>
        </p:nvSpPr>
        <p:spPr>
          <a:xfrm>
            <a:off x="-30203" y="1628800"/>
            <a:ext cx="5597589" cy="523220"/>
          </a:xfrm>
          <a:prstGeom prst="rect">
            <a:avLst/>
          </a:prstGeom>
        </p:spPr>
        <p:txBody>
          <a:bodyPr wrap="square">
            <a:spAutoFit/>
          </a:bodyPr>
          <a:lstStyle/>
          <a:p>
            <a:pPr lvl="0">
              <a:defRPr/>
            </a:pPr>
            <a:r>
              <a:rPr lang="he-IL" sz="1400" dirty="0">
                <a:solidFill>
                  <a:srgbClr val="FF6600"/>
                </a:solidFill>
                <a:latin typeface="Guttman Yad-Brush" pitchFamily="2" charset="-79"/>
                <a:cs typeface="Guttman Yad-Brush" pitchFamily="2" charset="-79"/>
              </a:rPr>
              <a:t>במעבר ראשון על המסיחים לא ניתן לשלול תשובה זו ולכן היא לא תסומן כלל. </a:t>
            </a:r>
          </a:p>
        </p:txBody>
      </p:sp>
      <p:sp>
        <p:nvSpPr>
          <p:cNvPr id="11" name="מלבן 10"/>
          <p:cNvSpPr/>
          <p:nvPr/>
        </p:nvSpPr>
        <p:spPr>
          <a:xfrm>
            <a:off x="-30203" y="2257127"/>
            <a:ext cx="6251499" cy="307777"/>
          </a:xfrm>
          <a:prstGeom prst="rect">
            <a:avLst/>
          </a:prstGeom>
        </p:spPr>
        <p:txBody>
          <a:bodyPr wrap="square">
            <a:spAutoFit/>
          </a:bodyPr>
          <a:lstStyle/>
          <a:p>
            <a:pPr lvl="0">
              <a:defRPr/>
            </a:pPr>
            <a:r>
              <a:rPr lang="he-IL" sz="1400" dirty="0">
                <a:solidFill>
                  <a:srgbClr val="FF6600"/>
                </a:solidFill>
                <a:latin typeface="Guttman Yad-Brush" pitchFamily="2" charset="-79"/>
                <a:cs typeface="Guttman Yad-Brush" pitchFamily="2" charset="-79"/>
              </a:rPr>
              <a:t>מגמה הפוכה (תבניות שגיאה ה') –  פסילת תשובה. </a:t>
            </a:r>
          </a:p>
        </p:txBody>
      </p:sp>
      <p:sp>
        <p:nvSpPr>
          <p:cNvPr id="12" name="מלבן 11"/>
          <p:cNvSpPr/>
          <p:nvPr/>
        </p:nvSpPr>
        <p:spPr>
          <a:xfrm>
            <a:off x="1818086" y="2644170"/>
            <a:ext cx="4572000" cy="523220"/>
          </a:xfrm>
          <a:prstGeom prst="rect">
            <a:avLst/>
          </a:prstGeom>
        </p:spPr>
        <p:txBody>
          <a:bodyPr>
            <a:spAutoFit/>
          </a:bodyPr>
          <a:lstStyle/>
          <a:p>
            <a:pPr lvl="0">
              <a:defRPr/>
            </a:pPr>
            <a:r>
              <a:rPr lang="he-IL" sz="1400" dirty="0">
                <a:solidFill>
                  <a:srgbClr val="FF6600"/>
                </a:solidFill>
                <a:latin typeface="Guttman Yad-Brush" pitchFamily="2" charset="-79"/>
                <a:cs typeface="Guttman Yad-Brush" pitchFamily="2" charset="-79"/>
              </a:rPr>
              <a:t>לא קשור לשאלה / נושא בו חל בלבול עם הנושא שבשאלה (תבניות שגיאה ו', י"ב) – פסילת תשובה.</a:t>
            </a:r>
          </a:p>
        </p:txBody>
      </p:sp>
      <p:sp>
        <p:nvSpPr>
          <p:cNvPr id="13" name="מלבן 12"/>
          <p:cNvSpPr/>
          <p:nvPr/>
        </p:nvSpPr>
        <p:spPr>
          <a:xfrm>
            <a:off x="3707904" y="3861048"/>
            <a:ext cx="4572000" cy="1446550"/>
          </a:xfrm>
          <a:prstGeom prst="rect">
            <a:avLst/>
          </a:prstGeom>
        </p:spPr>
        <p:txBody>
          <a:bodyPr>
            <a:spAutoFit/>
          </a:bodyPr>
          <a:lstStyle/>
          <a:p>
            <a:pPr lvl="0">
              <a:defRPr/>
            </a:pPr>
            <a:r>
              <a:rPr lang="he-IL" sz="1400" dirty="0">
                <a:solidFill>
                  <a:srgbClr val="FF6600"/>
                </a:solidFill>
                <a:latin typeface="Guttman Yad-Brush" pitchFamily="2" charset="-79"/>
                <a:cs typeface="Guttman Yad-Brush" pitchFamily="2" charset="-79"/>
              </a:rPr>
              <a:t>במעבר השני על תשובה ב' ניתן לראות כי התשובה סבירה ואינה סותרת יידע ביולוגי.</a:t>
            </a:r>
            <a:endParaRPr lang="he-IL" dirty="0">
              <a:solidFill>
                <a:srgbClr val="1F497D"/>
              </a:solidFill>
            </a:endParaRPr>
          </a:p>
          <a:p>
            <a:pPr lvl="0">
              <a:defRPr/>
            </a:pPr>
            <a:r>
              <a:rPr lang="he-IL" sz="1400" dirty="0">
                <a:solidFill>
                  <a:srgbClr val="FF6600"/>
                </a:solidFill>
                <a:latin typeface="Guttman Yad-Brush" pitchFamily="2" charset="-79"/>
                <a:cs typeface="Guttman Yad-Brush" pitchFamily="2" charset="-79"/>
              </a:rPr>
              <a:t>למרות שהיא מתייחסת לכיוון שונה ממה שחשב התלמיד בתחילה. </a:t>
            </a:r>
            <a:endParaRPr lang="he-IL" dirty="0">
              <a:solidFill>
                <a:srgbClr val="1F497D"/>
              </a:solidFill>
            </a:endParaRPr>
          </a:p>
          <a:p>
            <a:pPr lvl="0">
              <a:defRPr/>
            </a:pPr>
            <a:endParaRPr lang="he-IL" sz="1400" dirty="0">
              <a:solidFill>
                <a:srgbClr val="FF6600"/>
              </a:solidFill>
              <a:latin typeface="Guttman Yad-Brush" pitchFamily="2" charset="-79"/>
              <a:cs typeface="Guttman Yad-Brush" pitchFamily="2" charset="-79"/>
            </a:endParaRPr>
          </a:p>
          <a:p>
            <a:pPr lvl="0">
              <a:defRPr/>
            </a:pPr>
            <a:endParaRPr lang="he-IL" dirty="0">
              <a:solidFill>
                <a:srgbClr val="1F497D"/>
              </a:solidFill>
            </a:endParaRPr>
          </a:p>
        </p:txBody>
      </p:sp>
      <p:sp>
        <p:nvSpPr>
          <p:cNvPr id="16" name="מלבן 15"/>
          <p:cNvSpPr/>
          <p:nvPr/>
        </p:nvSpPr>
        <p:spPr>
          <a:xfrm>
            <a:off x="4070359" y="5365773"/>
            <a:ext cx="4572000" cy="964367"/>
          </a:xfrm>
          <a:prstGeom prst="rect">
            <a:avLst/>
          </a:prstGeom>
        </p:spPr>
        <p:txBody>
          <a:bodyPr>
            <a:spAutoFit/>
          </a:bodyPr>
          <a:lstStyle/>
          <a:p>
            <a:pPr marL="228600" algn="just">
              <a:lnSpc>
                <a:spcPts val="1700"/>
              </a:lnSpc>
              <a:spcAft>
                <a:spcPts val="1000"/>
              </a:spcAft>
            </a:pPr>
            <a:r>
              <a:rPr lang="he-IL" sz="1400" i="1" dirty="0" smtClean="0">
                <a:solidFill>
                  <a:srgbClr val="FF6600"/>
                </a:solidFill>
                <a:latin typeface="Arial"/>
                <a:ea typeface="Times New Roman"/>
                <a:cs typeface="Guttman Yad-Brush"/>
              </a:rPr>
              <a:t>כריתת </a:t>
            </a:r>
            <a:r>
              <a:rPr lang="he-IL" sz="1400" i="1" dirty="0">
                <a:solidFill>
                  <a:srgbClr val="FF6600"/>
                </a:solidFill>
                <a:latin typeface="Arial"/>
                <a:ea typeface="Times New Roman"/>
                <a:cs typeface="Guttman Yad-Brush"/>
              </a:rPr>
              <a:t>יערות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ירידה בפוטוסינתזה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ירידה בריכוז החמצן + עלייה בריכוז הפחמן הדו-חמצני </a:t>
            </a:r>
            <a:r>
              <a:rPr lang="en-US" sz="1400" i="1" dirty="0">
                <a:solidFill>
                  <a:srgbClr val="FF6600"/>
                </a:solidFill>
                <a:latin typeface="Arial"/>
                <a:ea typeface="Times New Roman"/>
                <a:cs typeface="Guttman Yad-Brush"/>
                <a:sym typeface="Wingdings"/>
              </a:rPr>
              <a:t></a:t>
            </a:r>
            <a:r>
              <a:rPr lang="he-IL" sz="1400" i="1" dirty="0">
                <a:solidFill>
                  <a:srgbClr val="FF6600"/>
                </a:solidFill>
                <a:latin typeface="Arial"/>
                <a:ea typeface="Times New Roman"/>
                <a:cs typeface="Guttman Yad-Brush"/>
              </a:rPr>
              <a:t> התחממות </a:t>
            </a:r>
            <a:r>
              <a:rPr lang="he-IL" sz="1400" i="1" dirty="0" smtClean="0">
                <a:solidFill>
                  <a:srgbClr val="FF6600"/>
                </a:solidFill>
                <a:latin typeface="Arial"/>
                <a:ea typeface="Times New Roman"/>
                <a:cs typeface="Guttman Yad-Brush"/>
              </a:rPr>
              <a:t>האטמוספרה (אפקט החממה)</a:t>
            </a:r>
            <a:endParaRPr lang="en-US" sz="1400" dirty="0">
              <a:solidFill>
                <a:srgbClr val="FF6600"/>
              </a:solidFill>
              <a:latin typeface="Arial"/>
              <a:ea typeface="Times New Roman"/>
            </a:endParaRPr>
          </a:p>
        </p:txBody>
      </p:sp>
    </p:spTree>
    <p:extLst>
      <p:ext uri="{BB962C8B-B14F-4D97-AF65-F5344CB8AC3E}">
        <p14:creationId xmlns:p14="http://schemas.microsoft.com/office/powerpoint/2010/main" val="213345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3" grpId="0"/>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492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8" name="כותרת 7"/>
          <p:cNvSpPr>
            <a:spLocks noGrp="1"/>
          </p:cNvSpPr>
          <p:nvPr>
            <p:ph type="title" idx="4294967295"/>
          </p:nvPr>
        </p:nvSpPr>
        <p:spPr>
          <a:xfrm>
            <a:off x="506413" y="92075"/>
            <a:ext cx="8229600" cy="357188"/>
          </a:xfrm>
          <a:prstGeom prst="rect">
            <a:avLst/>
          </a:prstGeom>
        </p:spPr>
        <p:txBody>
          <a:bodyPr/>
          <a:lstStyle/>
          <a:p>
            <a:pPr>
              <a:defRPr/>
            </a:pPr>
            <a:r>
              <a:rPr lang="he-IL" sz="1800" b="1" dirty="0" smtClean="0">
                <a:solidFill>
                  <a:srgbClr val="FF6600"/>
                </a:solidFill>
                <a:ea typeface="+mn-ea"/>
              </a:rPr>
              <a:t>סיכום: ניתוח שאלת רב ברירה</a:t>
            </a:r>
            <a:endParaRPr lang="he-IL" sz="1800" b="1" dirty="0">
              <a:solidFill>
                <a:schemeClr val="accent6">
                  <a:lumMod val="50000"/>
                  <a:lumOff val="50000"/>
                </a:schemeClr>
              </a:solidFill>
              <a:ea typeface="+mn-ea"/>
            </a:endParaRPr>
          </a:p>
        </p:txBody>
      </p:sp>
      <p:sp>
        <p:nvSpPr>
          <p:cNvPr id="6"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1936CAD-6860-4781-8A6E-D57C454F9A74}" type="slidenum">
              <a:rPr lang="he-IL" sz="1100" smtClean="0">
                <a:solidFill>
                  <a:prstClr val="white">
                    <a:lumMod val="75000"/>
                  </a:prstClr>
                </a:solidFill>
              </a:rPr>
              <a:pPr fontAlgn="base">
                <a:spcBef>
                  <a:spcPct val="0"/>
                </a:spcBef>
                <a:spcAft>
                  <a:spcPct val="0"/>
                </a:spcAft>
                <a:defRPr/>
              </a:pPr>
              <a:t>33</a:t>
            </a:fld>
            <a:endParaRPr lang="he-IL" sz="1100" dirty="0" smtClean="0">
              <a:solidFill>
                <a:prstClr val="white">
                  <a:lumMod val="75000"/>
                </a:prstClr>
              </a:solidFill>
            </a:endParaRPr>
          </a:p>
        </p:txBody>
      </p:sp>
      <p:sp>
        <p:nvSpPr>
          <p:cNvPr id="14" name="Rectangle 13"/>
          <p:cNvSpPr/>
          <p:nvPr/>
        </p:nvSpPr>
        <p:spPr bwMode="auto">
          <a:xfrm>
            <a:off x="306388" y="620688"/>
            <a:ext cx="8429625" cy="3744416"/>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nSpc>
                <a:spcPct val="150000"/>
              </a:lnSpc>
              <a:defRPr/>
            </a:pPr>
            <a:r>
              <a:rPr lang="he-IL" u="sng" dirty="0" smtClean="0">
                <a:solidFill>
                  <a:prstClr val="black"/>
                </a:solidFill>
              </a:rPr>
              <a:t>במקרים שהשאלה מורכבת</a:t>
            </a:r>
            <a:endParaRPr lang="he-IL" dirty="0" smtClean="0">
              <a:solidFill>
                <a:prstClr val="black"/>
              </a:solidFill>
            </a:endParaRPr>
          </a:p>
          <a:p>
            <a:pPr>
              <a:lnSpc>
                <a:spcPct val="150000"/>
              </a:lnSpc>
              <a:buFontTx/>
              <a:buBlip>
                <a:blip r:embed="rId3"/>
              </a:buBlip>
              <a:defRPr/>
            </a:pPr>
            <a:r>
              <a:rPr lang="he-IL" dirty="0">
                <a:solidFill>
                  <a:prstClr val="black"/>
                </a:solidFill>
              </a:rPr>
              <a:t> </a:t>
            </a:r>
            <a:r>
              <a:rPr lang="he-IL" dirty="0" smtClean="0">
                <a:solidFill>
                  <a:prstClr val="black"/>
                </a:solidFill>
              </a:rPr>
              <a:t>עיבוד המידע הניתן בשאלה באמצעות:</a:t>
            </a:r>
          </a:p>
          <a:p>
            <a:pPr>
              <a:lnSpc>
                <a:spcPct val="150000"/>
              </a:lnSpc>
              <a:defRPr/>
            </a:pPr>
            <a:r>
              <a:rPr lang="he-IL" dirty="0">
                <a:solidFill>
                  <a:prstClr val="black"/>
                </a:solidFill>
              </a:rPr>
              <a:t> </a:t>
            </a:r>
            <a:r>
              <a:rPr lang="he-IL" dirty="0" smtClean="0">
                <a:solidFill>
                  <a:prstClr val="black"/>
                </a:solidFill>
              </a:rPr>
              <a:t> חלוקה למקטעים/סימון מילות ומשפטי מפתח, כתיבת תרשים, איור או רצף תהליכים.</a:t>
            </a:r>
          </a:p>
          <a:p>
            <a:pPr>
              <a:lnSpc>
                <a:spcPct val="150000"/>
              </a:lnSpc>
              <a:defRPr/>
            </a:pPr>
            <a:endParaRPr lang="he-IL" dirty="0" smtClean="0">
              <a:solidFill>
                <a:prstClr val="black"/>
              </a:solidFill>
            </a:endParaRPr>
          </a:p>
          <a:p>
            <a:pPr>
              <a:lnSpc>
                <a:spcPct val="150000"/>
              </a:lnSpc>
              <a:buFontTx/>
              <a:buBlip>
                <a:blip r:embed="rId3"/>
              </a:buBlip>
              <a:defRPr/>
            </a:pPr>
            <a:r>
              <a:rPr lang="he-IL" dirty="0">
                <a:solidFill>
                  <a:prstClr val="black"/>
                </a:solidFill>
              </a:rPr>
              <a:t> </a:t>
            </a:r>
            <a:r>
              <a:rPr lang="he-IL" u="sng" dirty="0">
                <a:solidFill>
                  <a:prstClr val="black"/>
                </a:solidFill>
              </a:rPr>
              <a:t>מומלץ להתייחס לשאלות רבות-ברירה כאל שאלות פתוחות</a:t>
            </a:r>
            <a:r>
              <a:rPr lang="he-IL" dirty="0">
                <a:solidFill>
                  <a:prstClr val="black"/>
                </a:solidFill>
              </a:rPr>
              <a:t>:</a:t>
            </a:r>
          </a:p>
          <a:p>
            <a:pPr>
              <a:lnSpc>
                <a:spcPct val="150000"/>
              </a:lnSpc>
              <a:defRPr/>
            </a:pPr>
            <a:r>
              <a:rPr lang="he-IL" dirty="0" smtClean="0">
                <a:solidFill>
                  <a:prstClr val="black"/>
                </a:solidFill>
              </a:rPr>
              <a:t>         - כתיבת </a:t>
            </a:r>
            <a:r>
              <a:rPr lang="he-IL" dirty="0">
                <a:solidFill>
                  <a:prstClr val="black"/>
                </a:solidFill>
              </a:rPr>
              <a:t>תמצית/נקודות לתשובה  </a:t>
            </a:r>
            <a:r>
              <a:rPr lang="he-IL" u="sng" dirty="0">
                <a:solidFill>
                  <a:prstClr val="black"/>
                </a:solidFill>
              </a:rPr>
              <a:t>לפני קריאת המסיחים</a:t>
            </a:r>
            <a:r>
              <a:rPr lang="he-IL" dirty="0">
                <a:solidFill>
                  <a:prstClr val="black"/>
                </a:solidFill>
              </a:rPr>
              <a:t>.</a:t>
            </a:r>
          </a:p>
          <a:p>
            <a:pPr>
              <a:lnSpc>
                <a:spcPct val="150000"/>
              </a:lnSpc>
              <a:defRPr/>
            </a:pPr>
            <a:r>
              <a:rPr lang="he-IL" dirty="0" smtClean="0">
                <a:solidFill>
                  <a:prstClr val="black"/>
                </a:solidFill>
              </a:rPr>
              <a:t> </a:t>
            </a:r>
            <a:r>
              <a:rPr lang="he-IL" dirty="0">
                <a:solidFill>
                  <a:prstClr val="black"/>
                </a:solidFill>
              </a:rPr>
              <a:t>  </a:t>
            </a:r>
            <a:r>
              <a:rPr lang="he-IL" dirty="0" smtClean="0">
                <a:solidFill>
                  <a:prstClr val="black"/>
                </a:solidFill>
              </a:rPr>
              <a:t>      - או </a:t>
            </a:r>
            <a:r>
              <a:rPr lang="he-IL" dirty="0">
                <a:solidFill>
                  <a:prstClr val="black"/>
                </a:solidFill>
              </a:rPr>
              <a:t>ארגון </a:t>
            </a:r>
            <a:r>
              <a:rPr lang="he-IL" dirty="0" smtClean="0">
                <a:solidFill>
                  <a:prstClr val="black"/>
                </a:solidFill>
              </a:rPr>
              <a:t>הידע </a:t>
            </a:r>
            <a:r>
              <a:rPr lang="he-IL" dirty="0">
                <a:solidFill>
                  <a:prstClr val="black"/>
                </a:solidFill>
              </a:rPr>
              <a:t>הרלבנטי על השאלה בצורה מתומצתת כתרשים, תרשים זרימה.</a:t>
            </a:r>
          </a:p>
          <a:p>
            <a:pPr>
              <a:lnSpc>
                <a:spcPct val="150000"/>
              </a:lnSpc>
              <a:defRPr/>
            </a:pPr>
            <a:endParaRPr lang="he-IL" dirty="0">
              <a:solidFill>
                <a:prstClr val="black"/>
              </a:solidFill>
            </a:endParaRPr>
          </a:p>
          <a:p>
            <a:pPr>
              <a:lnSpc>
                <a:spcPct val="150000"/>
              </a:lnSpc>
              <a:buFontTx/>
              <a:buBlip>
                <a:blip r:embed="rId3"/>
              </a:buBlip>
              <a:defRPr/>
            </a:pPr>
            <a:endParaRPr lang="he-IL" dirty="0" smtClean="0">
              <a:solidFill>
                <a:prstClr val="black"/>
              </a:solidFill>
            </a:endParaRPr>
          </a:p>
          <a:p>
            <a:pPr>
              <a:lnSpc>
                <a:spcPct val="150000"/>
              </a:lnSpc>
              <a:buFontTx/>
              <a:buBlip>
                <a:blip r:embed="rId3"/>
              </a:buBlip>
              <a:defRPr/>
            </a:pPr>
            <a:endParaRPr lang="he-IL" dirty="0" smtClean="0">
              <a:solidFill>
                <a:prstClr val="black"/>
              </a:solidFill>
            </a:endParaRPr>
          </a:p>
          <a:p>
            <a:pPr>
              <a:lnSpc>
                <a:spcPct val="150000"/>
              </a:lnSpc>
              <a:buFontTx/>
              <a:buBlip>
                <a:blip r:embed="rId3"/>
              </a:buBlip>
              <a:defRPr/>
            </a:pPr>
            <a:endParaRPr lang="he-IL" dirty="0">
              <a:solidFill>
                <a:prstClr val="black"/>
              </a:solidFill>
            </a:endParaRPr>
          </a:p>
        </p:txBody>
      </p:sp>
      <p:sp>
        <p:nvSpPr>
          <p:cNvPr id="7"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6502653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492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8" name="כותרת 7"/>
          <p:cNvSpPr>
            <a:spLocks noGrp="1"/>
          </p:cNvSpPr>
          <p:nvPr>
            <p:ph type="title" idx="4294967295"/>
          </p:nvPr>
        </p:nvSpPr>
        <p:spPr>
          <a:xfrm>
            <a:off x="506413" y="44624"/>
            <a:ext cx="8229600" cy="357188"/>
          </a:xfrm>
          <a:prstGeom prst="rect">
            <a:avLst/>
          </a:prstGeom>
        </p:spPr>
        <p:txBody>
          <a:bodyPr/>
          <a:lstStyle/>
          <a:p>
            <a:pPr>
              <a:defRPr/>
            </a:pPr>
            <a:r>
              <a:rPr lang="he-IL" sz="1800" b="1" dirty="0" smtClean="0">
                <a:solidFill>
                  <a:srgbClr val="FF6600"/>
                </a:solidFill>
                <a:ea typeface="+mn-ea"/>
              </a:rPr>
              <a:t>סיכום: ניתוח המסיחים</a:t>
            </a:r>
            <a:endParaRPr lang="he-IL" sz="1800" b="1" dirty="0">
              <a:solidFill>
                <a:schemeClr val="accent6">
                  <a:lumMod val="50000"/>
                  <a:lumOff val="50000"/>
                </a:schemeClr>
              </a:solidFill>
              <a:ea typeface="+mn-ea"/>
            </a:endParaRPr>
          </a:p>
        </p:txBody>
      </p:sp>
      <p:sp>
        <p:nvSpPr>
          <p:cNvPr id="6"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1936CAD-6860-4781-8A6E-D57C454F9A74}" type="slidenum">
              <a:rPr lang="he-IL" sz="1100" smtClean="0">
                <a:solidFill>
                  <a:prstClr val="white">
                    <a:lumMod val="75000"/>
                  </a:prstClr>
                </a:solidFill>
              </a:rPr>
              <a:pPr fontAlgn="base">
                <a:spcBef>
                  <a:spcPct val="0"/>
                </a:spcBef>
                <a:spcAft>
                  <a:spcPct val="0"/>
                </a:spcAft>
                <a:defRPr/>
              </a:pPr>
              <a:t>34</a:t>
            </a:fld>
            <a:endParaRPr lang="he-IL" sz="1100" dirty="0" smtClean="0">
              <a:solidFill>
                <a:prstClr val="white">
                  <a:lumMod val="75000"/>
                </a:prstClr>
              </a:solidFill>
            </a:endParaRPr>
          </a:p>
        </p:txBody>
      </p:sp>
      <p:sp>
        <p:nvSpPr>
          <p:cNvPr id="14" name="Rectangle 13"/>
          <p:cNvSpPr/>
          <p:nvPr/>
        </p:nvSpPr>
        <p:spPr bwMode="auto">
          <a:xfrm>
            <a:off x="306388" y="574674"/>
            <a:ext cx="8429625" cy="5158582"/>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nSpc>
                <a:spcPct val="150000"/>
              </a:lnSpc>
              <a:defRPr/>
            </a:pPr>
            <a:r>
              <a:rPr lang="he-IL" sz="2400" u="sng" dirty="0" smtClean="0">
                <a:solidFill>
                  <a:prstClr val="black"/>
                </a:solidFill>
              </a:rPr>
              <a:t>כלי </a:t>
            </a:r>
            <a:r>
              <a:rPr lang="he-IL" sz="2400" u="sng" dirty="0">
                <a:solidFill>
                  <a:prstClr val="black"/>
                </a:solidFill>
              </a:rPr>
              <a:t>לפיצוח </a:t>
            </a:r>
            <a:r>
              <a:rPr lang="he-IL" sz="2400" u="sng" dirty="0" smtClean="0">
                <a:solidFill>
                  <a:prstClr val="black"/>
                </a:solidFill>
              </a:rPr>
              <a:t>שאלת רב ברירה</a:t>
            </a:r>
          </a:p>
          <a:p>
            <a:pPr>
              <a:lnSpc>
                <a:spcPct val="150000"/>
              </a:lnSpc>
              <a:buFontTx/>
              <a:buBlip>
                <a:blip r:embed="rId3"/>
              </a:buBlip>
              <a:defRPr/>
            </a:pPr>
            <a:r>
              <a:rPr lang="he-IL" sz="2400" dirty="0" smtClean="0">
                <a:solidFill>
                  <a:prstClr val="black"/>
                </a:solidFill>
              </a:rPr>
              <a:t> קריאה הדרגתית של התשובות ושלילת תשובות לא נכונות באופן וודאי.</a:t>
            </a:r>
          </a:p>
          <a:p>
            <a:pPr>
              <a:lnSpc>
                <a:spcPct val="150000"/>
              </a:lnSpc>
              <a:buFontTx/>
              <a:buBlip>
                <a:blip r:embed="rId3"/>
              </a:buBlip>
              <a:defRPr/>
            </a:pPr>
            <a:r>
              <a:rPr lang="he-IL" sz="2400" dirty="0" smtClean="0">
                <a:solidFill>
                  <a:prstClr val="black"/>
                </a:solidFill>
              </a:rPr>
              <a:t> בחינה נוספת של התשובות שלא נשללו ובחירת התשובה הנכונה.</a:t>
            </a:r>
          </a:p>
          <a:p>
            <a:pPr>
              <a:lnSpc>
                <a:spcPct val="150000"/>
              </a:lnSpc>
              <a:buFontTx/>
              <a:buBlip>
                <a:blip r:embed="rId3"/>
              </a:buBlip>
              <a:defRPr/>
            </a:pPr>
            <a:r>
              <a:rPr lang="he-IL" sz="2400" dirty="0" smtClean="0">
                <a:solidFill>
                  <a:prstClr val="black"/>
                </a:solidFill>
              </a:rPr>
              <a:t> בדיקה חוזרת: קריאת השאלה והתשובות ווידוא שנבחרה התשובה הנכונה.</a:t>
            </a:r>
          </a:p>
          <a:p>
            <a:pPr>
              <a:lnSpc>
                <a:spcPct val="150000"/>
              </a:lnSpc>
              <a:buFontTx/>
              <a:buBlip>
                <a:blip r:embed="rId3"/>
              </a:buBlip>
              <a:defRPr/>
            </a:pPr>
            <a:r>
              <a:rPr lang="he-IL" sz="2400" dirty="0" smtClean="0">
                <a:solidFill>
                  <a:prstClr val="black"/>
                </a:solidFill>
              </a:rPr>
              <a:t> </a:t>
            </a:r>
            <a:r>
              <a:rPr lang="he-IL" sz="2400" dirty="0">
                <a:solidFill>
                  <a:prstClr val="black"/>
                </a:solidFill>
              </a:rPr>
              <a:t>יש חשיבות לחידוד המודעות של התלמידים ל"תבניות שגיאה" הנפוצות </a:t>
            </a:r>
            <a:r>
              <a:rPr lang="he-IL" sz="2400" dirty="0" smtClean="0">
                <a:solidFill>
                  <a:prstClr val="black"/>
                </a:solidFill>
              </a:rPr>
              <a:t>במסיחים: כלומר שייחשבו </a:t>
            </a:r>
            <a:r>
              <a:rPr lang="he-IL" sz="2400" dirty="0">
                <a:solidFill>
                  <a:prstClr val="black"/>
                </a:solidFill>
              </a:rPr>
              <a:t>לא רק מדוע מסיח מסוים אינו נכון מבחינת התוכן הביולוגי, </a:t>
            </a:r>
            <a:r>
              <a:rPr lang="he-IL" sz="2400" dirty="0" smtClean="0">
                <a:solidFill>
                  <a:prstClr val="black"/>
                </a:solidFill>
              </a:rPr>
              <a:t>אלא </a:t>
            </a:r>
            <a:r>
              <a:rPr lang="he-IL" sz="2400" dirty="0">
                <a:solidFill>
                  <a:prstClr val="black"/>
                </a:solidFill>
              </a:rPr>
              <a:t>גם מהי </a:t>
            </a:r>
            <a:r>
              <a:rPr lang="he-IL" sz="2400" dirty="0" smtClean="0">
                <a:solidFill>
                  <a:prstClr val="black"/>
                </a:solidFill>
              </a:rPr>
              <a:t>תבנית השגיאה </a:t>
            </a:r>
            <a:r>
              <a:rPr lang="he-IL" sz="2400" dirty="0">
                <a:solidFill>
                  <a:prstClr val="black"/>
                </a:solidFill>
              </a:rPr>
              <a:t>הכלולה בו. </a:t>
            </a:r>
            <a:endParaRPr lang="he-IL" sz="2400" dirty="0" smtClean="0">
              <a:solidFill>
                <a:prstClr val="black"/>
              </a:solidFill>
            </a:endParaRPr>
          </a:p>
          <a:p>
            <a:pPr>
              <a:lnSpc>
                <a:spcPct val="150000"/>
              </a:lnSpc>
              <a:buFontTx/>
              <a:buBlip>
                <a:blip r:embed="rId3"/>
              </a:buBlip>
              <a:defRPr/>
            </a:pPr>
            <a:endParaRPr lang="he-IL" sz="2400" dirty="0" smtClean="0">
              <a:solidFill>
                <a:prstClr val="black"/>
              </a:solidFill>
            </a:endParaRPr>
          </a:p>
          <a:p>
            <a:pPr>
              <a:lnSpc>
                <a:spcPct val="150000"/>
              </a:lnSpc>
              <a:buFontTx/>
              <a:buBlip>
                <a:blip r:embed="rId3"/>
              </a:buBlip>
              <a:defRPr/>
            </a:pPr>
            <a:endParaRPr lang="he-IL" sz="2400" dirty="0">
              <a:solidFill>
                <a:prstClr val="black"/>
              </a:solidFill>
            </a:endParaRPr>
          </a:p>
          <a:p>
            <a:pPr>
              <a:lnSpc>
                <a:spcPct val="150000"/>
              </a:lnSpc>
              <a:buFontTx/>
              <a:buBlip>
                <a:blip r:embed="rId3"/>
              </a:buBlip>
              <a:defRPr/>
            </a:pPr>
            <a:endParaRPr lang="he-IL" sz="2400" dirty="0" smtClean="0">
              <a:solidFill>
                <a:prstClr val="black"/>
              </a:solidFill>
            </a:endParaRPr>
          </a:p>
          <a:p>
            <a:pPr>
              <a:lnSpc>
                <a:spcPct val="150000"/>
              </a:lnSpc>
              <a:defRPr/>
            </a:pPr>
            <a:endParaRPr lang="he-IL" sz="2400" dirty="0">
              <a:solidFill>
                <a:prstClr val="black"/>
              </a:solidFill>
            </a:endParaRPr>
          </a:p>
          <a:p>
            <a:pPr>
              <a:lnSpc>
                <a:spcPct val="150000"/>
              </a:lnSpc>
              <a:buFontTx/>
              <a:buBlip>
                <a:blip r:embed="rId3"/>
              </a:buBlip>
              <a:defRPr/>
            </a:pPr>
            <a:endParaRPr lang="he-IL" sz="2400" dirty="0">
              <a:solidFill>
                <a:prstClr val="black"/>
              </a:solidFill>
            </a:endParaRPr>
          </a:p>
          <a:p>
            <a:pPr>
              <a:lnSpc>
                <a:spcPct val="150000"/>
              </a:lnSpc>
              <a:buFontTx/>
              <a:buBlip>
                <a:blip r:embed="rId3"/>
              </a:buBlip>
              <a:defRPr/>
            </a:pPr>
            <a:endParaRPr lang="he-IL" sz="2400" dirty="0">
              <a:solidFill>
                <a:prstClr val="black"/>
              </a:solidFill>
            </a:endParaRPr>
          </a:p>
        </p:txBody>
      </p:sp>
      <p:sp>
        <p:nvSpPr>
          <p:cNvPr id="7" name="Rectangle 3"/>
          <p:cNvSpPr/>
          <p:nvPr/>
        </p:nvSpPr>
        <p:spPr>
          <a:xfrm>
            <a:off x="231775" y="403537"/>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1100960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35</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7384"/>
            <a:ext cx="8856663" cy="439737"/>
          </a:xfrm>
        </p:spPr>
        <p:txBody>
          <a:bodyPr/>
          <a:lstStyle/>
          <a:p>
            <a:pPr fontAlgn="auto">
              <a:defRPr/>
            </a:pPr>
            <a:r>
              <a:rPr lang="he-IL" sz="1800" b="1" dirty="0" smtClean="0">
                <a:solidFill>
                  <a:srgbClr val="FF6600"/>
                </a:solidFill>
                <a:ea typeface="+mn-ea"/>
              </a:rPr>
              <a:t>איך אפשר להקנות את המיומנויות האלה?</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1" name="TextBox 10"/>
          <p:cNvSpPr txBox="1"/>
          <p:nvPr/>
        </p:nvSpPr>
        <p:spPr>
          <a:xfrm>
            <a:off x="611560" y="674414"/>
            <a:ext cx="8136904" cy="496996"/>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342900" indent="-342900" eaLnBrk="1" hangingPunct="1">
              <a:lnSpc>
                <a:spcPct val="150000"/>
              </a:lnSpc>
              <a:buFont typeface="Wingdings" pitchFamily="2" charset="2"/>
              <a:buChar char="§"/>
              <a:defRPr/>
            </a:pPr>
            <a:r>
              <a:rPr lang="he-IL" sz="2000" dirty="0" smtClean="0">
                <a:solidFill>
                  <a:srgbClr val="1F497D"/>
                </a:solidFill>
              </a:rPr>
              <a:t>ללמד את התלמידים את הכלי, ולהסביר מדוע יש בו צורך.</a:t>
            </a: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3" name="מלבן 2"/>
          <p:cNvSpPr/>
          <p:nvPr/>
        </p:nvSpPr>
        <p:spPr>
          <a:xfrm>
            <a:off x="4872083" y="1124744"/>
            <a:ext cx="3876381" cy="553998"/>
          </a:xfrm>
          <a:prstGeom prst="rect">
            <a:avLst/>
          </a:prstGeom>
        </p:spPr>
        <p:txBody>
          <a:bodyPr wrap="none">
            <a:spAutoFit/>
          </a:bodyPr>
          <a:lstStyle/>
          <a:p>
            <a:pPr marL="342900" lvl="0" indent="-342900">
              <a:lnSpc>
                <a:spcPct val="150000"/>
              </a:lnSpc>
              <a:buFont typeface="Wingdings" pitchFamily="2" charset="2"/>
              <a:buChar char="§"/>
              <a:defRPr/>
            </a:pPr>
            <a:r>
              <a:rPr lang="he-IL" sz="2000" dirty="0">
                <a:solidFill>
                  <a:srgbClr val="1F497D"/>
                </a:solidFill>
              </a:rPr>
              <a:t>לתרגל אותם מידי פעם על שאלות.</a:t>
            </a:r>
          </a:p>
        </p:txBody>
      </p:sp>
      <p:sp>
        <p:nvSpPr>
          <p:cNvPr id="4" name="מלבן 3"/>
          <p:cNvSpPr/>
          <p:nvPr/>
        </p:nvSpPr>
        <p:spPr>
          <a:xfrm>
            <a:off x="-108520" y="1621740"/>
            <a:ext cx="8856984" cy="2400657"/>
          </a:xfrm>
          <a:prstGeom prst="rect">
            <a:avLst/>
          </a:prstGeom>
        </p:spPr>
        <p:txBody>
          <a:bodyPr wrap="square">
            <a:spAutoFit/>
          </a:bodyPr>
          <a:lstStyle/>
          <a:p>
            <a:pPr marL="342900" lvl="0" indent="-342900">
              <a:lnSpc>
                <a:spcPct val="150000"/>
              </a:lnSpc>
              <a:buFont typeface="Wingdings" pitchFamily="2" charset="2"/>
              <a:buChar char="§"/>
              <a:defRPr/>
            </a:pPr>
            <a:r>
              <a:rPr lang="he-IL" sz="2000" dirty="0">
                <a:solidFill>
                  <a:srgbClr val="1F497D"/>
                </a:solidFill>
              </a:rPr>
              <a:t>מדי פעם, להגביר את מודעות התלמידים לתבניות השגיאה הנפוצות. </a:t>
            </a:r>
            <a:endParaRPr lang="he-IL" sz="2000" dirty="0" smtClean="0">
              <a:solidFill>
                <a:srgbClr val="1F497D"/>
              </a:solidFill>
            </a:endParaRPr>
          </a:p>
          <a:p>
            <a:pPr lvl="0">
              <a:lnSpc>
                <a:spcPct val="150000"/>
              </a:lnSpc>
              <a:defRPr/>
            </a:pPr>
            <a:r>
              <a:rPr lang="he-IL" sz="2000" dirty="0">
                <a:solidFill>
                  <a:srgbClr val="1F497D"/>
                </a:solidFill>
              </a:rPr>
              <a:t> </a:t>
            </a:r>
            <a:r>
              <a:rPr lang="he-IL" sz="2000" dirty="0" smtClean="0">
                <a:solidFill>
                  <a:srgbClr val="1F497D"/>
                </a:solidFill>
              </a:rPr>
              <a:t>   לדוגמה </a:t>
            </a:r>
            <a:r>
              <a:rPr lang="he-IL" sz="2000" dirty="0">
                <a:solidFill>
                  <a:srgbClr val="1F497D"/>
                </a:solidFill>
              </a:rPr>
              <a:t>להגיד לתלמידים בקשר למסיח השגוי:</a:t>
            </a:r>
          </a:p>
          <a:p>
            <a:pPr lvl="0">
              <a:lnSpc>
                <a:spcPct val="150000"/>
              </a:lnSpc>
              <a:defRPr/>
            </a:pPr>
            <a:r>
              <a:rPr lang="he-IL" sz="2000" dirty="0">
                <a:solidFill>
                  <a:srgbClr val="1F497D"/>
                </a:solidFill>
              </a:rPr>
              <a:t>     " לפעמים יש תשובות שהן נכונות, אבל בכלל לא קשורות  לשאלה".</a:t>
            </a:r>
          </a:p>
          <a:p>
            <a:pPr lvl="0">
              <a:lnSpc>
                <a:spcPct val="150000"/>
              </a:lnSpc>
              <a:defRPr/>
            </a:pPr>
            <a:r>
              <a:rPr lang="he-IL" sz="2000" dirty="0">
                <a:solidFill>
                  <a:srgbClr val="1F497D"/>
                </a:solidFill>
              </a:rPr>
              <a:t>    " יש תשובות שנראות נכונות אבל המגמה בהן הפוכה, לדוגמה: עולה במקום  </a:t>
            </a:r>
          </a:p>
          <a:p>
            <a:pPr lvl="0">
              <a:lnSpc>
                <a:spcPct val="150000"/>
              </a:lnSpc>
              <a:defRPr/>
            </a:pPr>
            <a:r>
              <a:rPr lang="he-IL" sz="2000" dirty="0">
                <a:solidFill>
                  <a:srgbClr val="1F497D"/>
                </a:solidFill>
              </a:rPr>
              <a:t>    יורד, אז כדאי לקרוא את התשובות בתשומת לב. </a:t>
            </a:r>
          </a:p>
        </p:txBody>
      </p:sp>
    </p:spTree>
    <p:extLst>
      <p:ext uri="{BB962C8B-B14F-4D97-AF65-F5344CB8AC3E}">
        <p14:creationId xmlns:p14="http://schemas.microsoft.com/office/powerpoint/2010/main" val="263600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smtClean="0">
                <a:solidFill>
                  <a:srgbClr val="FF6600"/>
                </a:solidFill>
                <a:ea typeface="+mn-ea"/>
              </a:rPr>
              <a:t>טיפים נוספים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36</a:t>
            </a:fld>
            <a:endParaRPr lang="he-IL" sz="1000" dirty="0" smtClean="0">
              <a:solidFill>
                <a:prstClr val="black">
                  <a:lumMod val="50000"/>
                  <a:lumOff val="50000"/>
                </a:prstClr>
              </a:solidFill>
            </a:endParaRPr>
          </a:p>
        </p:txBody>
      </p:sp>
      <p:sp>
        <p:nvSpPr>
          <p:cNvPr id="7" name="TextBox 6"/>
          <p:cNvSpPr txBox="1"/>
          <p:nvPr/>
        </p:nvSpPr>
        <p:spPr>
          <a:xfrm>
            <a:off x="457200" y="2276517"/>
            <a:ext cx="8183562" cy="1200329"/>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יש </a:t>
            </a:r>
            <a:r>
              <a:rPr lang="he-IL" dirty="0">
                <a:solidFill>
                  <a:srgbClr val="1D4C72"/>
                </a:solidFill>
                <a:latin typeface="Arial"/>
                <a:cs typeface="Arial"/>
              </a:rPr>
              <a:t>לשים לב לתשובות אפשריות הכוללות ביטויים מוחלטים כגון "רק", "בלבד", "כולם", "תמיד", או "אף פעם לא" – לרוב ביטויים אלה שגויים ויש </a:t>
            </a:r>
            <a:r>
              <a:rPr lang="he-IL" dirty="0" smtClean="0">
                <a:solidFill>
                  <a:srgbClr val="1D4C72"/>
                </a:solidFill>
                <a:latin typeface="Arial"/>
                <a:cs typeface="Arial"/>
              </a:rPr>
              <a:t>לבדקם </a:t>
            </a:r>
            <a:r>
              <a:rPr lang="he-IL" dirty="0">
                <a:solidFill>
                  <a:srgbClr val="1D4C72"/>
                </a:solidFill>
                <a:latin typeface="Arial"/>
                <a:cs typeface="Arial"/>
              </a:rPr>
              <a:t>בקפידה. </a:t>
            </a:r>
            <a:endParaRPr lang="he-IL" dirty="0" smtClean="0">
              <a:solidFill>
                <a:srgbClr val="1D4C72"/>
              </a:solidFill>
              <a:latin typeface="Arial"/>
              <a:cs typeface="Arial"/>
            </a:endParaRPr>
          </a:p>
          <a:p>
            <a:pPr fontAlgn="auto">
              <a:spcBef>
                <a:spcPts val="0"/>
              </a:spcBef>
              <a:spcAft>
                <a:spcPts val="0"/>
              </a:spcAft>
              <a:defRPr/>
            </a:pPr>
            <a:r>
              <a:rPr lang="he-IL" dirty="0">
                <a:solidFill>
                  <a:srgbClr val="1D4C72"/>
                </a:solidFill>
                <a:latin typeface="Arial"/>
                <a:cs typeface="Arial"/>
              </a:rPr>
              <a:t> </a:t>
            </a:r>
            <a:r>
              <a:rPr lang="he-IL" dirty="0" smtClean="0">
                <a:solidFill>
                  <a:srgbClr val="1D4C72"/>
                </a:solidFill>
                <a:latin typeface="Arial"/>
                <a:cs typeface="Arial"/>
              </a:rPr>
              <a:t>   לתשובות </a:t>
            </a:r>
            <a:r>
              <a:rPr lang="he-IL" dirty="0">
                <a:solidFill>
                  <a:srgbClr val="1D4C72"/>
                </a:solidFill>
                <a:latin typeface="Arial"/>
                <a:cs typeface="Arial"/>
              </a:rPr>
              <a:t>אפשריות מסוג זה כדאי למצוא דוגמא אחת השוללת את המקרה כדי לדעת </a:t>
            </a:r>
            <a:endParaRPr lang="he-IL" dirty="0" smtClean="0">
              <a:solidFill>
                <a:srgbClr val="1D4C72"/>
              </a:solidFill>
              <a:latin typeface="Arial"/>
              <a:cs typeface="Arial"/>
            </a:endParaRPr>
          </a:p>
          <a:p>
            <a:pPr fontAlgn="auto">
              <a:spcBef>
                <a:spcPts val="0"/>
              </a:spcBef>
              <a:spcAft>
                <a:spcPts val="0"/>
              </a:spcAft>
              <a:defRPr/>
            </a:pPr>
            <a:r>
              <a:rPr lang="he-IL" dirty="0" smtClean="0">
                <a:solidFill>
                  <a:srgbClr val="1D4C72"/>
                </a:solidFill>
                <a:latin typeface="Arial"/>
                <a:cs typeface="Arial"/>
              </a:rPr>
              <a:t>    שזהו </a:t>
            </a:r>
            <a:r>
              <a:rPr lang="he-IL" dirty="0">
                <a:solidFill>
                  <a:srgbClr val="1D4C72"/>
                </a:solidFill>
                <a:latin typeface="Arial"/>
                <a:cs typeface="Arial"/>
              </a:rPr>
              <a:t>מסיח </a:t>
            </a:r>
            <a:r>
              <a:rPr lang="he-IL" dirty="0" smtClean="0">
                <a:solidFill>
                  <a:srgbClr val="1D4C72"/>
                </a:solidFill>
                <a:latin typeface="Arial"/>
                <a:cs typeface="Arial"/>
              </a:rPr>
              <a:t>שגוי.</a:t>
            </a:r>
            <a:r>
              <a:rPr lang="he-IL" dirty="0">
                <a:solidFill>
                  <a:srgbClr val="1D4C72"/>
                </a:solidFill>
                <a:latin typeface="Arial"/>
                <a:cs typeface="Arial"/>
              </a:rPr>
              <a:t>	</a:t>
            </a:r>
            <a:endParaRPr lang="he-IL" dirty="0" smtClean="0">
              <a:solidFill>
                <a:srgbClr val="1D4C72"/>
              </a:solidFill>
              <a:latin typeface="Arial"/>
              <a:cs typeface="Arial"/>
            </a:endParaRPr>
          </a:p>
        </p:txBody>
      </p:sp>
      <p:sp>
        <p:nvSpPr>
          <p:cNvPr id="9" name="מלבן 8"/>
          <p:cNvSpPr/>
          <p:nvPr/>
        </p:nvSpPr>
        <p:spPr>
          <a:xfrm>
            <a:off x="501537" y="2301336"/>
            <a:ext cx="8183562" cy="1270595"/>
          </a:xfrm>
          <a:prstGeom prst="rect">
            <a:avLst/>
          </a:prstGeom>
          <a:solidFill>
            <a:schemeClr val="accent3">
              <a:alpha val="1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2400">
              <a:solidFill>
                <a:prstClr val="white"/>
              </a:solidFill>
            </a:endParaRPr>
          </a:p>
        </p:txBody>
      </p:sp>
      <p:sp>
        <p:nvSpPr>
          <p:cNvPr id="8" name="Rectangle 3"/>
          <p:cNvSpPr/>
          <p:nvPr/>
        </p:nvSpPr>
        <p:spPr>
          <a:xfrm>
            <a:off x="240418" y="274638"/>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0971484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a:xfrm>
            <a:off x="2285984" y="274638"/>
            <a:ext cx="6400816" cy="634082"/>
          </a:xfrm>
        </p:spPr>
        <p:txBody>
          <a:bodyPr/>
          <a:lstStyle/>
          <a:p>
            <a:pPr fontAlgn="auto">
              <a:defRPr/>
            </a:pPr>
            <a:r>
              <a:rPr lang="he-IL" sz="1800" b="1" dirty="0" smtClean="0">
                <a:solidFill>
                  <a:srgbClr val="FF6600"/>
                </a:solidFill>
                <a:ea typeface="+mn-ea"/>
              </a:rPr>
              <a:t>טיפים נוספים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37</a:t>
            </a:fld>
            <a:endParaRPr lang="he-IL" sz="1000" dirty="0" smtClean="0">
              <a:solidFill>
                <a:prstClr val="black">
                  <a:lumMod val="50000"/>
                  <a:lumOff val="50000"/>
                </a:prstClr>
              </a:solidFill>
            </a:endParaRPr>
          </a:p>
        </p:txBody>
      </p:sp>
      <p:sp>
        <p:nvSpPr>
          <p:cNvPr id="7" name="TextBox 6"/>
          <p:cNvSpPr txBox="1"/>
          <p:nvPr/>
        </p:nvSpPr>
        <p:spPr>
          <a:xfrm>
            <a:off x="531813" y="1124744"/>
            <a:ext cx="8183562" cy="34778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marL="285750" indent="-285750" fontAlgn="auto">
              <a:spcBef>
                <a:spcPts val="0"/>
              </a:spcBef>
              <a:spcAft>
                <a:spcPts val="0"/>
              </a:spcAft>
              <a:buFont typeface="Wingdings" pitchFamily="2" charset="2"/>
              <a:buChar char="§"/>
              <a:defRPr/>
            </a:pPr>
            <a:r>
              <a:rPr lang="he-IL" sz="2000" dirty="0" smtClean="0">
                <a:solidFill>
                  <a:srgbClr val="1D4C72"/>
                </a:solidFill>
                <a:latin typeface="Arial"/>
                <a:cs typeface="Arial"/>
              </a:rPr>
              <a:t>יש </a:t>
            </a:r>
            <a:r>
              <a:rPr lang="he-IL" sz="2000" dirty="0">
                <a:solidFill>
                  <a:srgbClr val="1D4C72"/>
                </a:solidFill>
                <a:latin typeface="Arial"/>
                <a:cs typeface="Arial"/>
              </a:rPr>
              <a:t>לשים לב לתשובות אפשריות הכוללות ביטויים מוחלטים כגון "רק", "בלבד", "כולם", "תמיד", או "אף פעם לא" – לרוב ביטויים אלה שגויים ויש </a:t>
            </a:r>
            <a:r>
              <a:rPr lang="he-IL" sz="2000" dirty="0" smtClean="0">
                <a:solidFill>
                  <a:srgbClr val="1D4C72"/>
                </a:solidFill>
                <a:latin typeface="Arial"/>
                <a:cs typeface="Arial"/>
              </a:rPr>
              <a:t>לבדקם </a:t>
            </a:r>
            <a:r>
              <a:rPr lang="he-IL" sz="2000" dirty="0">
                <a:solidFill>
                  <a:srgbClr val="1D4C72"/>
                </a:solidFill>
                <a:latin typeface="Arial"/>
                <a:cs typeface="Arial"/>
              </a:rPr>
              <a:t>בקפידה. לתשובות אפשריות מסוג זה כדאי למצוא דוגמא אחת השוללת את המקרה כדי לדעת שזהו מסיח </a:t>
            </a:r>
            <a:r>
              <a:rPr lang="he-IL" sz="2000" dirty="0" smtClean="0">
                <a:solidFill>
                  <a:srgbClr val="1D4C72"/>
                </a:solidFill>
                <a:latin typeface="Arial"/>
                <a:cs typeface="Arial"/>
              </a:rPr>
              <a:t>שגוי.</a:t>
            </a:r>
            <a:r>
              <a:rPr lang="he-IL" sz="2000" dirty="0">
                <a:solidFill>
                  <a:srgbClr val="1D4C72"/>
                </a:solidFill>
                <a:latin typeface="Arial"/>
                <a:cs typeface="Arial"/>
              </a:rPr>
              <a:t>	</a:t>
            </a:r>
            <a:endParaRPr lang="he-IL" sz="2000" dirty="0" smtClean="0">
              <a:solidFill>
                <a:srgbClr val="1D4C72"/>
              </a:solidFill>
              <a:latin typeface="Arial"/>
              <a:cs typeface="Arial"/>
            </a:endParaRPr>
          </a:p>
          <a:p>
            <a:pPr fontAlgn="auto">
              <a:spcBef>
                <a:spcPts val="0"/>
              </a:spcBef>
              <a:spcAft>
                <a:spcPts val="0"/>
              </a:spcAft>
              <a:defRPr/>
            </a:pPr>
            <a:endParaRPr lang="he-IL" sz="2000"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sz="2000" dirty="0" smtClean="0">
                <a:solidFill>
                  <a:srgbClr val="1D4C72"/>
                </a:solidFill>
                <a:latin typeface="Arial"/>
                <a:cs typeface="Arial"/>
              </a:rPr>
              <a:t>אם </a:t>
            </a:r>
            <a:r>
              <a:rPr lang="he-IL" sz="2000" dirty="0">
                <a:solidFill>
                  <a:srgbClr val="1D4C72"/>
                </a:solidFill>
                <a:latin typeface="Arial"/>
                <a:cs typeface="Arial"/>
              </a:rPr>
              <a:t>יש תשובה אפשרית שאומרת "כל התשובות נכונות" ויודעים בוודאות ששני מסיחים הם נכונים, כנראה שגם השלישי נכון והתשובה תהיה "כל התשובות נכונות". עם זאת, לא לבחור באופן אוטומטי את התשובה האפשרית "כל התשובות נכונות" או "אף תשובה לא נכונה". </a:t>
            </a:r>
            <a:endParaRPr lang="he-IL" sz="2000" dirty="0" smtClean="0">
              <a:solidFill>
                <a:srgbClr val="1D4C72"/>
              </a:solidFill>
              <a:latin typeface="Arial"/>
              <a:cs typeface="Arial"/>
            </a:endParaRPr>
          </a:p>
          <a:p>
            <a:pPr marL="342900" indent="-342900" fontAlgn="auto">
              <a:spcBef>
                <a:spcPts val="0"/>
              </a:spcBef>
              <a:spcAft>
                <a:spcPts val="0"/>
              </a:spcAft>
              <a:buFontTx/>
              <a:buAutoNum type="arabicPeriod" startAt="3"/>
              <a:defRPr/>
            </a:pPr>
            <a:endParaRPr lang="he-IL" sz="2000" dirty="0">
              <a:solidFill>
                <a:srgbClr val="1D4C72"/>
              </a:solidFill>
              <a:latin typeface="Arial"/>
              <a:cs typeface="Arial"/>
            </a:endParaRPr>
          </a:p>
          <a:p>
            <a:pPr fontAlgn="auto">
              <a:spcBef>
                <a:spcPts val="0"/>
              </a:spcBef>
              <a:spcAft>
                <a:spcPts val="0"/>
              </a:spcAft>
              <a:defRPr/>
            </a:pPr>
            <a:endParaRPr lang="he-IL" sz="2000" dirty="0">
              <a:solidFill>
                <a:srgbClr val="1D4C72"/>
              </a:solidFill>
              <a:latin typeface="Arial"/>
              <a:cs typeface="Arial"/>
            </a:endParaRP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1223167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smtClean="0">
                <a:solidFill>
                  <a:srgbClr val="FF6600"/>
                </a:solidFill>
                <a:ea typeface="+mn-ea"/>
              </a:rPr>
              <a:t>טיפים נוספים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38</a:t>
            </a:fld>
            <a:endParaRPr lang="he-IL" sz="1000" dirty="0" smtClean="0">
              <a:solidFill>
                <a:prstClr val="black">
                  <a:lumMod val="50000"/>
                  <a:lumOff val="50000"/>
                </a:prstClr>
              </a:solidFill>
            </a:endParaRPr>
          </a:p>
        </p:txBody>
      </p:sp>
      <p:sp>
        <p:nvSpPr>
          <p:cNvPr id="7" name="TextBox 6"/>
          <p:cNvSpPr txBox="1"/>
          <p:nvPr/>
        </p:nvSpPr>
        <p:spPr>
          <a:xfrm>
            <a:off x="492894" y="1052736"/>
            <a:ext cx="8183562" cy="4247317"/>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יש </a:t>
            </a:r>
            <a:r>
              <a:rPr lang="he-IL" dirty="0">
                <a:solidFill>
                  <a:srgbClr val="1D4C72"/>
                </a:solidFill>
                <a:latin typeface="Arial"/>
                <a:cs typeface="Arial"/>
              </a:rPr>
              <a:t>לשים לב לתשובות אפשריות הכוללות ביטויים מוחלטים כגון "רק", "בלבד", "כולם", "תמיד", או "אף פעם לא" – לרוב ביטויים אלה שגויים ויש </a:t>
            </a:r>
            <a:r>
              <a:rPr lang="he-IL" dirty="0" smtClean="0">
                <a:solidFill>
                  <a:srgbClr val="1D4C72"/>
                </a:solidFill>
                <a:latin typeface="Arial"/>
                <a:cs typeface="Arial"/>
              </a:rPr>
              <a:t>לבדקם </a:t>
            </a:r>
            <a:r>
              <a:rPr lang="he-IL" dirty="0">
                <a:solidFill>
                  <a:srgbClr val="1D4C72"/>
                </a:solidFill>
                <a:latin typeface="Arial"/>
                <a:cs typeface="Arial"/>
              </a:rPr>
              <a:t>בקפידה. לתשובות אפשריות מסוג זה כדאי למצוא דוגמא אחת השוללת את המקרה כדי לדעת שזהו מסיח </a:t>
            </a:r>
            <a:r>
              <a:rPr lang="he-IL" dirty="0" smtClean="0">
                <a:solidFill>
                  <a:srgbClr val="1D4C72"/>
                </a:solidFill>
                <a:latin typeface="Arial"/>
                <a:cs typeface="Arial"/>
              </a:rPr>
              <a:t>שגוי.</a:t>
            </a:r>
            <a:r>
              <a:rPr lang="he-IL" dirty="0">
                <a:solidFill>
                  <a:srgbClr val="1D4C72"/>
                </a:solidFill>
                <a:latin typeface="Arial"/>
                <a:cs typeface="Arial"/>
              </a:rPr>
              <a:t>	</a:t>
            </a:r>
            <a:endParaRPr lang="he-IL" dirty="0" smtClean="0">
              <a:solidFill>
                <a:srgbClr val="1D4C72"/>
              </a:solidFill>
              <a:latin typeface="Arial"/>
              <a:cs typeface="Arial"/>
            </a:endParaRPr>
          </a:p>
          <a:p>
            <a:pPr fontAlgn="auto">
              <a:spcBef>
                <a:spcPts val="0"/>
              </a:spcBef>
              <a:spcAft>
                <a:spcPts val="0"/>
              </a:spcAft>
              <a:defRPr/>
            </a:pP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תשובה אפשרית שאומרת "כל התשובות נכונות" ויודעים בוודאות ששני מסיחים הם נכונים, כנראה שגם השלישי נכון והתשובה תהיה "כל התשובות נכונות". עם זאת, לא לבחור באופן אוטומטי את התשובה האפשרית "כל התשובות נכונות" או "אף תשובה לא נכונה". </a:t>
            </a:r>
            <a:endParaRPr lang="he-IL" dirty="0" smtClean="0">
              <a:solidFill>
                <a:srgbClr val="1D4C72"/>
              </a:solidFill>
              <a:latin typeface="Arial"/>
              <a:cs typeface="Arial"/>
            </a:endParaRPr>
          </a:p>
          <a:p>
            <a:pPr marL="342900" indent="-342900" fontAlgn="auto">
              <a:spcBef>
                <a:spcPts val="0"/>
              </a:spcBef>
              <a:spcAft>
                <a:spcPts val="0"/>
              </a:spcAft>
              <a:buFontTx/>
              <a:buAutoNum type="arabicPeriod" startAt="3"/>
              <a:defRPr/>
            </a:pPr>
            <a:endParaRPr lang="he-IL" dirty="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מספר תשובות אפשריות דומות, יש לבחור את הנכונה ביותר.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קיימים שני מסיחים, המנוסחים במילים שונות אך פירושם זהה יש לבחון אותם </a:t>
            </a:r>
            <a:r>
              <a:rPr lang="he-IL" dirty="0" smtClean="0">
                <a:solidFill>
                  <a:srgbClr val="1D4C72"/>
                </a:solidFill>
                <a:latin typeface="Arial"/>
                <a:cs typeface="Arial"/>
              </a:rPr>
              <a:t>  </a:t>
            </a:r>
          </a:p>
          <a:p>
            <a:pPr fontAlgn="auto">
              <a:spcBef>
                <a:spcPts val="0"/>
              </a:spcBef>
              <a:spcAft>
                <a:spcPts val="0"/>
              </a:spcAft>
              <a:defRPr/>
            </a:pPr>
            <a:r>
              <a:rPr lang="he-IL" dirty="0" smtClean="0">
                <a:solidFill>
                  <a:srgbClr val="1D4C72"/>
                </a:solidFill>
                <a:latin typeface="Arial"/>
                <a:cs typeface="Arial"/>
              </a:rPr>
              <a:t>     בזהירות </a:t>
            </a:r>
            <a:r>
              <a:rPr lang="he-IL" dirty="0">
                <a:solidFill>
                  <a:srgbClr val="1D4C72"/>
                </a:solidFill>
                <a:latin typeface="Arial"/>
                <a:cs typeface="Arial"/>
              </a:rPr>
              <a:t>יתר. </a:t>
            </a:r>
            <a:r>
              <a:rPr lang="he-IL" dirty="0" smtClean="0">
                <a:solidFill>
                  <a:srgbClr val="1D4C72"/>
                </a:solidFill>
                <a:latin typeface="Arial"/>
                <a:cs typeface="Arial"/>
              </a:rPr>
              <a:t>סביר </a:t>
            </a:r>
            <a:r>
              <a:rPr lang="he-IL" dirty="0">
                <a:solidFill>
                  <a:srgbClr val="1D4C72"/>
                </a:solidFill>
                <a:latin typeface="Arial"/>
                <a:cs typeface="Arial"/>
              </a:rPr>
              <a:t>שהם שגויים מכיוון שלא יתכנו שתי תשובות </a:t>
            </a:r>
            <a:r>
              <a:rPr lang="he-IL" dirty="0" smtClean="0">
                <a:solidFill>
                  <a:srgbClr val="1D4C72"/>
                </a:solidFill>
                <a:latin typeface="Arial"/>
                <a:cs typeface="Arial"/>
              </a:rPr>
              <a:t>נכונות. </a:t>
            </a:r>
          </a:p>
          <a:p>
            <a:pPr marL="342900" indent="-342900" fontAlgn="auto">
              <a:spcBef>
                <a:spcPts val="0"/>
              </a:spcBef>
              <a:spcAft>
                <a:spcPts val="0"/>
              </a:spcAft>
              <a:buFontTx/>
              <a:buAutoNum type="arabicPeriod" startAt="4"/>
              <a:defRPr/>
            </a:pPr>
            <a:endParaRPr lang="he-IL" dirty="0">
              <a:solidFill>
                <a:srgbClr val="1D4C72"/>
              </a:solidFill>
              <a:latin typeface="Arial"/>
              <a:cs typeface="Arial"/>
            </a:endParaRPr>
          </a:p>
          <a:p>
            <a:pPr fontAlgn="auto">
              <a:spcBef>
                <a:spcPts val="0"/>
              </a:spcBef>
              <a:spcAft>
                <a:spcPts val="0"/>
              </a:spcAft>
              <a:defRPr/>
            </a:pPr>
            <a:endParaRPr lang="he-IL" dirty="0">
              <a:solidFill>
                <a:srgbClr val="1D4C72"/>
              </a:solidFill>
              <a:latin typeface="Arial"/>
              <a:cs typeface="Arial"/>
            </a:endParaRP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24737418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smtClean="0">
                <a:solidFill>
                  <a:srgbClr val="FF6600"/>
                </a:solidFill>
                <a:ea typeface="+mn-ea"/>
              </a:rPr>
              <a:t>טיפים נוספים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39</a:t>
            </a:fld>
            <a:endParaRPr lang="he-IL" sz="1000" dirty="0" smtClean="0">
              <a:solidFill>
                <a:prstClr val="black">
                  <a:lumMod val="50000"/>
                  <a:lumOff val="50000"/>
                </a:prstClr>
              </a:solidFill>
            </a:endParaRPr>
          </a:p>
        </p:txBody>
      </p:sp>
      <p:sp>
        <p:nvSpPr>
          <p:cNvPr id="7" name="TextBox 6"/>
          <p:cNvSpPr txBox="1"/>
          <p:nvPr/>
        </p:nvSpPr>
        <p:spPr>
          <a:xfrm>
            <a:off x="683568" y="1055745"/>
            <a:ext cx="8183562" cy="452431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יש </a:t>
            </a:r>
            <a:r>
              <a:rPr lang="he-IL" dirty="0">
                <a:solidFill>
                  <a:srgbClr val="1D4C72"/>
                </a:solidFill>
                <a:latin typeface="Arial"/>
                <a:cs typeface="Arial"/>
              </a:rPr>
              <a:t>לשים לב לתשובות אפשריות הכוללות ביטויים מוחלטים כגון "רק", "בלבד", "כולם", "תמיד", או "אף פעם לא" – לרוב ביטויים אלה שגויים ויש </a:t>
            </a:r>
            <a:r>
              <a:rPr lang="he-IL" dirty="0" err="1">
                <a:solidFill>
                  <a:srgbClr val="1D4C72"/>
                </a:solidFill>
                <a:latin typeface="Arial"/>
                <a:cs typeface="Arial"/>
              </a:rPr>
              <a:t>לבודקם</a:t>
            </a:r>
            <a:r>
              <a:rPr lang="he-IL" dirty="0">
                <a:solidFill>
                  <a:srgbClr val="1D4C72"/>
                </a:solidFill>
                <a:latin typeface="Arial"/>
                <a:cs typeface="Arial"/>
              </a:rPr>
              <a:t> בקפידה. לתשובות אפשריות מסוג זה כדאי למצוא דוגמא אחת השוללת את המקרה כדי לדעת שזהו מסיח </a:t>
            </a:r>
            <a:r>
              <a:rPr lang="he-IL" dirty="0" smtClean="0">
                <a:solidFill>
                  <a:srgbClr val="1D4C72"/>
                </a:solidFill>
                <a:latin typeface="Arial"/>
                <a:cs typeface="Arial"/>
              </a:rPr>
              <a:t>שגוי.</a:t>
            </a:r>
            <a:r>
              <a:rPr lang="he-IL" dirty="0">
                <a:solidFill>
                  <a:srgbClr val="1D4C72"/>
                </a:solidFill>
                <a:latin typeface="Arial"/>
                <a:cs typeface="Arial"/>
              </a:rPr>
              <a:t>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תשובה אפשרית שאומרת "כל התשובות נכונות" ויודעים בוודאות ששני מסיחים הם נכונים, כנראה שגם השלישי נכון והתשובה תהיה "כל התשובות נכונות". עם זאת, לא לבחור באופן אוטומטי את התשובה האפשרית "כל התשובות נכונות" או "אף תשובה לא נכונה</a:t>
            </a:r>
            <a:r>
              <a:rPr lang="he-IL" dirty="0" smtClean="0">
                <a:solidFill>
                  <a:srgbClr val="1D4C72"/>
                </a:solidFill>
                <a:latin typeface="Arial"/>
                <a:cs typeface="Arial"/>
              </a:rPr>
              <a:t>".</a:t>
            </a:r>
            <a:endParaRPr lang="he-IL" dirty="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מספר תשובות אפשריות דומות, יש לבחור את הנכונה ביותר.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קיימים שני מסיחים, המנוסחים במילים שונות אך פירושם זהה יש לבחון אותם בזהירות יתר. סביר שהם שגויים מכיוון שלא יתכנו שתי תשובות נכונות).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בשאלות </a:t>
            </a:r>
            <a:r>
              <a:rPr lang="he-IL" dirty="0">
                <a:solidFill>
                  <a:srgbClr val="1D4C72"/>
                </a:solidFill>
                <a:latin typeface="Arial"/>
                <a:cs typeface="Arial"/>
              </a:rPr>
              <a:t>בהן נדרשת התשובה הלא נכונה – יש למרקר את השאלה ולוודא ששוללים את המשפטים הנכונים. </a:t>
            </a: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בשאלות </a:t>
            </a:r>
            <a:r>
              <a:rPr lang="he-IL" dirty="0">
                <a:solidFill>
                  <a:srgbClr val="1D4C72"/>
                </a:solidFill>
                <a:latin typeface="Arial"/>
                <a:cs typeface="Arial"/>
              </a:rPr>
              <a:t>"מה אינו/לא...." לכתוב בצד מה כן – עוזר בשלילת חלק מהמסיחים. </a:t>
            </a:r>
            <a:endParaRPr lang="he-IL" dirty="0" smtClean="0">
              <a:solidFill>
                <a:srgbClr val="1D4C72"/>
              </a:solidFill>
              <a:latin typeface="Arial"/>
              <a:cs typeface="Arial"/>
            </a:endParaRPr>
          </a:p>
          <a:p>
            <a:pPr fontAlgn="auto">
              <a:spcBef>
                <a:spcPts val="0"/>
              </a:spcBef>
              <a:spcAft>
                <a:spcPts val="0"/>
              </a:spcAft>
              <a:defRPr/>
            </a:pPr>
            <a:r>
              <a:rPr lang="he-IL" dirty="0">
                <a:solidFill>
                  <a:srgbClr val="1D4C72"/>
                </a:solidFill>
                <a:latin typeface="Arial"/>
                <a:cs typeface="Arial"/>
              </a:rPr>
              <a:t> </a:t>
            </a:r>
            <a:r>
              <a:rPr lang="he-IL" dirty="0" smtClean="0">
                <a:solidFill>
                  <a:srgbClr val="1D4C72"/>
                </a:solidFill>
                <a:latin typeface="Arial"/>
                <a:cs typeface="Arial"/>
              </a:rPr>
              <a:t>   בדרך </a:t>
            </a:r>
            <a:r>
              <a:rPr lang="he-IL" dirty="0">
                <a:solidFill>
                  <a:srgbClr val="1D4C72"/>
                </a:solidFill>
                <a:latin typeface="Arial"/>
                <a:cs typeface="Arial"/>
              </a:rPr>
              <a:t>כלל יש פחות אפשרויות "מה כן..." בהשוואה ל"מה לא</a:t>
            </a:r>
            <a:r>
              <a:rPr lang="he-IL" dirty="0" smtClean="0">
                <a:solidFill>
                  <a:srgbClr val="1D4C72"/>
                </a:solidFill>
                <a:latin typeface="Arial"/>
                <a:cs typeface="Arial"/>
              </a:rPr>
              <a:t>...."</a:t>
            </a:r>
            <a:endParaRPr lang="he-IL" dirty="0">
              <a:solidFill>
                <a:srgbClr val="1D4C72"/>
              </a:solidFill>
              <a:latin typeface="Arial"/>
              <a:cs typeface="Arial"/>
            </a:endParaRPr>
          </a:p>
          <a:p>
            <a:pPr fontAlgn="auto">
              <a:spcBef>
                <a:spcPts val="0"/>
              </a:spcBef>
              <a:spcAft>
                <a:spcPts val="0"/>
              </a:spcAft>
              <a:defRPr/>
            </a:pPr>
            <a:endParaRPr lang="he-IL" dirty="0">
              <a:solidFill>
                <a:srgbClr val="1D4C72"/>
              </a:solidFill>
              <a:latin typeface="Arial"/>
              <a:cs typeface="Arial"/>
            </a:endParaRP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3249474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4</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כלי </a:t>
            </a:r>
            <a:r>
              <a:rPr lang="he-IL" sz="1800" b="1" dirty="0" smtClean="0">
                <a:solidFill>
                  <a:srgbClr val="FF6600"/>
                </a:solidFill>
                <a:ea typeface="+mn-ea"/>
              </a:rPr>
              <a:t>לקריאה ולניתוח של </a:t>
            </a:r>
            <a:r>
              <a:rPr lang="he-IL" sz="1800" b="1" dirty="0">
                <a:solidFill>
                  <a:srgbClr val="FF6600"/>
                </a:solidFill>
                <a:ea typeface="+mn-ea"/>
              </a:rPr>
              <a:t>שאלה פתוחה ולכתיבת תשובה</a:t>
            </a: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grpSp>
        <p:nvGrpSpPr>
          <p:cNvPr id="10" name="קבוצה 9"/>
          <p:cNvGrpSpPr/>
          <p:nvPr/>
        </p:nvGrpSpPr>
        <p:grpSpPr>
          <a:xfrm>
            <a:off x="2411760" y="1196752"/>
            <a:ext cx="5544616" cy="4176464"/>
            <a:chOff x="2411760" y="1196752"/>
            <a:chExt cx="5544616" cy="4176464"/>
          </a:xfrm>
        </p:grpSpPr>
        <p:sp>
          <p:nvSpPr>
            <p:cNvPr id="6" name="TextBox 5"/>
            <p:cNvSpPr txBox="1"/>
            <p:nvPr/>
          </p:nvSpPr>
          <p:spPr>
            <a:xfrm>
              <a:off x="3059832" y="1340768"/>
              <a:ext cx="4176464" cy="3785652"/>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b="1" u="sng" dirty="0">
                  <a:solidFill>
                    <a:schemeClr val="tx2"/>
                  </a:solidFill>
                </a:rPr>
                <a:t>הכלי מורכב </a:t>
              </a:r>
              <a:r>
                <a:rPr lang="he-IL" sz="2400" b="1" u="sng" dirty="0" smtClean="0">
                  <a:solidFill>
                    <a:schemeClr val="tx2"/>
                  </a:solidFill>
                </a:rPr>
                <a:t>מהשלבים הבאים</a:t>
              </a:r>
              <a:r>
                <a:rPr lang="he-IL" sz="2400" b="1" dirty="0" smtClean="0">
                  <a:solidFill>
                    <a:schemeClr val="tx2"/>
                  </a:solidFill>
                </a:rPr>
                <a:t>:</a:t>
              </a:r>
              <a:endParaRPr lang="he-IL" sz="2400" b="1" dirty="0">
                <a:solidFill>
                  <a:schemeClr val="tx2"/>
                </a:solidFill>
              </a:endParaRPr>
            </a:p>
            <a:p>
              <a:pPr eaLnBrk="1" hangingPunct="1">
                <a:defRPr/>
              </a:pPr>
              <a:endParaRPr lang="he-IL" sz="2400" b="1" dirty="0">
                <a:solidFill>
                  <a:srgbClr val="FF6600"/>
                </a:solidFill>
              </a:endParaRPr>
            </a:p>
            <a:p>
              <a:pPr eaLnBrk="1" hangingPunct="1">
                <a:defRPr/>
              </a:pPr>
              <a:r>
                <a:rPr lang="he-IL" sz="2400" b="1" u="sng" dirty="0">
                  <a:solidFill>
                    <a:schemeClr val="tx2"/>
                  </a:solidFill>
                </a:rPr>
                <a:t>ניתוח השאלה</a:t>
              </a:r>
              <a:r>
                <a:rPr lang="he-IL" sz="2400" b="1" dirty="0">
                  <a:solidFill>
                    <a:schemeClr val="tx2"/>
                  </a:solidFill>
                </a:rPr>
                <a:t>:</a:t>
              </a:r>
              <a:endParaRPr lang="he-IL" sz="2400" b="1" dirty="0">
                <a:solidFill>
                  <a:schemeClr val="accent3"/>
                </a:solidFill>
              </a:endParaRPr>
            </a:p>
            <a:p>
              <a:pPr marL="342900" indent="-342900" eaLnBrk="1" hangingPunct="1">
                <a:buFont typeface="Wingdings" pitchFamily="2" charset="2"/>
                <a:buChar char="§"/>
                <a:defRPr/>
              </a:pPr>
              <a:r>
                <a:rPr lang="he-IL" sz="2400" b="1" dirty="0">
                  <a:solidFill>
                    <a:schemeClr val="accent3"/>
                  </a:solidFill>
                </a:rPr>
                <a:t> מה השאלה אומרת?</a:t>
              </a:r>
            </a:p>
            <a:p>
              <a:pPr marL="342900" indent="-342900" eaLnBrk="1" hangingPunct="1">
                <a:buFont typeface="Wingdings" pitchFamily="2" charset="2"/>
                <a:buChar char="§"/>
                <a:defRPr/>
              </a:pPr>
              <a:r>
                <a:rPr lang="he-IL" sz="2400" b="1" dirty="0">
                  <a:solidFill>
                    <a:schemeClr val="accent3"/>
                  </a:solidFill>
                </a:rPr>
                <a:t> מה השאלה שואלת?</a:t>
              </a:r>
            </a:p>
            <a:p>
              <a:pPr marL="342900" indent="-342900" eaLnBrk="1" hangingPunct="1">
                <a:buFont typeface="Wingdings" pitchFamily="2" charset="2"/>
                <a:buChar char="§"/>
                <a:defRPr/>
              </a:pPr>
              <a:endParaRPr lang="he-IL" sz="2400" b="1" dirty="0">
                <a:solidFill>
                  <a:schemeClr val="tx2"/>
                </a:solidFill>
              </a:endParaRPr>
            </a:p>
            <a:p>
              <a:pPr eaLnBrk="1" hangingPunct="1">
                <a:defRPr/>
              </a:pPr>
              <a:r>
                <a:rPr lang="he-IL" sz="2400" b="1" u="sng" dirty="0">
                  <a:solidFill>
                    <a:schemeClr val="tx2"/>
                  </a:solidFill>
                </a:rPr>
                <a:t>כתיבת תשובה</a:t>
              </a:r>
              <a:r>
                <a:rPr lang="he-IL" sz="2400" b="1" dirty="0">
                  <a:solidFill>
                    <a:schemeClr val="tx2"/>
                  </a:solidFill>
                </a:rPr>
                <a:t>:</a:t>
              </a:r>
            </a:p>
            <a:p>
              <a:pPr marL="342900" indent="-342900" eaLnBrk="1" hangingPunct="1">
                <a:buFont typeface="Wingdings" pitchFamily="2" charset="2"/>
                <a:buChar char="§"/>
                <a:defRPr/>
              </a:pPr>
              <a:r>
                <a:rPr lang="he-IL" sz="2400" b="1" dirty="0">
                  <a:solidFill>
                    <a:schemeClr val="accent3"/>
                  </a:solidFill>
                </a:rPr>
                <a:t> </a:t>
              </a:r>
              <a:r>
                <a:rPr lang="he-IL" sz="2400" b="1" dirty="0" smtClean="0">
                  <a:solidFill>
                    <a:schemeClr val="accent3"/>
                  </a:solidFill>
                </a:rPr>
                <a:t>תכנון </a:t>
              </a:r>
              <a:r>
                <a:rPr lang="he-IL" sz="2400" b="1" dirty="0">
                  <a:solidFill>
                    <a:schemeClr val="accent3"/>
                  </a:solidFill>
                </a:rPr>
                <a:t>שלד תשובה</a:t>
              </a:r>
            </a:p>
            <a:p>
              <a:pPr marL="342900" indent="-342900" eaLnBrk="1" hangingPunct="1">
                <a:buFont typeface="Wingdings" pitchFamily="2" charset="2"/>
                <a:buChar char="§"/>
                <a:defRPr/>
              </a:pPr>
              <a:r>
                <a:rPr lang="he-IL" sz="2400" b="1" dirty="0">
                  <a:solidFill>
                    <a:schemeClr val="accent3"/>
                  </a:solidFill>
                </a:rPr>
                <a:t> כתיבת התשובה</a:t>
              </a:r>
            </a:p>
            <a:p>
              <a:pPr marL="342900" indent="-342900" eaLnBrk="1" hangingPunct="1">
                <a:buFont typeface="Wingdings" pitchFamily="2" charset="2"/>
                <a:buChar char="§"/>
                <a:defRPr/>
              </a:pPr>
              <a:r>
                <a:rPr lang="he-IL" sz="2400" b="1" dirty="0">
                  <a:solidFill>
                    <a:schemeClr val="accent3"/>
                  </a:solidFill>
                </a:rPr>
                <a:t> בדיקת התשובה </a:t>
              </a:r>
              <a:endParaRPr lang="he-IL" sz="2400" b="1" dirty="0" smtClean="0">
                <a:solidFill>
                  <a:schemeClr val="accent3"/>
                </a:solidFill>
              </a:endParaRPr>
            </a:p>
          </p:txBody>
        </p:sp>
        <p:sp>
          <p:nvSpPr>
            <p:cNvPr id="7" name="מלבן 6"/>
            <p:cNvSpPr/>
            <p:nvPr/>
          </p:nvSpPr>
          <p:spPr>
            <a:xfrm>
              <a:off x="2411760" y="1196752"/>
              <a:ext cx="5544616" cy="41764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prstClr val="white"/>
                </a:solidFill>
              </a:endParaRPr>
            </a:p>
          </p:txBody>
        </p:sp>
      </p:grpSp>
      <p:sp>
        <p:nvSpPr>
          <p:cNvPr id="5" name="מלבן 4"/>
          <p:cNvSpPr/>
          <p:nvPr/>
        </p:nvSpPr>
        <p:spPr>
          <a:xfrm>
            <a:off x="134663" y="5517232"/>
            <a:ext cx="8604448" cy="830997"/>
          </a:xfrm>
          <a:prstGeom prst="rect">
            <a:avLst/>
          </a:prstGeom>
        </p:spPr>
        <p:txBody>
          <a:bodyPr wrap="square">
            <a:spAutoFit/>
          </a:bodyPr>
          <a:lstStyle/>
          <a:p>
            <a:r>
              <a:rPr lang="he-IL" sz="1600" b="1" dirty="0" smtClean="0"/>
              <a:t>השיטה הוצעה על ידי ד"ר </a:t>
            </a:r>
            <a:r>
              <a:rPr lang="he-IL" sz="1600" b="1" dirty="0"/>
              <a:t>עליזה </a:t>
            </a:r>
            <a:r>
              <a:rPr lang="he-IL" sz="1600" b="1" dirty="0" smtClean="0"/>
              <a:t>עמיר, מפקחת על הוראת הלשון במשרד החינוך, </a:t>
            </a:r>
          </a:p>
          <a:p>
            <a:r>
              <a:rPr lang="he-IL" sz="1600" b="1" dirty="0" smtClean="0"/>
              <a:t>ומדריכות הפיקוח: ענבל </a:t>
            </a:r>
            <a:r>
              <a:rPr lang="he-IL" sz="1600" b="1" dirty="0"/>
              <a:t>גורן ומיכל </a:t>
            </a:r>
            <a:r>
              <a:rPr lang="he-IL" sz="1600" b="1" dirty="0" smtClean="0"/>
              <a:t>מישר.</a:t>
            </a:r>
            <a:r>
              <a:rPr lang="he-IL" sz="1600" b="1" dirty="0"/>
              <a:t/>
            </a:r>
            <a:br>
              <a:rPr lang="he-IL" sz="1600" b="1" dirty="0"/>
            </a:br>
            <a:endParaRPr lang="he-IL" sz="1600" b="1" dirty="0"/>
          </a:p>
        </p:txBody>
      </p:sp>
      <p:sp>
        <p:nvSpPr>
          <p:cNvPr id="11"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19378046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5"/>
          <p:cNvSpPr>
            <a:spLocks noGrp="1"/>
          </p:cNvSpPr>
          <p:nvPr>
            <p:ph type="title"/>
          </p:nvPr>
        </p:nvSpPr>
        <p:spPr/>
        <p:txBody>
          <a:bodyPr/>
          <a:lstStyle/>
          <a:p>
            <a:pPr fontAlgn="auto">
              <a:defRPr/>
            </a:pPr>
            <a:r>
              <a:rPr lang="he-IL" sz="1800" b="1" dirty="0" smtClean="0">
                <a:solidFill>
                  <a:srgbClr val="FF6600"/>
                </a:solidFill>
                <a:ea typeface="+mn-ea"/>
              </a:rPr>
              <a:t>טיפים נוספים</a:t>
            </a:r>
            <a:endParaRPr lang="he-IL" sz="1800" dirty="0" smtClean="0"/>
          </a:p>
        </p:txBody>
      </p:sp>
      <p:sp>
        <p:nvSpPr>
          <p:cNvPr id="18"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47147B0-CBAB-43D6-ACE5-940921289524}" type="slidenum">
              <a:rPr lang="he-IL" sz="1000" smtClean="0">
                <a:solidFill>
                  <a:prstClr val="black">
                    <a:lumMod val="50000"/>
                    <a:lumOff val="50000"/>
                  </a:prstClr>
                </a:solidFill>
              </a:rPr>
              <a:pPr fontAlgn="base">
                <a:spcBef>
                  <a:spcPct val="0"/>
                </a:spcBef>
                <a:spcAft>
                  <a:spcPct val="0"/>
                </a:spcAft>
                <a:defRPr/>
              </a:pPr>
              <a:t>40</a:t>
            </a:fld>
            <a:endParaRPr lang="he-IL" sz="1000" dirty="0" smtClean="0">
              <a:solidFill>
                <a:prstClr val="black">
                  <a:lumMod val="50000"/>
                  <a:lumOff val="50000"/>
                </a:prstClr>
              </a:solidFill>
            </a:endParaRPr>
          </a:p>
        </p:txBody>
      </p:sp>
      <p:sp>
        <p:nvSpPr>
          <p:cNvPr id="7" name="TextBox 6"/>
          <p:cNvSpPr txBox="1"/>
          <p:nvPr/>
        </p:nvSpPr>
        <p:spPr>
          <a:xfrm>
            <a:off x="503238" y="1052736"/>
            <a:ext cx="8183562" cy="5355312"/>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יש </a:t>
            </a:r>
            <a:r>
              <a:rPr lang="he-IL" dirty="0">
                <a:solidFill>
                  <a:srgbClr val="1D4C72"/>
                </a:solidFill>
                <a:latin typeface="Arial"/>
                <a:cs typeface="Arial"/>
              </a:rPr>
              <a:t>לשים לב לתשובות אפשריות הכוללות ביטויים מוחלטים כגון "רק", "בלבד", "כולם", "תמיד", או "אף פעם לא" – לרוב ביטויים אלה שגויים ויש </a:t>
            </a:r>
            <a:r>
              <a:rPr lang="he-IL" dirty="0" smtClean="0">
                <a:solidFill>
                  <a:srgbClr val="1D4C72"/>
                </a:solidFill>
                <a:latin typeface="Arial"/>
                <a:cs typeface="Arial"/>
              </a:rPr>
              <a:t>לבדקם </a:t>
            </a:r>
            <a:r>
              <a:rPr lang="he-IL" dirty="0">
                <a:solidFill>
                  <a:srgbClr val="1D4C72"/>
                </a:solidFill>
                <a:latin typeface="Arial"/>
                <a:cs typeface="Arial"/>
              </a:rPr>
              <a:t>בקפידה. לתשובות אפשריות מסוג זה כדאי למצוא דוגמא אחת השוללת את המקרה כדי לדעת שזהו מסיח </a:t>
            </a:r>
            <a:r>
              <a:rPr lang="he-IL" dirty="0" smtClean="0">
                <a:solidFill>
                  <a:srgbClr val="1D4C72"/>
                </a:solidFill>
                <a:latin typeface="Arial"/>
                <a:cs typeface="Arial"/>
              </a:rPr>
              <a:t>שגוי.</a:t>
            </a:r>
            <a:r>
              <a:rPr lang="he-IL" dirty="0">
                <a:solidFill>
                  <a:srgbClr val="1D4C72"/>
                </a:solidFill>
                <a:latin typeface="Arial"/>
                <a:cs typeface="Arial"/>
              </a:rPr>
              <a:t>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תשובה אפשרית שאומרת "כל התשובות נכונות" ויודעים בוודאות ששני מסיחים הם נכונים, כנראה שגם השלישי נכון והתשובה תהיה "כל התשובות נכונות". עם זאת, לא לבחור באופן אוטומטי את התשובה האפשרית "כל התשובות נכונות" או "אף תשובה לא נכונה".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יש מספר תשובות אפשריות דומות, יש לבחור את הנכונה ביותר.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a:t>
            </a:r>
            <a:r>
              <a:rPr lang="he-IL" dirty="0">
                <a:solidFill>
                  <a:srgbClr val="1D4C72"/>
                </a:solidFill>
                <a:latin typeface="Arial"/>
                <a:cs typeface="Arial"/>
              </a:rPr>
              <a:t>קיימים שני מסיחים, המנוסחים במילים שונות אך פירושם זהה יש לבחון אותם בזהירות יתר. סביר שהם שגויים מכיוון שלא יתכנו שתי תשובות נכונות). </a:t>
            </a:r>
            <a:endParaRPr lang="he-IL" dirty="0" smtClean="0">
              <a:solidFill>
                <a:srgbClr val="1D4C72"/>
              </a:solidFill>
              <a:latin typeface="Arial"/>
              <a:cs typeface="Arial"/>
            </a:endParaRP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בשאלות </a:t>
            </a:r>
            <a:r>
              <a:rPr lang="he-IL" dirty="0">
                <a:solidFill>
                  <a:srgbClr val="1D4C72"/>
                </a:solidFill>
                <a:latin typeface="Arial"/>
                <a:cs typeface="Arial"/>
              </a:rPr>
              <a:t>בהן נדרשת התשובה הלא נכונה – יש למרקר את השאלה ולוודא ששוללים את המשפטים הנכונים. </a:t>
            </a: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בשאלות </a:t>
            </a:r>
            <a:r>
              <a:rPr lang="he-IL" dirty="0">
                <a:solidFill>
                  <a:srgbClr val="1D4C72"/>
                </a:solidFill>
                <a:latin typeface="Arial"/>
                <a:cs typeface="Arial"/>
              </a:rPr>
              <a:t>"מה אינו/לא...." לכתוב בצד מה כן – עוזר בשלילת חלק מהמסיחים. בדרך כלל יש פחות אפשרויות "מה כן..." בהשוואה ל"מה לא</a:t>
            </a:r>
            <a:r>
              <a:rPr lang="he-IL" dirty="0" smtClean="0">
                <a:solidFill>
                  <a:srgbClr val="1D4C72"/>
                </a:solidFill>
                <a:latin typeface="Arial"/>
                <a:cs typeface="Arial"/>
              </a:rPr>
              <a:t>...."</a:t>
            </a:r>
          </a:p>
          <a:p>
            <a:pPr marL="285750" indent="-285750" fontAlgn="auto">
              <a:spcBef>
                <a:spcPts val="0"/>
              </a:spcBef>
              <a:spcAft>
                <a:spcPts val="0"/>
              </a:spcAft>
              <a:buFont typeface="Wingdings" pitchFamily="2" charset="2"/>
              <a:buChar char="§"/>
              <a:defRPr/>
            </a:pPr>
            <a:r>
              <a:rPr lang="he-IL" dirty="0" smtClean="0">
                <a:solidFill>
                  <a:srgbClr val="1D4C72"/>
                </a:solidFill>
                <a:latin typeface="Arial"/>
                <a:cs typeface="Arial"/>
              </a:rPr>
              <a:t>אם "נתקעים" </a:t>
            </a:r>
            <a:r>
              <a:rPr lang="he-IL" dirty="0">
                <a:solidFill>
                  <a:srgbClr val="1D4C72"/>
                </a:solidFill>
                <a:latin typeface="Arial"/>
                <a:cs typeface="Arial"/>
              </a:rPr>
              <a:t>בשאלות קשות מומלץ לסמן אותן ודלג עליהן – בסופו של דבר ערכה של שאלה קשה שווה לערכה של שאלה קלה. יש לחזור אל השאלה הקשה לאחר שעונים על כל שאר השאלות.</a:t>
            </a:r>
          </a:p>
          <a:p>
            <a:pPr fontAlgn="auto">
              <a:spcBef>
                <a:spcPts val="0"/>
              </a:spcBef>
              <a:spcAft>
                <a:spcPts val="0"/>
              </a:spcAft>
              <a:defRPr/>
            </a:pPr>
            <a:endParaRPr lang="he-IL" dirty="0">
              <a:solidFill>
                <a:srgbClr val="1D4C72"/>
              </a:solidFill>
              <a:latin typeface="Arial"/>
              <a:cs typeface="Arial"/>
            </a:endParaRPr>
          </a:p>
        </p:txBody>
      </p:sp>
      <p:sp>
        <p:nvSpPr>
          <p:cNvPr id="8" name="Rectangle 3"/>
          <p:cNvSpPr/>
          <p:nvPr/>
        </p:nvSpPr>
        <p:spPr>
          <a:xfrm>
            <a:off x="231775" y="332656"/>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extLst>
      <p:ext uri="{BB962C8B-B14F-4D97-AF65-F5344CB8AC3E}">
        <p14:creationId xmlns:p14="http://schemas.microsoft.com/office/powerpoint/2010/main" val="17682078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3730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41</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smtClean="0">
                <a:solidFill>
                  <a:srgbClr val="FF6600"/>
                </a:solidFill>
                <a:ea typeface="+mn-ea"/>
              </a:rPr>
              <a:t>תודה</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3" name="מלבן 2"/>
          <p:cNvSpPr/>
          <p:nvPr/>
        </p:nvSpPr>
        <p:spPr>
          <a:xfrm>
            <a:off x="606513" y="1170618"/>
            <a:ext cx="540564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defRPr/>
            </a:pPr>
            <a:r>
              <a:rPr lang="he-IL"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תודה על ההקשבה</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1134638" y="2934870"/>
            <a:ext cx="4212357" cy="34133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946086" y="2528572"/>
            <a:ext cx="4647401" cy="29296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5" name="מלבן מעוגל 4"/>
          <p:cNvSpPr/>
          <p:nvPr/>
        </p:nvSpPr>
        <p:spPr>
          <a:xfrm>
            <a:off x="159766" y="980728"/>
            <a:ext cx="8804722" cy="554461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764135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5</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1</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362333" y="1268760"/>
            <a:ext cx="8183563" cy="1815882"/>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800" dirty="0" smtClean="0">
                <a:solidFill>
                  <a:srgbClr val="1F497D"/>
                </a:solidFill>
              </a:rPr>
              <a:t>הבא </a:t>
            </a:r>
            <a:r>
              <a:rPr lang="he-IL" sz="2800" dirty="0">
                <a:solidFill>
                  <a:srgbClr val="1F497D"/>
                </a:solidFill>
              </a:rPr>
              <a:t>שתי דוגמאות הממחישות כיצד היחס בין שטח הפנים לנפח מהווה התאמה בין מבנה לתפקוד, והסבר את ההתאמה בכל אחת מהדוגמאות שהבאת.</a:t>
            </a:r>
          </a:p>
          <a:p>
            <a:pPr eaLnBrk="1" hangingPunct="1">
              <a:defRPr/>
            </a:pPr>
            <a:endParaRPr lang="he-IL" sz="2800" b="1" dirty="0" smtClean="0">
              <a:solidFill>
                <a:srgbClr val="FF6600"/>
              </a:solidFill>
            </a:endParaRPr>
          </a:p>
        </p:txBody>
      </p:sp>
    </p:spTree>
    <p:extLst>
      <p:ext uri="{BB962C8B-B14F-4D97-AF65-F5344CB8AC3E}">
        <p14:creationId xmlns:p14="http://schemas.microsoft.com/office/powerpoint/2010/main" val="783555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6</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1</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344194" y="555059"/>
            <a:ext cx="8183563" cy="353943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800" dirty="0" smtClean="0">
                <a:solidFill>
                  <a:srgbClr val="1F497D"/>
                </a:solidFill>
              </a:rPr>
              <a:t>הבא </a:t>
            </a:r>
            <a:r>
              <a:rPr lang="he-IL" sz="2800" dirty="0">
                <a:solidFill>
                  <a:srgbClr val="1F497D"/>
                </a:solidFill>
              </a:rPr>
              <a:t>שתי דוגמאות הממחישות כיצד היחס בין שטח הפנים לנפח מהווה התאמה בין מבנה לתפקוד, והסבר את ההתאמה בכל אחת מהדוגמאות שהבאת.</a:t>
            </a:r>
          </a:p>
          <a:p>
            <a:pPr eaLnBrk="1" hangingPunct="1">
              <a:defRPr/>
            </a:pPr>
            <a:endParaRPr lang="he-IL" sz="2800" b="1" dirty="0" smtClean="0">
              <a:solidFill>
                <a:srgbClr val="FF6600"/>
              </a:solidFill>
            </a:endParaRPr>
          </a:p>
          <a:p>
            <a:pPr eaLnBrk="1" hangingPunct="1">
              <a:defRPr/>
            </a:pPr>
            <a:r>
              <a:rPr lang="he-IL" sz="2800" b="1" dirty="0" smtClean="0">
                <a:solidFill>
                  <a:srgbClr val="FF6600"/>
                </a:solidFill>
              </a:rPr>
              <a:t>מה </a:t>
            </a:r>
            <a:r>
              <a:rPr lang="he-IL" sz="2800" b="1" dirty="0">
                <a:solidFill>
                  <a:srgbClr val="FF6600"/>
                </a:solidFill>
              </a:rPr>
              <a:t>השאלה אומרת? </a:t>
            </a:r>
            <a:endParaRPr lang="he-IL" sz="2800" b="1" dirty="0" smtClean="0">
              <a:solidFill>
                <a:srgbClr val="FF6600"/>
              </a:solidFill>
            </a:endParaRPr>
          </a:p>
          <a:p>
            <a:pPr eaLnBrk="1" hangingPunct="1">
              <a:defRPr/>
            </a:pPr>
            <a:r>
              <a:rPr lang="he-IL" sz="2800" dirty="0">
                <a:solidFill>
                  <a:srgbClr val="1F497D"/>
                </a:solidFill>
              </a:rPr>
              <a:t>היחס בין שטח הפנים לנפח מהווה התאמה בין מבנה לתפקוד</a:t>
            </a:r>
            <a:endParaRPr lang="he-IL" sz="2800" b="1" dirty="0" smtClean="0">
              <a:solidFill>
                <a:srgbClr val="FF6600"/>
              </a:solidFill>
            </a:endParaRPr>
          </a:p>
          <a:p>
            <a:pPr eaLnBrk="1" hangingPunct="1">
              <a:defRPr/>
            </a:pPr>
            <a:endParaRPr lang="he-IL" sz="2800" b="1" dirty="0" smtClean="0">
              <a:solidFill>
                <a:srgbClr val="FF6600"/>
              </a:solidFill>
            </a:endParaRPr>
          </a:p>
        </p:txBody>
      </p:sp>
    </p:spTree>
    <p:extLst>
      <p:ext uri="{BB962C8B-B14F-4D97-AF65-F5344CB8AC3E}">
        <p14:creationId xmlns:p14="http://schemas.microsoft.com/office/powerpoint/2010/main" val="455182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7</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1</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344194" y="555059"/>
            <a:ext cx="8183563" cy="3785652"/>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dirty="0" smtClean="0">
                <a:solidFill>
                  <a:srgbClr val="1F497D"/>
                </a:solidFill>
              </a:rPr>
              <a:t>הבא </a:t>
            </a:r>
            <a:r>
              <a:rPr lang="he-IL" sz="2400" dirty="0">
                <a:solidFill>
                  <a:srgbClr val="1F497D"/>
                </a:solidFill>
              </a:rPr>
              <a:t>שתי דוגמאות הממחישות כיצד היחס בין שטח הפנים לנפח מהווה התאמה בין מבנה לתפקוד, והסבר את ההתאמה בכל אחת מהדוגמאות שהבאת.</a:t>
            </a:r>
          </a:p>
          <a:p>
            <a:pPr eaLnBrk="1" hangingPunct="1">
              <a:defRPr/>
            </a:pPr>
            <a:endParaRPr lang="he-IL" sz="2400" b="1" dirty="0" smtClean="0">
              <a:solidFill>
                <a:srgbClr val="FF6600"/>
              </a:solidFill>
            </a:endParaRPr>
          </a:p>
          <a:p>
            <a:pPr eaLnBrk="1" hangingPunct="1">
              <a:defRPr/>
            </a:pPr>
            <a:r>
              <a:rPr lang="he-IL" sz="2400" b="1" dirty="0" smtClean="0">
                <a:solidFill>
                  <a:srgbClr val="FF6600"/>
                </a:solidFill>
              </a:rPr>
              <a:t>מה </a:t>
            </a:r>
            <a:r>
              <a:rPr lang="he-IL" sz="2400" b="1" dirty="0">
                <a:solidFill>
                  <a:srgbClr val="FF6600"/>
                </a:solidFill>
              </a:rPr>
              <a:t>השאלה אומרת? </a:t>
            </a:r>
            <a:endParaRPr lang="he-IL" sz="2400" b="1" dirty="0" smtClean="0">
              <a:solidFill>
                <a:srgbClr val="FF6600"/>
              </a:solidFill>
            </a:endParaRPr>
          </a:p>
          <a:p>
            <a:pPr eaLnBrk="1" hangingPunct="1">
              <a:defRPr/>
            </a:pPr>
            <a:r>
              <a:rPr lang="he-IL" sz="2400" dirty="0">
                <a:solidFill>
                  <a:srgbClr val="1F497D"/>
                </a:solidFill>
              </a:rPr>
              <a:t>היחס בין שטח הפנים לנפח מהווה התאמה בין מבנה לתפקוד</a:t>
            </a:r>
            <a:endParaRPr lang="he-IL" sz="2400" b="1" dirty="0" smtClean="0">
              <a:solidFill>
                <a:srgbClr val="FF6600"/>
              </a:solidFill>
            </a:endParaRPr>
          </a:p>
          <a:p>
            <a:pPr eaLnBrk="1" hangingPunct="1">
              <a:defRPr/>
            </a:pPr>
            <a:endParaRPr lang="he-IL" sz="2400" b="1" dirty="0" smtClean="0">
              <a:solidFill>
                <a:srgbClr val="FF6600"/>
              </a:solidFill>
            </a:endParaRPr>
          </a:p>
          <a:p>
            <a:pPr eaLnBrk="1" hangingPunct="1">
              <a:defRPr/>
            </a:pPr>
            <a:r>
              <a:rPr lang="he-IL" sz="2400" b="1" dirty="0">
                <a:solidFill>
                  <a:srgbClr val="FF6600"/>
                </a:solidFill>
              </a:rPr>
              <a:t>מה השאלה </a:t>
            </a:r>
            <a:r>
              <a:rPr lang="he-IL" sz="2400" b="1" dirty="0" smtClean="0">
                <a:solidFill>
                  <a:srgbClr val="FF6600"/>
                </a:solidFill>
              </a:rPr>
              <a:t>שואלת? </a:t>
            </a:r>
            <a:endParaRPr lang="he-IL" sz="2400" b="1" dirty="0">
              <a:solidFill>
                <a:srgbClr val="FF6600"/>
              </a:solidFill>
            </a:endParaRPr>
          </a:p>
          <a:p>
            <a:pPr eaLnBrk="1" hangingPunct="1">
              <a:defRPr/>
            </a:pPr>
            <a:r>
              <a:rPr lang="he-IL" sz="2400" dirty="0" smtClean="0">
                <a:solidFill>
                  <a:srgbClr val="1F497D"/>
                </a:solidFill>
              </a:rPr>
              <a:t>הבא שתי דוגמאות + הסבר לכל דוגמה.</a:t>
            </a:r>
          </a:p>
          <a:p>
            <a:pPr eaLnBrk="1" hangingPunct="1">
              <a:defRPr/>
            </a:pPr>
            <a:endParaRPr lang="he-IL" sz="2400" dirty="0">
              <a:solidFill>
                <a:srgbClr val="1F497D"/>
              </a:solidFill>
            </a:endParaRPr>
          </a:p>
        </p:txBody>
      </p:sp>
    </p:spTree>
    <p:extLst>
      <p:ext uri="{BB962C8B-B14F-4D97-AF65-F5344CB8AC3E}">
        <p14:creationId xmlns:p14="http://schemas.microsoft.com/office/powerpoint/2010/main" val="2111186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8</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1</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TextBox 9"/>
          <p:cNvSpPr txBox="1"/>
          <p:nvPr/>
        </p:nvSpPr>
        <p:spPr>
          <a:xfrm>
            <a:off x="344194" y="555059"/>
            <a:ext cx="8183563" cy="5262979"/>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400" dirty="0" smtClean="0">
                <a:solidFill>
                  <a:srgbClr val="1F497D"/>
                </a:solidFill>
              </a:rPr>
              <a:t>הבא </a:t>
            </a:r>
            <a:r>
              <a:rPr lang="he-IL" sz="2400" dirty="0">
                <a:solidFill>
                  <a:srgbClr val="1F497D"/>
                </a:solidFill>
              </a:rPr>
              <a:t>שתי דוגמאות הממחישות כיצד היחס בין שטח הפנים לנפח מהווה התאמה בין מבנה לתפקוד, והסבר את ההתאמה בכל אחת מהדוגמאות שהבאת.</a:t>
            </a:r>
          </a:p>
          <a:p>
            <a:pPr eaLnBrk="1" hangingPunct="1">
              <a:defRPr/>
            </a:pPr>
            <a:endParaRPr lang="he-IL" sz="2400" b="1" dirty="0" smtClean="0">
              <a:solidFill>
                <a:srgbClr val="FF6600"/>
              </a:solidFill>
            </a:endParaRPr>
          </a:p>
          <a:p>
            <a:pPr eaLnBrk="1" hangingPunct="1">
              <a:defRPr/>
            </a:pPr>
            <a:r>
              <a:rPr lang="he-IL" sz="2400" b="1" dirty="0" smtClean="0">
                <a:solidFill>
                  <a:srgbClr val="FF6600"/>
                </a:solidFill>
              </a:rPr>
              <a:t>מה </a:t>
            </a:r>
            <a:r>
              <a:rPr lang="he-IL" sz="2400" b="1" dirty="0">
                <a:solidFill>
                  <a:srgbClr val="FF6600"/>
                </a:solidFill>
              </a:rPr>
              <a:t>השאלה אומרת? </a:t>
            </a:r>
            <a:endParaRPr lang="he-IL" sz="2400" b="1" dirty="0" smtClean="0">
              <a:solidFill>
                <a:srgbClr val="FF6600"/>
              </a:solidFill>
            </a:endParaRPr>
          </a:p>
          <a:p>
            <a:pPr eaLnBrk="1" hangingPunct="1">
              <a:defRPr/>
            </a:pPr>
            <a:r>
              <a:rPr lang="he-IL" sz="2400" dirty="0">
                <a:solidFill>
                  <a:srgbClr val="1F497D"/>
                </a:solidFill>
              </a:rPr>
              <a:t>היחס בין שטח הפנים לנפח מהווה התאמה בין מבנה לתפקוד</a:t>
            </a:r>
            <a:endParaRPr lang="he-IL" sz="2400" b="1" dirty="0" smtClean="0">
              <a:solidFill>
                <a:srgbClr val="FF6600"/>
              </a:solidFill>
            </a:endParaRPr>
          </a:p>
          <a:p>
            <a:pPr eaLnBrk="1" hangingPunct="1">
              <a:defRPr/>
            </a:pPr>
            <a:endParaRPr lang="he-IL" sz="2400" b="1" dirty="0" smtClean="0">
              <a:solidFill>
                <a:srgbClr val="FF6600"/>
              </a:solidFill>
            </a:endParaRPr>
          </a:p>
          <a:p>
            <a:pPr eaLnBrk="1" hangingPunct="1">
              <a:defRPr/>
            </a:pPr>
            <a:r>
              <a:rPr lang="he-IL" sz="2400" b="1" dirty="0">
                <a:solidFill>
                  <a:srgbClr val="FF6600"/>
                </a:solidFill>
              </a:rPr>
              <a:t>מה השאלה </a:t>
            </a:r>
            <a:r>
              <a:rPr lang="he-IL" sz="2400" b="1" dirty="0" smtClean="0">
                <a:solidFill>
                  <a:srgbClr val="FF6600"/>
                </a:solidFill>
              </a:rPr>
              <a:t>שואלת? </a:t>
            </a:r>
            <a:endParaRPr lang="he-IL" sz="2400" b="1" dirty="0">
              <a:solidFill>
                <a:srgbClr val="FF6600"/>
              </a:solidFill>
            </a:endParaRPr>
          </a:p>
          <a:p>
            <a:pPr eaLnBrk="1" hangingPunct="1">
              <a:defRPr/>
            </a:pPr>
            <a:r>
              <a:rPr lang="he-IL" sz="2400" dirty="0" smtClean="0">
                <a:solidFill>
                  <a:srgbClr val="1F497D"/>
                </a:solidFill>
              </a:rPr>
              <a:t>הבא שתי דוגמאות + הסבר לכל דוגמה.</a:t>
            </a:r>
          </a:p>
          <a:p>
            <a:pPr eaLnBrk="1" hangingPunct="1">
              <a:defRPr/>
            </a:pPr>
            <a:endParaRPr lang="he-IL" sz="2400" dirty="0">
              <a:solidFill>
                <a:srgbClr val="1F497D"/>
              </a:solidFill>
            </a:endParaRPr>
          </a:p>
          <a:p>
            <a:pPr eaLnBrk="1" hangingPunct="1">
              <a:defRPr/>
            </a:pPr>
            <a:r>
              <a:rPr lang="he-IL" sz="2400" b="1" dirty="0" smtClean="0">
                <a:solidFill>
                  <a:srgbClr val="FF6600"/>
                </a:solidFill>
              </a:rPr>
              <a:t>תכנון שלד התשובה:</a:t>
            </a:r>
          </a:p>
          <a:p>
            <a:pPr eaLnBrk="1" hangingPunct="1">
              <a:defRPr/>
            </a:pPr>
            <a:r>
              <a:rPr lang="he-IL" sz="2400" dirty="0" smtClean="0">
                <a:solidFill>
                  <a:srgbClr val="1F497D"/>
                </a:solidFill>
              </a:rPr>
              <a:t>דוגמה + הסבר</a:t>
            </a:r>
          </a:p>
          <a:p>
            <a:pPr eaLnBrk="1" hangingPunct="1">
              <a:defRPr/>
            </a:pPr>
            <a:r>
              <a:rPr lang="he-IL" sz="2400" dirty="0">
                <a:solidFill>
                  <a:srgbClr val="1F497D"/>
                </a:solidFill>
              </a:rPr>
              <a:t>דוגמה + </a:t>
            </a:r>
            <a:r>
              <a:rPr lang="he-IL" sz="2400" dirty="0" smtClean="0">
                <a:solidFill>
                  <a:srgbClr val="1F497D"/>
                </a:solidFill>
              </a:rPr>
              <a:t>הסבר</a:t>
            </a:r>
          </a:p>
          <a:p>
            <a:pPr eaLnBrk="1" hangingPunct="1">
              <a:defRPr/>
            </a:pPr>
            <a:endParaRPr lang="he-IL" sz="2400" dirty="0">
              <a:solidFill>
                <a:srgbClr val="1F497D"/>
              </a:solidFill>
            </a:endParaRPr>
          </a:p>
        </p:txBody>
      </p:sp>
    </p:spTree>
    <p:extLst>
      <p:ext uri="{BB962C8B-B14F-4D97-AF65-F5344CB8AC3E}">
        <p14:creationId xmlns:p14="http://schemas.microsoft.com/office/powerpoint/2010/main" val="426502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179" y="476672"/>
            <a:ext cx="8708285" cy="6186309"/>
          </a:xfrm>
          <a:prstGeom prst="rect">
            <a:avLst/>
          </a:prstGeom>
          <a:noFill/>
          <a:ln w="19050">
            <a:no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dirty="0" smtClean="0">
                <a:solidFill>
                  <a:srgbClr val="1F497D"/>
                </a:solidFill>
              </a:rPr>
              <a:t>הבא </a:t>
            </a:r>
            <a:r>
              <a:rPr lang="he-IL" dirty="0">
                <a:solidFill>
                  <a:srgbClr val="1F497D"/>
                </a:solidFill>
              </a:rPr>
              <a:t>שתי דוגמאות הממחישות כיצד היחס בין שטח הפנים לנפח מהווה התאמה בין מבנה לתפקוד, והסבר את ההתאמה בכל אחת מהדוגמאות שהבאת.</a:t>
            </a:r>
          </a:p>
          <a:p>
            <a:pPr eaLnBrk="1" hangingPunct="1">
              <a:defRPr/>
            </a:pPr>
            <a:endParaRPr lang="he-IL" b="1" dirty="0" smtClean="0">
              <a:solidFill>
                <a:srgbClr val="FF6600"/>
              </a:solidFill>
            </a:endParaRPr>
          </a:p>
          <a:p>
            <a:pPr eaLnBrk="1" hangingPunct="1">
              <a:defRPr/>
            </a:pPr>
            <a:r>
              <a:rPr lang="he-IL" b="1" dirty="0" smtClean="0">
                <a:solidFill>
                  <a:srgbClr val="FF6600"/>
                </a:solidFill>
              </a:rPr>
              <a:t>מה </a:t>
            </a:r>
            <a:r>
              <a:rPr lang="he-IL" b="1" dirty="0">
                <a:solidFill>
                  <a:srgbClr val="FF6600"/>
                </a:solidFill>
              </a:rPr>
              <a:t>השאלה אומרת? </a:t>
            </a:r>
            <a:endParaRPr lang="he-IL" b="1" dirty="0" smtClean="0">
              <a:solidFill>
                <a:srgbClr val="FF6600"/>
              </a:solidFill>
            </a:endParaRPr>
          </a:p>
          <a:p>
            <a:pPr eaLnBrk="1" hangingPunct="1">
              <a:defRPr/>
            </a:pPr>
            <a:r>
              <a:rPr lang="he-IL" dirty="0">
                <a:solidFill>
                  <a:srgbClr val="1F497D"/>
                </a:solidFill>
              </a:rPr>
              <a:t>היחס בין שטח הפנים לנפח מהווה התאמה בין מבנה לתפקוד</a:t>
            </a:r>
            <a:endParaRPr lang="he-IL" b="1" dirty="0" smtClean="0">
              <a:solidFill>
                <a:srgbClr val="FF6600"/>
              </a:solidFill>
            </a:endParaRPr>
          </a:p>
          <a:p>
            <a:pPr eaLnBrk="1" hangingPunct="1">
              <a:defRPr/>
            </a:pPr>
            <a:endParaRPr lang="he-IL" b="1" dirty="0" smtClean="0">
              <a:solidFill>
                <a:srgbClr val="FF6600"/>
              </a:solidFill>
            </a:endParaRPr>
          </a:p>
          <a:p>
            <a:pPr eaLnBrk="1" hangingPunct="1">
              <a:defRPr/>
            </a:pPr>
            <a:r>
              <a:rPr lang="he-IL" b="1" dirty="0">
                <a:solidFill>
                  <a:srgbClr val="FF6600"/>
                </a:solidFill>
              </a:rPr>
              <a:t>מה השאלה </a:t>
            </a:r>
            <a:r>
              <a:rPr lang="he-IL" b="1" dirty="0" smtClean="0">
                <a:solidFill>
                  <a:srgbClr val="FF6600"/>
                </a:solidFill>
              </a:rPr>
              <a:t>שואלת? </a:t>
            </a:r>
            <a:endParaRPr lang="he-IL" b="1" dirty="0">
              <a:solidFill>
                <a:srgbClr val="FF6600"/>
              </a:solidFill>
            </a:endParaRPr>
          </a:p>
          <a:p>
            <a:pPr eaLnBrk="1" hangingPunct="1">
              <a:defRPr/>
            </a:pPr>
            <a:r>
              <a:rPr lang="he-IL" dirty="0" smtClean="0">
                <a:solidFill>
                  <a:srgbClr val="1F497D"/>
                </a:solidFill>
              </a:rPr>
              <a:t>הבא שתי דוגמאות + הסבר לכל דוגמה.</a:t>
            </a:r>
          </a:p>
          <a:p>
            <a:pPr eaLnBrk="1" hangingPunct="1">
              <a:defRPr/>
            </a:pPr>
            <a:endParaRPr lang="he-IL" dirty="0">
              <a:solidFill>
                <a:srgbClr val="1F497D"/>
              </a:solidFill>
            </a:endParaRPr>
          </a:p>
          <a:p>
            <a:pPr eaLnBrk="1" hangingPunct="1">
              <a:defRPr/>
            </a:pPr>
            <a:r>
              <a:rPr lang="he-IL" b="1" dirty="0" smtClean="0">
                <a:solidFill>
                  <a:srgbClr val="FF6600"/>
                </a:solidFill>
              </a:rPr>
              <a:t>תכנון שלד התשובה:</a:t>
            </a:r>
          </a:p>
          <a:p>
            <a:pPr eaLnBrk="1" hangingPunct="1">
              <a:defRPr/>
            </a:pPr>
            <a:r>
              <a:rPr lang="he-IL" dirty="0" smtClean="0">
                <a:solidFill>
                  <a:srgbClr val="1F497D"/>
                </a:solidFill>
              </a:rPr>
              <a:t>דוגמה + הסבר איך ההתאמה מסייעת לתפקוד</a:t>
            </a:r>
          </a:p>
          <a:p>
            <a:pPr eaLnBrk="1" hangingPunct="1">
              <a:defRPr/>
            </a:pPr>
            <a:r>
              <a:rPr lang="he-IL" dirty="0">
                <a:solidFill>
                  <a:srgbClr val="1F497D"/>
                </a:solidFill>
              </a:rPr>
              <a:t>דוגמה + הסבר איך ההתאמה מסייעת לתפקוד</a:t>
            </a:r>
            <a:endParaRPr lang="he-IL" dirty="0" smtClean="0">
              <a:solidFill>
                <a:srgbClr val="1F497D"/>
              </a:solidFill>
            </a:endParaRPr>
          </a:p>
          <a:p>
            <a:pPr eaLnBrk="1" hangingPunct="1">
              <a:defRPr/>
            </a:pPr>
            <a:endParaRPr lang="he-IL" dirty="0">
              <a:solidFill>
                <a:srgbClr val="1F497D"/>
              </a:solidFill>
            </a:endParaRPr>
          </a:p>
          <a:p>
            <a:pPr eaLnBrk="1" hangingPunct="1">
              <a:defRPr/>
            </a:pPr>
            <a:r>
              <a:rPr lang="he-IL" b="1" dirty="0" smtClean="0">
                <a:solidFill>
                  <a:schemeClr val="accent3"/>
                </a:solidFill>
              </a:rPr>
              <a:t>כתיבת תשובה: (דוגמה)</a:t>
            </a:r>
          </a:p>
          <a:p>
            <a:pPr eaLnBrk="1" hangingPunct="1">
              <a:defRPr/>
            </a:pPr>
            <a:r>
              <a:rPr lang="he-IL" dirty="0" smtClean="0">
                <a:solidFill>
                  <a:schemeClr val="tx2"/>
                </a:solidFill>
              </a:rPr>
              <a:t>    בריאות יש מספר עצום של נאדיות קטנות ולכן היחס בין שטח הפנים לנפח של הריאות גדול.  </a:t>
            </a:r>
          </a:p>
          <a:p>
            <a:pPr eaLnBrk="1" hangingPunct="1">
              <a:defRPr/>
            </a:pPr>
            <a:r>
              <a:rPr lang="he-IL" dirty="0" smtClean="0">
                <a:solidFill>
                  <a:schemeClr val="tx2"/>
                </a:solidFill>
              </a:rPr>
              <a:t>    עקב כך יותר חמצן יכול לעבור מהריאות אל הדם ויותר פחמן דו חמצני יכול לעבור  </a:t>
            </a:r>
          </a:p>
          <a:p>
            <a:pPr eaLnBrk="1" hangingPunct="1">
              <a:defRPr/>
            </a:pPr>
            <a:r>
              <a:rPr lang="he-IL" dirty="0" smtClean="0">
                <a:solidFill>
                  <a:schemeClr val="tx2"/>
                </a:solidFill>
              </a:rPr>
              <a:t>    בכיוון ההפוך.</a:t>
            </a:r>
          </a:p>
          <a:p>
            <a:pPr eaLnBrk="1" hangingPunct="1">
              <a:defRPr/>
            </a:pPr>
            <a:endParaRPr lang="he-IL" dirty="0" smtClean="0">
              <a:solidFill>
                <a:schemeClr val="tx2"/>
              </a:solidFill>
            </a:endParaRPr>
          </a:p>
          <a:p>
            <a:pPr eaLnBrk="1" hangingPunct="1">
              <a:defRPr/>
            </a:pPr>
            <a:r>
              <a:rPr lang="he-IL" dirty="0" smtClean="0">
                <a:solidFill>
                  <a:schemeClr val="tx2"/>
                </a:solidFill>
              </a:rPr>
              <a:t>     בדופן המעי הדק יש הרבה בליטות (סיסים), ובקרום התאים המרכיבים את הסיסים יש הרבה </a:t>
            </a:r>
          </a:p>
          <a:p>
            <a:pPr eaLnBrk="1" hangingPunct="1">
              <a:defRPr/>
            </a:pPr>
            <a:r>
              <a:rPr lang="he-IL" dirty="0" smtClean="0">
                <a:solidFill>
                  <a:schemeClr val="tx2"/>
                </a:solidFill>
              </a:rPr>
              <a:t>     בליטות זעירות (</a:t>
            </a:r>
            <a:r>
              <a:rPr lang="he-IL" dirty="0" err="1" smtClean="0">
                <a:solidFill>
                  <a:schemeClr val="tx2"/>
                </a:solidFill>
              </a:rPr>
              <a:t>סיסונים</a:t>
            </a:r>
            <a:r>
              <a:rPr lang="he-IL" dirty="0" smtClean="0">
                <a:solidFill>
                  <a:schemeClr val="tx2"/>
                </a:solidFill>
              </a:rPr>
              <a:t>), ולכן היחס בין שטח הפנים לנפח של המעי גדול. </a:t>
            </a:r>
          </a:p>
          <a:p>
            <a:pPr eaLnBrk="1" hangingPunct="1">
              <a:defRPr/>
            </a:pPr>
            <a:r>
              <a:rPr lang="he-IL" dirty="0">
                <a:solidFill>
                  <a:schemeClr val="tx2"/>
                </a:solidFill>
              </a:rPr>
              <a:t> </a:t>
            </a:r>
            <a:r>
              <a:rPr lang="he-IL" dirty="0" smtClean="0">
                <a:solidFill>
                  <a:schemeClr val="tx2"/>
                </a:solidFill>
              </a:rPr>
              <a:t>    עקב כך יותר חומרים תוצרי העיכול יכולים להיספג ולעבור מהמעי אל הדם.</a:t>
            </a:r>
            <a:endParaRPr lang="he-IL" dirty="0">
              <a:solidFill>
                <a:schemeClr val="tx2"/>
              </a:solidFill>
            </a:endParaRPr>
          </a:p>
          <a:p>
            <a:pPr lvl="0" eaLnBrk="1" hangingPunct="1">
              <a:defRPr/>
            </a:pPr>
            <a:endParaRPr lang="he-IL" b="1" dirty="0" smtClean="0">
              <a:solidFill>
                <a:srgbClr val="FF6600"/>
              </a:solidFill>
            </a:endParaRPr>
          </a:p>
        </p:txBody>
      </p:sp>
      <p:sp>
        <p:nvSpPr>
          <p:cNvPr id="21515" name="Slide Number Placeholder 15"/>
          <p:cNvSpPr>
            <a:spLocks noGrp="1"/>
          </p:cNvSpPr>
          <p:nvPr>
            <p:ph type="sldNum" sz="quarter" idx="12"/>
          </p:nvPr>
        </p:nvSpPr>
        <p:spPr bwMode="auto">
          <a:xfrm>
            <a:off x="107950" y="6535138"/>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B2338EE-07FA-40C7-B675-8CBD9AA84BCC}" type="slidenum">
              <a:rPr lang="he-IL" sz="1100" smtClean="0">
                <a:solidFill>
                  <a:prstClr val="white">
                    <a:lumMod val="75000"/>
                  </a:prstClr>
                </a:solidFill>
              </a:rPr>
              <a:pPr fontAlgn="base">
                <a:spcBef>
                  <a:spcPct val="0"/>
                </a:spcBef>
                <a:spcAft>
                  <a:spcPct val="0"/>
                </a:spcAft>
                <a:defRPr/>
              </a:pPr>
              <a:t>9</a:t>
            </a:fld>
            <a:endParaRPr lang="he-IL" sz="1100" dirty="0" smtClean="0">
              <a:solidFill>
                <a:prstClr val="white">
                  <a:lumMod val="75000"/>
                </a:prstClr>
              </a:solidFill>
            </a:endParaRPr>
          </a:p>
        </p:txBody>
      </p:sp>
      <p:sp>
        <p:nvSpPr>
          <p:cNvPr id="9" name="כותרת 8"/>
          <p:cNvSpPr>
            <a:spLocks noGrp="1"/>
          </p:cNvSpPr>
          <p:nvPr>
            <p:ph type="title"/>
          </p:nvPr>
        </p:nvSpPr>
        <p:spPr>
          <a:xfrm>
            <a:off x="-107950" y="26988"/>
            <a:ext cx="8856663" cy="439737"/>
          </a:xfrm>
        </p:spPr>
        <p:txBody>
          <a:bodyPr/>
          <a:lstStyle/>
          <a:p>
            <a:pPr fontAlgn="auto">
              <a:defRPr/>
            </a:pPr>
            <a:r>
              <a:rPr lang="he-IL" sz="1800" b="1" dirty="0">
                <a:solidFill>
                  <a:srgbClr val="FF6600"/>
                </a:solidFill>
                <a:ea typeface="+mn-ea"/>
              </a:rPr>
              <a:t>שאלה </a:t>
            </a:r>
            <a:r>
              <a:rPr lang="he-IL" sz="1800" b="1" dirty="0" smtClean="0">
                <a:solidFill>
                  <a:srgbClr val="FF6600"/>
                </a:solidFill>
                <a:ea typeface="+mn-ea"/>
              </a:rPr>
              <a:t>1</a:t>
            </a:r>
            <a:endParaRPr lang="he-IL" sz="1800" b="1" dirty="0">
              <a:solidFill>
                <a:srgbClr val="FF6600"/>
              </a:solidFill>
              <a:ea typeface="+mn-ea"/>
            </a:endParaRPr>
          </a:p>
        </p:txBody>
      </p:sp>
      <p:sp>
        <p:nvSpPr>
          <p:cNvPr id="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17" name="Rectangle 3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endParaRPr lang="he-IL">
              <a:solidFill>
                <a:prstClr val="black"/>
              </a:solidFill>
            </a:endParaRPr>
          </a:p>
        </p:txBody>
      </p:sp>
      <p:sp>
        <p:nvSpPr>
          <p:cNvPr id="8" name="Rectangle 3"/>
          <p:cNvSpPr/>
          <p:nvPr/>
        </p:nvSpPr>
        <p:spPr>
          <a:xfrm>
            <a:off x="231775" y="373063"/>
            <a:ext cx="8444681" cy="45719"/>
          </a:xfrm>
          <a:prstGeom prst="rect">
            <a:avLst/>
          </a:prstGeom>
          <a:solidFill>
            <a:schemeClr val="bg1">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 name="מלבן 9"/>
          <p:cNvSpPr/>
          <p:nvPr/>
        </p:nvSpPr>
        <p:spPr>
          <a:xfrm>
            <a:off x="231775" y="4358725"/>
            <a:ext cx="8228657" cy="286863"/>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מלבן 10"/>
          <p:cNvSpPr/>
          <p:nvPr/>
        </p:nvSpPr>
        <p:spPr>
          <a:xfrm>
            <a:off x="231775" y="4646708"/>
            <a:ext cx="8228657" cy="654500"/>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231775" y="5474824"/>
            <a:ext cx="8206137" cy="567950"/>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8445888" y="4332879"/>
            <a:ext cx="760143" cy="338554"/>
          </a:xfrm>
          <a:prstGeom prst="rect">
            <a:avLst/>
          </a:prstGeom>
        </p:spPr>
        <p:txBody>
          <a:bodyPr wrap="none">
            <a:spAutoFit/>
          </a:bodyPr>
          <a:lstStyle/>
          <a:p>
            <a:r>
              <a:rPr lang="he-IL" sz="1600" b="1" dirty="0" smtClean="0">
                <a:solidFill>
                  <a:srgbClr val="FF6600"/>
                </a:solidFill>
              </a:rPr>
              <a:t>דוגמה </a:t>
            </a:r>
            <a:endParaRPr lang="he-IL" sz="1600" dirty="0"/>
          </a:p>
        </p:txBody>
      </p:sp>
      <p:sp>
        <p:nvSpPr>
          <p:cNvPr id="13" name="מלבן 12"/>
          <p:cNvSpPr/>
          <p:nvPr/>
        </p:nvSpPr>
        <p:spPr>
          <a:xfrm>
            <a:off x="8493977" y="4804681"/>
            <a:ext cx="663964" cy="338554"/>
          </a:xfrm>
          <a:prstGeom prst="rect">
            <a:avLst/>
          </a:prstGeom>
        </p:spPr>
        <p:txBody>
          <a:bodyPr wrap="none">
            <a:spAutoFit/>
          </a:bodyPr>
          <a:lstStyle/>
          <a:p>
            <a:r>
              <a:rPr lang="he-IL" sz="1600" b="1" dirty="0" smtClean="0">
                <a:solidFill>
                  <a:srgbClr val="FF6600"/>
                </a:solidFill>
              </a:rPr>
              <a:t>הסבר</a:t>
            </a:r>
            <a:endParaRPr lang="he-IL" sz="1600" dirty="0"/>
          </a:p>
        </p:txBody>
      </p:sp>
      <p:sp>
        <p:nvSpPr>
          <p:cNvPr id="14" name="מלבן 13"/>
          <p:cNvSpPr/>
          <p:nvPr/>
        </p:nvSpPr>
        <p:spPr>
          <a:xfrm>
            <a:off x="8461913" y="5604347"/>
            <a:ext cx="760143" cy="338554"/>
          </a:xfrm>
          <a:prstGeom prst="rect">
            <a:avLst/>
          </a:prstGeom>
        </p:spPr>
        <p:txBody>
          <a:bodyPr wrap="none">
            <a:spAutoFit/>
          </a:bodyPr>
          <a:lstStyle/>
          <a:p>
            <a:r>
              <a:rPr lang="he-IL" sz="1600" b="1" dirty="0" smtClean="0">
                <a:solidFill>
                  <a:srgbClr val="FF6600"/>
                </a:solidFill>
              </a:rPr>
              <a:t>דוגמה </a:t>
            </a:r>
            <a:endParaRPr lang="he-IL" sz="1600" dirty="0"/>
          </a:p>
        </p:txBody>
      </p:sp>
      <p:sp>
        <p:nvSpPr>
          <p:cNvPr id="15" name="מלבן 14"/>
          <p:cNvSpPr/>
          <p:nvPr/>
        </p:nvSpPr>
        <p:spPr>
          <a:xfrm>
            <a:off x="8461913" y="6042774"/>
            <a:ext cx="663964" cy="338554"/>
          </a:xfrm>
          <a:prstGeom prst="rect">
            <a:avLst/>
          </a:prstGeom>
        </p:spPr>
        <p:txBody>
          <a:bodyPr wrap="none">
            <a:spAutoFit/>
          </a:bodyPr>
          <a:lstStyle/>
          <a:p>
            <a:r>
              <a:rPr lang="he-IL" sz="1600" b="1" dirty="0" smtClean="0">
                <a:solidFill>
                  <a:srgbClr val="FF6600"/>
                </a:solidFill>
              </a:rPr>
              <a:t>הסבר</a:t>
            </a:r>
            <a:endParaRPr lang="he-IL" sz="1600" dirty="0"/>
          </a:p>
        </p:txBody>
      </p:sp>
      <p:sp>
        <p:nvSpPr>
          <p:cNvPr id="16" name="מלבן 15"/>
          <p:cNvSpPr/>
          <p:nvPr/>
        </p:nvSpPr>
        <p:spPr>
          <a:xfrm>
            <a:off x="231776" y="6042774"/>
            <a:ext cx="8206136" cy="338554"/>
          </a:xfrm>
          <a:prstGeom prst="rect">
            <a:avLst/>
          </a:prstGeom>
          <a:noFill/>
          <a:ln w="317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 name="מלבן 3"/>
          <p:cNvSpPr/>
          <p:nvPr/>
        </p:nvSpPr>
        <p:spPr>
          <a:xfrm>
            <a:off x="254295" y="6372036"/>
            <a:ext cx="7953601" cy="369332"/>
          </a:xfrm>
          <a:prstGeom prst="rect">
            <a:avLst/>
          </a:prstGeom>
        </p:spPr>
        <p:txBody>
          <a:bodyPr wrap="square">
            <a:spAutoFit/>
          </a:bodyPr>
          <a:lstStyle/>
          <a:p>
            <a:pPr lvl="0" eaLnBrk="1" hangingPunct="1">
              <a:defRPr/>
            </a:pPr>
            <a:r>
              <a:rPr lang="he-IL" b="1" dirty="0">
                <a:solidFill>
                  <a:srgbClr val="FF6600"/>
                </a:solidFill>
              </a:rPr>
              <a:t>בדיקה האם התשובה מכילה את המרכיבים שהיו בשלד.</a:t>
            </a:r>
          </a:p>
        </p:txBody>
      </p:sp>
    </p:spTree>
    <p:extLst>
      <p:ext uri="{BB962C8B-B14F-4D97-AF65-F5344CB8AC3E}">
        <p14:creationId xmlns:p14="http://schemas.microsoft.com/office/powerpoint/2010/main" val="57851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3" grpId="0"/>
      <p:bldP spid="13" grpId="0"/>
      <p:bldP spid="14" grpId="0"/>
      <p:bldP spid="15" grpId="0"/>
      <p:bldP spid="16" grpId="0" animBg="1"/>
      <p:bldP spid="4" grpId="0"/>
    </p:bldLst>
  </p:timing>
</p:sld>
</file>

<file path=ppt/theme/theme1.xml><?xml version="1.0" encoding="utf-8"?>
<a:theme xmlns:a="http://schemas.openxmlformats.org/drawingml/2006/main" name="Office Theme">
  <a:themeElements>
    <a:clrScheme name="מטח">
      <a:dk1>
        <a:srgbClr val="0072BB"/>
      </a:dk1>
      <a:lt1>
        <a:srgbClr val="F2F2F2"/>
      </a:lt1>
      <a:dk2>
        <a:srgbClr val="595959"/>
      </a:dk2>
      <a:lt2>
        <a:srgbClr val="FFFFFF"/>
      </a:lt2>
      <a:accent1>
        <a:srgbClr val="3F3F3F"/>
      </a:accent1>
      <a:accent2>
        <a:srgbClr val="C00000"/>
      </a:accent2>
      <a:accent3>
        <a:srgbClr val="9BBB59"/>
      </a:accent3>
      <a:accent4>
        <a:srgbClr val="8064A2"/>
      </a:accent4>
      <a:accent5>
        <a:srgbClr val="4BACC6"/>
      </a:accent5>
      <a:accent6>
        <a:srgbClr val="F79646"/>
      </a:accent6>
      <a:hlink>
        <a:srgbClr val="0000FF"/>
      </a:hlink>
      <a:folHlink>
        <a:srgbClr val="800080"/>
      </a:folHlink>
    </a:clrScheme>
    <a:fontScheme name="Office קלאסי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http://portal/_cts/מסמך/לוגו מטח בעברית.xml</xsnLocation>
  <cached>True</cached>
  <openByDefault>True</openByDefault>
  <xsnScope>http://portal</xsnScope>
</customXsn>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_x05e4__x05d5__x05e8__x05de__x05d8_ xmlns="2bf0ac27-ba76-4880-a8a9-875bfca171aa">מצגת ppt</_x05e4__x05d5__x05e8__x05de__x05d8_>
  </documentManagement>
</p:properties>
</file>

<file path=customXml/item4.xml><?xml version="1.0" encoding="utf-8"?>
<ct:contentTypeSchema xmlns:ct="http://schemas.microsoft.com/office/2006/metadata/contentType" xmlns:ma="http://schemas.microsoft.com/office/2006/metadata/properties/metaAttributes" ct:_="" ma:_="" ma:contentTypeName="מסמך" ma:contentTypeID="0x0101002054E1BEC528374E88C9DDF31DA3446A" ma:contentTypeVersion="7" ma:contentTypeDescription="צור מסמך חדש." ma:contentTypeScope="" ma:versionID="f6144f144e7850635bc0c0da6d3c616f">
  <xsd:schema xmlns:xsd="http://www.w3.org/2001/XMLSchema" xmlns:p="http://schemas.microsoft.com/office/2006/metadata/properties" xmlns:ns2="2bf0ac27-ba76-4880-a8a9-875bfca171aa" targetNamespace="http://schemas.microsoft.com/office/2006/metadata/properties" ma:root="true" ma:fieldsID="dec4953a4af0751c9d8b15f08771a14e" ns2:_="">
    <xsd:import namespace="2bf0ac27-ba76-4880-a8a9-875bfca171aa"/>
    <xsd:element name="properties">
      <xsd:complexType>
        <xsd:sequence>
          <xsd:element name="documentManagement">
            <xsd:complexType>
              <xsd:all>
                <xsd:element ref="ns2:_x05e4__x05d5__x05e8__x05de__x05d8_" minOccurs="0"/>
              </xsd:all>
            </xsd:complexType>
          </xsd:element>
        </xsd:sequence>
      </xsd:complexType>
    </xsd:element>
  </xsd:schema>
  <xsd:schema xmlns:xsd="http://www.w3.org/2001/XMLSchema" xmlns:dms="http://schemas.microsoft.com/office/2006/documentManagement/types" targetNamespace="2bf0ac27-ba76-4880-a8a9-875bfca171aa" elementFormDefault="qualified">
    <xsd:import namespace="http://schemas.microsoft.com/office/2006/documentManagement/types"/>
    <xsd:element name="_x05e4__x05d5__x05e8__x05de__x05d8_" ma:index="2" nillable="true" ma:displayName="פורמט" ma:default="מסמך Word" ma:format="Dropdown" ma:internalName="_x05e4__x05d5__x05e8__x05de__x05d8_">
      <xsd:simpleType>
        <xsd:restriction base="dms:Choice">
          <xsd:enumeration value="מסמך Word"/>
          <xsd:enumeration value="מצגת ppt"/>
          <xsd:enumeration value="תמונה (gif. jpg.)"/>
          <xsd:enumeration value="PD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סוג תוכן" ma:readOnly="true"/>
        <xsd:element ref="dc:title" minOccurs="0" maxOccurs="1" ma:index="1"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6D852AB-FDB5-4745-A4FD-4E74D5151F72}">
  <ds:schemaRefs>
    <ds:schemaRef ds:uri="http://schemas.microsoft.com/office/2006/metadata/customXsn"/>
  </ds:schemaRefs>
</ds:datastoreItem>
</file>

<file path=customXml/itemProps2.xml><?xml version="1.0" encoding="utf-8"?>
<ds:datastoreItem xmlns:ds="http://schemas.openxmlformats.org/officeDocument/2006/customXml" ds:itemID="{8CB1BFCD-8C58-45F3-A22C-31ED8FC84858}">
  <ds:schemaRefs>
    <ds:schemaRef ds:uri="http://schemas.microsoft.com/sharepoint/v3/contenttype/forms"/>
  </ds:schemaRefs>
</ds:datastoreItem>
</file>

<file path=customXml/itemProps3.xml><?xml version="1.0" encoding="utf-8"?>
<ds:datastoreItem xmlns:ds="http://schemas.openxmlformats.org/officeDocument/2006/customXml" ds:itemID="{196E38BD-0428-497D-9BAE-BFEAFEB04339}">
  <ds:schemaRefs>
    <ds:schemaRef ds:uri="http://purl.org/dc/terms/"/>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 ds:uri="http://schemas.openxmlformats.org/package/2006/metadata/core-properties"/>
    <ds:schemaRef ds:uri="2bf0ac27-ba76-4880-a8a9-875bfca171aa"/>
  </ds:schemaRefs>
</ds:datastoreItem>
</file>

<file path=customXml/itemProps4.xml><?xml version="1.0" encoding="utf-8"?>
<ds:datastoreItem xmlns:ds="http://schemas.openxmlformats.org/officeDocument/2006/customXml" ds:itemID="{AA0DC865-AE07-4E17-B721-575CCB896D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f0ac27-ba76-4880-a8a9-875bfca171a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4497</TotalTime>
  <Words>2839</Words>
  <Application>Microsoft Office PowerPoint</Application>
  <PresentationFormat>‫הצגה על המסך (4:3)</PresentationFormat>
  <Paragraphs>482</Paragraphs>
  <Slides>41</Slides>
  <Notes>0</Notes>
  <HiddenSlides>0</HiddenSlides>
  <MMClips>0</MMClips>
  <ScaleCrop>false</ScaleCrop>
  <HeadingPairs>
    <vt:vector size="6" baseType="variant">
      <vt:variant>
        <vt:lpstr>גופנים בשימוש</vt:lpstr>
      </vt:variant>
      <vt:variant>
        <vt:i4>7</vt:i4>
      </vt:variant>
      <vt:variant>
        <vt:lpstr>ערכת נושא</vt:lpstr>
      </vt:variant>
      <vt:variant>
        <vt:i4>1</vt:i4>
      </vt:variant>
      <vt:variant>
        <vt:lpstr>כותרות שקופיות</vt:lpstr>
      </vt:variant>
      <vt:variant>
        <vt:i4>41</vt:i4>
      </vt:variant>
    </vt:vector>
  </HeadingPairs>
  <TitlesOfParts>
    <vt:vector size="49" baseType="lpstr">
      <vt:lpstr>Guttman Yad-Brush</vt:lpstr>
      <vt:lpstr>Courier New</vt:lpstr>
      <vt:lpstr>Arial</vt:lpstr>
      <vt:lpstr>Wingdings</vt:lpstr>
      <vt:lpstr>Wingdings 2</vt:lpstr>
      <vt:lpstr>Calibri</vt:lpstr>
      <vt:lpstr>Times New Roman</vt:lpstr>
      <vt:lpstr>Office Theme</vt:lpstr>
      <vt:lpstr>מצגת של PowerPoint‏</vt:lpstr>
      <vt:lpstr>מצגת של PowerPoint‏</vt:lpstr>
      <vt:lpstr>שאלות פתוחות</vt:lpstr>
      <vt:lpstr>כלי לקריאה ולניתוח של שאלה פתוחה ולכתיבת תשובה</vt:lpstr>
      <vt:lpstr>שאלה 1</vt:lpstr>
      <vt:lpstr>שאלה 1</vt:lpstr>
      <vt:lpstr>שאלה 1</vt:lpstr>
      <vt:lpstr>שאלה 1</vt:lpstr>
      <vt:lpstr>שאלה 1</vt:lpstr>
      <vt:lpstr>ניתוח תשובות תלמידים בבחינת הבגרות </vt:lpstr>
      <vt:lpstr>שאלה 2</vt:lpstr>
      <vt:lpstr>שאלה 2</vt:lpstr>
      <vt:lpstr>שאלה  2</vt:lpstr>
      <vt:lpstr>שרשור נסיבתי</vt:lpstr>
      <vt:lpstr>שאלה 2: דוגמא לתשובות של תלמידים</vt:lpstr>
      <vt:lpstr>שאלה 3: שאלה מורכבת, דחיסות מידע, רצף תהליכים</vt:lpstr>
      <vt:lpstr>שלב ביניים: גיוס יידע רלבנטי לנושא</vt:lpstr>
      <vt:lpstr>כתיבת תשובה</vt:lpstr>
      <vt:lpstr>סיכום: כלים לפיצוח שאלה פתוחה</vt:lpstr>
      <vt:lpstr>איך אפשר להקנות לתלמידים את המיומנויות האלה?</vt:lpstr>
      <vt:lpstr>דוגמה מתוך הקורס</vt:lpstr>
      <vt:lpstr>דוגמה מתוך הקורס</vt:lpstr>
      <vt:lpstr>חלק ב</vt:lpstr>
      <vt:lpstr>שאלות רב-ברירה – הגורמים לקשיים</vt:lpstr>
      <vt:lpstr>כלים לקריאת שאלת רב ברירה</vt:lpstr>
      <vt:lpstr>שאלה 6: ניתוח השאלה</vt:lpstr>
      <vt:lpstr>כלים לקריאת שאלת רב-ברירה: ניתוח המסיחים</vt:lpstr>
      <vt:lpstr>מצגת של PowerPoint‏</vt:lpstr>
      <vt:lpstr>"תבניות שגיאה" נפוצות במסיחים:</vt:lpstr>
      <vt:lpstr>"תבניות שגיאה" נפוצות במסיחים</vt:lpstr>
      <vt:lpstr>שאלה 6: ניתוח המסיחים בהתאם לתבניות השגיאה</vt:lpstr>
      <vt:lpstr>שאלה 6: ניתוח המסיחים</vt:lpstr>
      <vt:lpstr>סיכום: ניתוח שאלת רב ברירה</vt:lpstr>
      <vt:lpstr>סיכום: ניתוח המסיחים</vt:lpstr>
      <vt:lpstr>איך אפשר להקנות את המיומנויות האלה?</vt:lpstr>
      <vt:lpstr>טיפים נוספים</vt:lpstr>
      <vt:lpstr>טיפים נוספים</vt:lpstr>
      <vt:lpstr>טיפים נוספים</vt:lpstr>
      <vt:lpstr>טיפים נוספים</vt:lpstr>
      <vt:lpstr>טיפים נוספים</vt:lpstr>
      <vt:lpstr>תודה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תבנית למצגת בעברית</dc:title>
  <dc:creator>dannyz</dc:creator>
  <cp:lastModifiedBy>weizmann</cp:lastModifiedBy>
  <cp:revision>505</cp:revision>
  <dcterms:created xsi:type="dcterms:W3CDTF">2009-02-22T07:10:57Z</dcterms:created>
  <dcterms:modified xsi:type="dcterms:W3CDTF">2019-02-06T10:31:55Z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0x0101002054E1BEC528374E88C9DDF31DA3446A</vt:lpwstr>
  </property>
</Properties>
</file>