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9"/>
  </p:notesMasterIdLst>
  <p:sldIdLst>
    <p:sldId id="256" r:id="rId2"/>
    <p:sldId id="257" r:id="rId3"/>
    <p:sldId id="258" r:id="rId4"/>
    <p:sldId id="259" r:id="rId5"/>
    <p:sldId id="260" r:id="rId6"/>
    <p:sldId id="261" r:id="rId7"/>
    <p:sldId id="262" r:id="rId8"/>
  </p:sldIdLst>
  <p:sldSz cx="9144000" cy="5143500" type="screen16x9"/>
  <p:notesSz cx="6858000" cy="9144000"/>
  <p:embeddedFontLst>
    <p:embeddedFont>
      <p:font typeface="Assistant" panose="020B0604020202020204" charset="-79"/>
      <p:regular r:id="rId10"/>
      <p:bold r:id="rId1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2" d="100"/>
          <a:sy n="92" d="100"/>
        </p:scale>
        <p:origin x="756" y="6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565957244"/>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 name="Google Shape;53;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4769a1030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4769a1030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g4769a10302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g4769a10302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4769a10302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 name="Google Shape;74;g4769a10302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g4769a10302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 name="Google Shape;80;g4769a10302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4769a10302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 name="Google Shape;87;g4769a10302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r" rtl="1">
              <a:spcBef>
                <a:spcPts val="0"/>
              </a:spcBef>
              <a:spcAft>
                <a:spcPts val="0"/>
              </a:spcAft>
              <a:buClr>
                <a:schemeClr val="dk1"/>
              </a:buClr>
              <a:buSzPts val="1100"/>
              <a:buFont typeface="Arial"/>
              <a:buNone/>
            </a:pPr>
            <a:r>
              <a:rPr lang="x-none" sz="2800">
                <a:solidFill>
                  <a:schemeClr val="dk1"/>
                </a:solidFill>
              </a:rPr>
              <a:t>מאמר, כתבה, סרטון המראה את התופעה</a:t>
            </a:r>
            <a:endParaRPr sz="2800">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4769a10302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4769a10302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x-none"/>
              <a:t>‹#›</a:t>
            </a:fld>
            <a:endParaRPr/>
          </a:p>
        </p:txBody>
      </p:sp>
      <p:pic>
        <p:nvPicPr>
          <p:cNvPr id="13" name="Google Shape;13;p2"/>
          <p:cNvPicPr preferRelativeResize="0"/>
          <p:nvPr/>
        </p:nvPicPr>
        <p:blipFill>
          <a:blip r:embed="rId2">
            <a:alphaModFix amt="51000"/>
          </a:blip>
          <a:stretch>
            <a:fillRect/>
          </a:stretch>
        </p:blipFill>
        <p:spPr>
          <a:xfrm>
            <a:off x="0" y="2"/>
            <a:ext cx="9144000" cy="568071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5"/>
        <p:cNvGrpSpPr/>
        <p:nvPr/>
      </p:nvGrpSpPr>
      <p:grpSpPr>
        <a:xfrm>
          <a:off x="0" y="0"/>
          <a:ext cx="0" cy="0"/>
          <a:chOff x="0" y="0"/>
          <a:chExt cx="0" cy="0"/>
        </a:xfrm>
      </p:grpSpPr>
      <p:sp>
        <p:nvSpPr>
          <p:cNvPr id="46" name="Google Shape;46;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7" name="Google Shape;47;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8" name="Google Shape;48;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x-non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9"/>
        <p:cNvGrpSpPr/>
        <p:nvPr/>
      </p:nvGrpSpPr>
      <p:grpSpPr>
        <a:xfrm>
          <a:off x="0" y="0"/>
          <a:ext cx="0" cy="0"/>
          <a:chOff x="0" y="0"/>
          <a:chExt cx="0" cy="0"/>
        </a:xfrm>
      </p:grpSpPr>
      <p:sp>
        <p:nvSpPr>
          <p:cNvPr id="50" name="Google Shape;50;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x-non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4"/>
        <p:cNvGrpSpPr/>
        <p:nvPr/>
      </p:nvGrpSpPr>
      <p:grpSpPr>
        <a:xfrm>
          <a:off x="0" y="0"/>
          <a:ext cx="0" cy="0"/>
          <a:chOff x="0" y="0"/>
          <a:chExt cx="0" cy="0"/>
        </a:xfrm>
      </p:grpSpPr>
      <p:sp>
        <p:nvSpPr>
          <p:cNvPr id="15" name="Google Shape;15;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6" name="Google Shape;16;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x-non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7"/>
        <p:cNvGrpSpPr/>
        <p:nvPr/>
      </p:nvGrpSpPr>
      <p:grpSpPr>
        <a:xfrm>
          <a:off x="0" y="0"/>
          <a:ext cx="0" cy="0"/>
          <a:chOff x="0" y="0"/>
          <a:chExt cx="0" cy="0"/>
        </a:xfrm>
      </p:grpSpPr>
      <p:sp>
        <p:nvSpPr>
          <p:cNvPr id="18" name="Google Shape;18;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9" name="Google Shape;19;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20" name="Google Shape;20;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x-non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1"/>
        <p:cNvGrpSpPr/>
        <p:nvPr/>
      </p:nvGrpSpPr>
      <p:grpSpPr>
        <a:xfrm>
          <a:off x="0" y="0"/>
          <a:ext cx="0" cy="0"/>
          <a:chOff x="0" y="0"/>
          <a:chExt cx="0" cy="0"/>
        </a:xfrm>
      </p:grpSpPr>
      <p:sp>
        <p:nvSpPr>
          <p:cNvPr id="22" name="Google Shape;22;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3" name="Google Shape;23;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5" name="Google Shape;25;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x-non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6"/>
        <p:cNvGrpSpPr/>
        <p:nvPr/>
      </p:nvGrpSpPr>
      <p:grpSpPr>
        <a:xfrm>
          <a:off x="0" y="0"/>
          <a:ext cx="0" cy="0"/>
          <a:chOff x="0" y="0"/>
          <a:chExt cx="0" cy="0"/>
        </a:xfrm>
      </p:grpSpPr>
      <p:sp>
        <p:nvSpPr>
          <p:cNvPr id="27" name="Google Shape;27;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8" name="Google Shape;28;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x-non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9"/>
        <p:cNvGrpSpPr/>
        <p:nvPr/>
      </p:nvGrpSpPr>
      <p:grpSpPr>
        <a:xfrm>
          <a:off x="0" y="0"/>
          <a:ext cx="0" cy="0"/>
          <a:chOff x="0" y="0"/>
          <a:chExt cx="0" cy="0"/>
        </a:xfrm>
      </p:grpSpPr>
      <p:sp>
        <p:nvSpPr>
          <p:cNvPr id="30" name="Google Shape;30;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1" name="Google Shape;31;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2" name="Google Shape;32;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x-non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3"/>
        <p:cNvGrpSpPr/>
        <p:nvPr/>
      </p:nvGrpSpPr>
      <p:grpSpPr>
        <a:xfrm>
          <a:off x="0" y="0"/>
          <a:ext cx="0" cy="0"/>
          <a:chOff x="0" y="0"/>
          <a:chExt cx="0" cy="0"/>
        </a:xfrm>
      </p:grpSpPr>
      <p:sp>
        <p:nvSpPr>
          <p:cNvPr id="34" name="Google Shape;34;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5" name="Google Shape;35;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x-non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6"/>
        <p:cNvGrpSpPr/>
        <p:nvPr/>
      </p:nvGrpSpPr>
      <p:grpSpPr>
        <a:xfrm>
          <a:off x="0" y="0"/>
          <a:ext cx="0" cy="0"/>
          <a:chOff x="0" y="0"/>
          <a:chExt cx="0" cy="0"/>
        </a:xfrm>
      </p:grpSpPr>
      <p:sp>
        <p:nvSpPr>
          <p:cNvPr id="37" name="Google Shape;37;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9" name="Google Shape;39;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0" name="Google Shape;40;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1" name="Google Shape;41;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x-non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2"/>
        <p:cNvGrpSpPr/>
        <p:nvPr/>
      </p:nvGrpSpPr>
      <p:grpSpPr>
        <a:xfrm>
          <a:off x="0" y="0"/>
          <a:ext cx="0" cy="0"/>
          <a:chOff x="0" y="0"/>
          <a:chExt cx="0" cy="0"/>
        </a:xfrm>
      </p:grpSpPr>
      <p:sp>
        <p:nvSpPr>
          <p:cNvPr id="43" name="Google Shape;43;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4" name="Google Shape;44;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x-non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x-none"/>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he.wikipedia.org/wiki/%D7%90%D7%95%D7%A7%D7%99%D7%99%D7%A0%D7%95%D7%A1"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hyperlink" Target="https://he.wikipedia.org/wiki/%D7%94%D7%99%D7%9D_%D7%94%D7%A7%D7%A8%D7%99%D7%91%D7%99" TargetMode="Externa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www.youtube.com/watch?v=c7rbgAjXhwg"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jp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Google Shape;55;p13"/>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p>
            <a:pPr marL="0" lvl="0" indent="0" algn="ctr" rtl="1">
              <a:spcBef>
                <a:spcPts val="0"/>
              </a:spcBef>
              <a:spcAft>
                <a:spcPts val="0"/>
              </a:spcAft>
              <a:buNone/>
            </a:pPr>
            <a:r>
              <a:rPr lang="x-none" sz="7200" b="1" dirty="0">
                <a:solidFill>
                  <a:schemeClr val="accent1">
                    <a:lumMod val="50000"/>
                  </a:schemeClr>
                </a:solidFill>
                <a:latin typeface="Assistant"/>
                <a:ea typeface="Assistant"/>
                <a:cs typeface="Assistant"/>
                <a:sym typeface="Assistant"/>
              </a:rPr>
              <a:t>האצה סרגסום שנופשת בקריביים</a:t>
            </a:r>
            <a:endParaRPr sz="7200" b="1" dirty="0">
              <a:solidFill>
                <a:schemeClr val="accent1">
                  <a:lumMod val="50000"/>
                </a:schemeClr>
              </a:solidFill>
              <a:latin typeface="Assistant"/>
              <a:ea typeface="Assistant"/>
              <a:cs typeface="Assistant"/>
              <a:sym typeface="Assistant"/>
            </a:endParaRPr>
          </a:p>
        </p:txBody>
      </p:sp>
      <p:sp>
        <p:nvSpPr>
          <p:cNvPr id="56" name="Google Shape;56;p13"/>
          <p:cNvSpPr txBox="1">
            <a:spLocks noGrp="1"/>
          </p:cNvSpPr>
          <p:nvPr>
            <p:ph type="subTitle" idx="1"/>
          </p:nvPr>
        </p:nvSpPr>
        <p:spPr>
          <a:xfrm>
            <a:off x="311700" y="2834125"/>
            <a:ext cx="8520600" cy="1854900"/>
          </a:xfrm>
          <a:prstGeom prst="rect">
            <a:avLst/>
          </a:prstGeom>
        </p:spPr>
        <p:txBody>
          <a:bodyPr spcFirstLastPara="1" wrap="square" lIns="91425" tIns="91425" rIns="91425" bIns="91425" anchor="t" anchorCtr="0">
            <a:noAutofit/>
          </a:bodyPr>
          <a:lstStyle/>
          <a:p>
            <a:pPr marL="0" lvl="0" indent="0" algn="ctr" rtl="1">
              <a:spcBef>
                <a:spcPts val="0"/>
              </a:spcBef>
              <a:spcAft>
                <a:spcPts val="0"/>
              </a:spcAft>
              <a:buNone/>
            </a:pPr>
            <a:r>
              <a:rPr lang="x-none" b="1" dirty="0">
                <a:solidFill>
                  <a:srgbClr val="000000"/>
                </a:solidFill>
              </a:rPr>
              <a:t>שם חברי </a:t>
            </a:r>
            <a:r>
              <a:rPr lang="x-none" b="1" dirty="0" smtClean="0">
                <a:solidFill>
                  <a:srgbClr val="000000"/>
                </a:solidFill>
              </a:rPr>
              <a:t>הצוות</a:t>
            </a:r>
            <a:r>
              <a:rPr lang="he-IL" b="1" dirty="0" smtClean="0">
                <a:solidFill>
                  <a:srgbClr val="000000"/>
                </a:solidFill>
              </a:rPr>
              <a:t>: צוות מורי ביולוגיה חטיבה עליונה </a:t>
            </a:r>
          </a:p>
          <a:p>
            <a:pPr marL="0" lvl="0" indent="0" algn="ctr" rtl="1">
              <a:spcBef>
                <a:spcPts val="0"/>
              </a:spcBef>
              <a:spcAft>
                <a:spcPts val="0"/>
              </a:spcAft>
              <a:buNone/>
            </a:pPr>
            <a:r>
              <a:rPr lang="he-IL" b="1" dirty="0" smtClean="0">
                <a:solidFill>
                  <a:srgbClr val="000000"/>
                </a:solidFill>
              </a:rPr>
              <a:t>ביס ליידי דייויס, תל אביב.</a:t>
            </a:r>
            <a:endParaRPr b="1" dirty="0">
              <a:solidFill>
                <a:srgbClr val="000000"/>
              </a:solidFill>
            </a:endParaRPr>
          </a:p>
          <a:p>
            <a:pPr marL="0" lvl="0" indent="0" algn="ctr" rtl="1">
              <a:spcBef>
                <a:spcPts val="0"/>
              </a:spcBef>
              <a:spcAft>
                <a:spcPts val="0"/>
              </a:spcAft>
              <a:buNone/>
            </a:pPr>
            <a:r>
              <a:rPr lang="x-none" b="1" dirty="0" smtClean="0">
                <a:solidFill>
                  <a:srgbClr val="000000"/>
                </a:solidFill>
              </a:rPr>
              <a:t>כיתה</a:t>
            </a:r>
            <a:r>
              <a:rPr lang="he-IL" b="1" dirty="0" smtClean="0">
                <a:solidFill>
                  <a:srgbClr val="000000"/>
                </a:solidFill>
              </a:rPr>
              <a:t>: שכבת י</a:t>
            </a:r>
            <a:endParaRPr b="1" dirty="0">
              <a:solidFill>
                <a:srgbClr val="000000"/>
              </a:solidFill>
            </a:endParaRPr>
          </a:p>
          <a:p>
            <a:pPr marL="0" lvl="0" indent="0" algn="ctr" rtl="1">
              <a:spcBef>
                <a:spcPts val="0"/>
              </a:spcBef>
              <a:spcAft>
                <a:spcPts val="0"/>
              </a:spcAft>
              <a:buNone/>
            </a:pPr>
            <a:r>
              <a:rPr lang="x-none" b="1" dirty="0" smtClean="0">
                <a:solidFill>
                  <a:srgbClr val="000000"/>
                </a:solidFill>
              </a:rPr>
              <a:t>מור</a:t>
            </a:r>
            <a:r>
              <a:rPr lang="he-IL" b="1" dirty="0" smtClean="0">
                <a:solidFill>
                  <a:srgbClr val="000000"/>
                </a:solidFill>
              </a:rPr>
              <a:t>ים: טל אדר, יקי גואטה, אורלי ששון, טליה עשת, איילת פרל ואורית לשם </a:t>
            </a:r>
            <a:r>
              <a:rPr lang="he-IL" b="1" dirty="0" err="1" smtClean="0">
                <a:solidFill>
                  <a:srgbClr val="000000"/>
                </a:solidFill>
              </a:rPr>
              <a:t>זוכוביצקי</a:t>
            </a:r>
            <a:endParaRPr b="1" dirty="0">
              <a:solidFill>
                <a:srgbClr val="000000"/>
              </a:solidFill>
            </a:endParaRPr>
          </a:p>
          <a:p>
            <a:pPr marL="0" lvl="0" indent="0" algn="ctr" rtl="1">
              <a:spcBef>
                <a:spcPts val="0"/>
              </a:spcBef>
              <a:spcAft>
                <a:spcPts val="0"/>
              </a:spcAft>
              <a:buNone/>
            </a:pPr>
            <a:r>
              <a:rPr lang="x-none" b="1" dirty="0" smtClean="0">
                <a:solidFill>
                  <a:srgbClr val="000000"/>
                </a:solidFill>
              </a:rPr>
              <a:t>תאריך</a:t>
            </a:r>
            <a:r>
              <a:rPr lang="he-IL" b="1" dirty="0" smtClean="0">
                <a:solidFill>
                  <a:srgbClr val="000000"/>
                </a:solidFill>
              </a:rPr>
              <a:t>: </a:t>
            </a:r>
            <a:r>
              <a:rPr lang="he-IL" b="1" dirty="0" err="1" smtClean="0">
                <a:solidFill>
                  <a:srgbClr val="000000"/>
                </a:solidFill>
              </a:rPr>
              <a:t>תשף</a:t>
            </a:r>
            <a:endParaRPr b="1" dirty="0">
              <a:solidFill>
                <a:srgbClr val="000000"/>
              </a:solidFill>
            </a:endParaRPr>
          </a:p>
          <a:p>
            <a:pPr marL="0" lvl="0" indent="0" algn="ctr" rtl="1">
              <a:spcBef>
                <a:spcPts val="0"/>
              </a:spcBef>
              <a:spcAft>
                <a:spcPts val="0"/>
              </a:spcAft>
              <a:buNone/>
            </a:pP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algn="r" rtl="1"/>
            <a:r>
              <a:rPr lang="x-none" b="1">
                <a:solidFill>
                  <a:srgbClr val="FF0000"/>
                </a:solidFill>
                <a:effectLst>
                  <a:outerShdw blurRad="38100" dist="38100" dir="2700000" algn="tl">
                    <a:srgbClr val="000000">
                      <a:alpha val="43137"/>
                    </a:srgbClr>
                  </a:outerShdw>
                </a:effectLst>
              </a:rPr>
              <a:t>התפשטות הסרגסום...</a:t>
            </a:r>
            <a:endParaRPr b="1">
              <a:solidFill>
                <a:srgbClr val="FF0000"/>
              </a:solidFill>
              <a:effectLst>
                <a:outerShdw blurRad="38100" dist="38100" dir="2700000" algn="tl">
                  <a:srgbClr val="000000">
                    <a:alpha val="43137"/>
                  </a:srgbClr>
                </a:outerShdw>
              </a:effectLst>
            </a:endParaRPr>
          </a:p>
        </p:txBody>
      </p:sp>
      <p:sp>
        <p:nvSpPr>
          <p:cNvPr id="62" name="Google Shape;62;p14"/>
          <p:cNvSpPr txBox="1">
            <a:spLocks noGrp="1"/>
          </p:cNvSpPr>
          <p:nvPr>
            <p:ph type="body" idx="1"/>
          </p:nvPr>
        </p:nvSpPr>
        <p:spPr>
          <a:xfrm>
            <a:off x="5915525" y="1152475"/>
            <a:ext cx="2916900" cy="3890700"/>
          </a:xfrm>
          <a:prstGeom prst="rect">
            <a:avLst/>
          </a:prstGeom>
          <a:ln w="19050"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r" rtl="1">
              <a:spcBef>
                <a:spcPts val="0"/>
              </a:spcBef>
              <a:spcAft>
                <a:spcPts val="0"/>
              </a:spcAft>
              <a:buNone/>
            </a:pPr>
            <a:r>
              <a:rPr lang="x-none" b="1"/>
              <a:t>סרגוסום, מי אתה?</a:t>
            </a:r>
            <a:endParaRPr b="1"/>
          </a:p>
          <a:p>
            <a:pPr marL="0" lvl="0" indent="0" algn="r" rtl="1">
              <a:spcBef>
                <a:spcPts val="1600"/>
              </a:spcBef>
              <a:spcAft>
                <a:spcPts val="1600"/>
              </a:spcAft>
              <a:buNone/>
            </a:pPr>
            <a:r>
              <a:rPr lang="x-none"/>
              <a:t>סוג של אצה בצבע חום או ירוק, מינים רבים מפוזרים ברחבי </a:t>
            </a:r>
            <a:r>
              <a:rPr lang="x-none">
                <a:uFill>
                  <a:noFill/>
                </a:uFill>
                <a:hlinkClick r:id="rId3"/>
              </a:rPr>
              <a:t>האוקיינוסים</a:t>
            </a:r>
            <a:r>
              <a:rPr lang="x-none"/>
              <a:t> הטרופיים של העולם, שבהם הם בדרך כלל מאכלסים מים רדודים ושוניות אלמוגים.</a:t>
            </a:r>
            <a:endParaRPr/>
          </a:p>
        </p:txBody>
      </p:sp>
      <p:pic>
        <p:nvPicPr>
          <p:cNvPr id="63" name="Google Shape;63;p14"/>
          <p:cNvPicPr preferRelativeResize="0"/>
          <p:nvPr/>
        </p:nvPicPr>
        <p:blipFill>
          <a:blip r:embed="rId4">
            <a:alphaModFix/>
          </a:blip>
          <a:stretch>
            <a:fillRect/>
          </a:stretch>
        </p:blipFill>
        <p:spPr>
          <a:xfrm>
            <a:off x="5915525" y="3567350"/>
            <a:ext cx="1962650" cy="1475900"/>
          </a:xfrm>
          <a:prstGeom prst="rect">
            <a:avLst/>
          </a:prstGeom>
          <a:noFill/>
          <a:ln>
            <a:noFill/>
          </a:ln>
        </p:spPr>
      </p:pic>
      <p:sp>
        <p:nvSpPr>
          <p:cNvPr id="64" name="Google Shape;64;p14"/>
          <p:cNvSpPr txBox="1">
            <a:spLocks noGrp="1"/>
          </p:cNvSpPr>
          <p:nvPr>
            <p:ph type="body" idx="1"/>
          </p:nvPr>
        </p:nvSpPr>
        <p:spPr>
          <a:xfrm>
            <a:off x="150400" y="1152475"/>
            <a:ext cx="5575800" cy="3890700"/>
          </a:xfrm>
          <a:prstGeom prst="rect">
            <a:avLst/>
          </a:prstGeom>
          <a:ln w="2857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r" rtl="1">
              <a:spcBef>
                <a:spcPts val="0"/>
              </a:spcBef>
              <a:spcAft>
                <a:spcPts val="0"/>
              </a:spcAft>
              <a:buNone/>
            </a:pPr>
            <a:r>
              <a:rPr lang="x-none" b="1"/>
              <a:t>אז מה הקטע?</a:t>
            </a:r>
            <a:endParaRPr b="1"/>
          </a:p>
          <a:p>
            <a:pPr marL="0" lvl="0" indent="0" algn="r" rtl="1">
              <a:spcBef>
                <a:spcPts val="1600"/>
              </a:spcBef>
              <a:spcAft>
                <a:spcPts val="0"/>
              </a:spcAft>
              <a:buNone/>
            </a:pPr>
            <a:r>
              <a:rPr lang="x-none" sz="1400"/>
              <a:t>החל מ2011, כמויות גדולות של מינים שונים של סרגסום הצטברו לאורך חופים של מדינות רבות השוכנות לחופי </a:t>
            </a:r>
            <a:r>
              <a:rPr lang="x-none" sz="1400">
                <a:uFill>
                  <a:noFill/>
                </a:uFill>
                <a:hlinkClick r:id="rId5"/>
              </a:rPr>
              <a:t>הים הקריבי</a:t>
            </a:r>
            <a:r>
              <a:rPr lang="x-none" sz="1400"/>
              <a:t>.</a:t>
            </a:r>
            <a:endParaRPr sz="1400"/>
          </a:p>
          <a:p>
            <a:pPr marL="0" lvl="0" indent="0" algn="r" rtl="1">
              <a:spcBef>
                <a:spcPts val="1600"/>
              </a:spcBef>
              <a:spcAft>
                <a:spcPts val="0"/>
              </a:spcAft>
              <a:buNone/>
            </a:pPr>
            <a:r>
              <a:rPr lang="x-none" sz="1400"/>
              <a:t>מצד אחד יש מינים של האצה שחיים על פני הים ומושכים דגים, ציפורים וצבי ים. באוקיאנוס הפתוח, סרגאסום מספק ערכים אקולוגיים גדולים ומשמשים בית גידול ומפלט לבעלי חיים ימיים שונים.</a:t>
            </a:r>
            <a:endParaRPr sz="1400"/>
          </a:p>
          <a:p>
            <a:pPr marL="0" lvl="0" indent="0" algn="r" rtl="1">
              <a:spcBef>
                <a:spcPts val="1600"/>
              </a:spcBef>
              <a:spcAft>
                <a:spcPts val="1600"/>
              </a:spcAft>
              <a:buNone/>
            </a:pPr>
            <a:r>
              <a:rPr lang="x-none" sz="1400"/>
              <a:t>אך מצד שני יותר מדי מהאצות יכול לגרום לחנק אלמוגים ואצות ים ואף להגיע לחופים ולהירקב שם ולשחרר גז שמריח כמו ביצים רקובות. </a:t>
            </a:r>
            <a:endParaRPr sz="1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1000"/>
                                        <p:tgtEl>
                                          <p:spTgt spid="6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3"/>
                                        </p:tgtEl>
                                        <p:attrNameLst>
                                          <p:attrName>style.visibility</p:attrName>
                                        </p:attrNameLst>
                                      </p:cBhvr>
                                      <p:to>
                                        <p:strVal val="visible"/>
                                      </p:to>
                                    </p:set>
                                    <p:animEffect transition="in" filter="fade">
                                      <p:cBhvr>
                                        <p:cTn id="12" dur="1000"/>
                                        <p:tgtEl>
                                          <p:spTgt spid="6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fade">
                                      <p:cBhvr>
                                        <p:cTn id="17" dur="10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1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algn="r" rtl="1"/>
            <a:r>
              <a:rPr lang="x-none" b="1">
                <a:solidFill>
                  <a:srgbClr val="FF0000"/>
                </a:solidFill>
                <a:effectLst>
                  <a:outerShdw blurRad="38100" dist="38100" dir="2700000" algn="tl">
                    <a:srgbClr val="000000">
                      <a:alpha val="43137"/>
                    </a:srgbClr>
                  </a:outerShdw>
                </a:effectLst>
              </a:rPr>
              <a:t>מה גרם להיווצרות התופעה?</a:t>
            </a:r>
            <a:endParaRPr b="1" dirty="0">
              <a:solidFill>
                <a:srgbClr val="FF0000"/>
              </a:solidFill>
              <a:effectLst>
                <a:outerShdw blurRad="38100" dist="38100" dir="2700000" algn="tl">
                  <a:srgbClr val="000000">
                    <a:alpha val="43137"/>
                  </a:srgbClr>
                </a:outerShdw>
              </a:effectLst>
            </a:endParaRPr>
          </a:p>
        </p:txBody>
      </p:sp>
      <p:pic>
        <p:nvPicPr>
          <p:cNvPr id="70" name="Google Shape;70;p15"/>
          <p:cNvPicPr preferRelativeResize="0"/>
          <p:nvPr/>
        </p:nvPicPr>
        <p:blipFill rotWithShape="1">
          <a:blip r:embed="rId3">
            <a:alphaModFix/>
          </a:blip>
          <a:srcRect l="22045" t="32042" r="14986" b="11155"/>
          <a:stretch/>
        </p:blipFill>
        <p:spPr>
          <a:xfrm>
            <a:off x="2428464" y="1017725"/>
            <a:ext cx="4287075" cy="2174175"/>
          </a:xfrm>
          <a:prstGeom prst="rect">
            <a:avLst/>
          </a:prstGeom>
          <a:noFill/>
          <a:ln>
            <a:noFill/>
          </a:ln>
        </p:spPr>
      </p:pic>
      <p:sp>
        <p:nvSpPr>
          <p:cNvPr id="71" name="Google Shape;71;p15"/>
          <p:cNvSpPr txBox="1"/>
          <p:nvPr/>
        </p:nvSpPr>
        <p:spPr>
          <a:xfrm>
            <a:off x="107350" y="3330625"/>
            <a:ext cx="8927400" cy="1698000"/>
          </a:xfrm>
          <a:prstGeom prst="rect">
            <a:avLst/>
          </a:prstGeom>
          <a:noFill/>
          <a:ln>
            <a:noFill/>
          </a:ln>
        </p:spPr>
        <p:txBody>
          <a:bodyPr spcFirstLastPara="1" wrap="square" lIns="91425" tIns="91425" rIns="91425" bIns="91425" anchor="ctr" anchorCtr="0">
            <a:noAutofit/>
          </a:bodyPr>
          <a:lstStyle/>
          <a:p>
            <a:pPr marL="0" marR="0" lvl="0" indent="0" algn="r" rtl="1">
              <a:lnSpc>
                <a:spcPct val="115000"/>
              </a:lnSpc>
              <a:spcBef>
                <a:spcPts val="0"/>
              </a:spcBef>
              <a:spcAft>
                <a:spcPts val="0"/>
              </a:spcAft>
              <a:buNone/>
            </a:pPr>
            <a:r>
              <a:rPr lang="x-none" sz="1800">
                <a:solidFill>
                  <a:schemeClr val="dk2"/>
                </a:solidFill>
              </a:rPr>
              <a:t>מדענים מעריכים כי בעקבות כריתת יערות באזור האמזונס כדי לפנות קרקע לגידולים חקלאיים, ודישונם של אותם גידולים בדשנים חקלאיים, נשטפו אל הים חנקן וחומרים מזינים אחרים, והובילו להתפוצצות אוכלוסיית האצות.</a:t>
            </a:r>
            <a:endParaRPr sz="1800">
              <a:solidFill>
                <a:schemeClr val="dk2"/>
              </a:solidFill>
            </a:endParaRPr>
          </a:p>
          <a:p>
            <a:pPr marL="0" marR="0" lvl="0" indent="0" algn="r" rtl="1">
              <a:lnSpc>
                <a:spcPct val="115000"/>
              </a:lnSpc>
              <a:spcBef>
                <a:spcPts val="1600"/>
              </a:spcBef>
              <a:spcAft>
                <a:spcPts val="1600"/>
              </a:spcAft>
              <a:buNone/>
            </a:pPr>
            <a:r>
              <a:rPr lang="x-none" sz="1800">
                <a:solidFill>
                  <a:schemeClr val="dk2"/>
                </a:solidFill>
              </a:rPr>
              <a:t>יש גם מדענים הטוענים כי עליית טמפרטורת האוקיינוס כחלק מתופעת ההתחממות הגלובלית, דרך שינויים בזרמי הים, מזרזים את התפתחות האצות.</a:t>
            </a:r>
            <a:endParaRPr sz="1800">
              <a:solidFill>
                <a:schemeClr val="dk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fade">
                                      <p:cBhvr>
                                        <p:cTn id="7" dur="10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6"/>
          <p:cNvSpPr txBox="1">
            <a:spLocks noGrp="1"/>
          </p:cNvSpPr>
          <p:nvPr>
            <p:ph type="title"/>
          </p:nvPr>
        </p:nvSpPr>
        <p:spPr>
          <a:xfrm>
            <a:off x="20362" y="445025"/>
            <a:ext cx="8811938" cy="572700"/>
          </a:xfrm>
          <a:prstGeom prst="rect">
            <a:avLst/>
          </a:prstGeom>
        </p:spPr>
        <p:txBody>
          <a:bodyPr spcFirstLastPara="1" wrap="square" lIns="91425" tIns="91425" rIns="91425" bIns="91425" anchor="t" anchorCtr="0">
            <a:noAutofit/>
          </a:bodyPr>
          <a:lstStyle/>
          <a:p>
            <a:pPr marL="0" lvl="0" indent="0" algn="r" rtl="1">
              <a:spcBef>
                <a:spcPts val="0"/>
              </a:spcBef>
              <a:spcAft>
                <a:spcPts val="0"/>
              </a:spcAft>
              <a:buNone/>
            </a:pPr>
            <a:r>
              <a:rPr lang="x-none" b="1">
                <a:solidFill>
                  <a:srgbClr val="FF0000"/>
                </a:solidFill>
                <a:effectLst>
                  <a:outerShdw blurRad="38100" dist="38100" dir="2700000" algn="tl">
                    <a:srgbClr val="000000">
                      <a:alpha val="43137"/>
                    </a:srgbClr>
                  </a:outerShdw>
                </a:effectLst>
              </a:rPr>
              <a:t>כיצד התופעה משפיעה על כדור הארץ, האדם ומגוון המינים?</a:t>
            </a:r>
            <a:endParaRPr b="1" dirty="0">
              <a:solidFill>
                <a:srgbClr val="FF0000"/>
              </a:solidFill>
              <a:effectLst>
                <a:outerShdw blurRad="38100" dist="38100" dir="2700000" algn="tl">
                  <a:srgbClr val="000000">
                    <a:alpha val="43137"/>
                  </a:srgbClr>
                </a:outerShdw>
              </a:effectLst>
            </a:endParaRPr>
          </a:p>
        </p:txBody>
      </p:sp>
      <p:sp>
        <p:nvSpPr>
          <p:cNvPr id="77" name="Google Shape;77;p1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81000" algn="r" rtl="1">
              <a:lnSpc>
                <a:spcPct val="150000"/>
              </a:lnSpc>
              <a:spcBef>
                <a:spcPts val="0"/>
              </a:spcBef>
              <a:spcAft>
                <a:spcPts val="0"/>
              </a:spcAft>
              <a:buSzPts val="2400"/>
              <a:buChar char="◄"/>
            </a:pPr>
            <a:r>
              <a:rPr lang="x-none" sz="2400"/>
              <a:t>פגיעה בשוניות אלמוגים באמצעות חסימת אור השמש.</a:t>
            </a:r>
            <a:endParaRPr sz="2400" dirty="0"/>
          </a:p>
          <a:p>
            <a:pPr marL="457200" lvl="0" indent="-381000" algn="r" rtl="1">
              <a:lnSpc>
                <a:spcPct val="150000"/>
              </a:lnSpc>
              <a:spcBef>
                <a:spcPts val="0"/>
              </a:spcBef>
              <a:spcAft>
                <a:spcPts val="0"/>
              </a:spcAft>
              <a:buSzPts val="2400"/>
              <a:buChar char="◄"/>
            </a:pPr>
            <a:r>
              <a:rPr lang="x-none" sz="2400"/>
              <a:t>צריכת כל החמצן שבמים מה שיגרום למוות של אורגניזמים שונים החיים שם.</a:t>
            </a:r>
            <a:endParaRPr sz="2400" dirty="0"/>
          </a:p>
          <a:p>
            <a:pPr marL="457200" lvl="0" indent="-381000" algn="r" rtl="1">
              <a:lnSpc>
                <a:spcPct val="150000"/>
              </a:lnSpc>
              <a:spcBef>
                <a:spcPts val="0"/>
              </a:spcBef>
              <a:spcAft>
                <a:spcPts val="0"/>
              </a:spcAft>
              <a:buSzPts val="2400"/>
              <a:buChar char="◄"/>
            </a:pPr>
            <a:r>
              <a:rPr lang="x-none" sz="2400"/>
              <a:t>הורדת החמצן במים על ידי חסימת קרני השמש - אין פוטוסינתזה </a:t>
            </a:r>
            <a:endParaRPr sz="2400" dirty="0"/>
          </a:p>
          <a:p>
            <a:pPr marL="0" lvl="0" indent="0" algn="r" rtl="1">
              <a:lnSpc>
                <a:spcPct val="150000"/>
              </a:lnSpc>
              <a:spcBef>
                <a:spcPts val="1600"/>
              </a:spcBef>
              <a:spcAft>
                <a:spcPts val="0"/>
              </a:spcAft>
              <a:buNone/>
            </a:pPr>
            <a:endParaRPr sz="2400" dirty="0"/>
          </a:p>
          <a:p>
            <a:pPr marL="0" lvl="0" indent="0" algn="r" rtl="1">
              <a:lnSpc>
                <a:spcPct val="150000"/>
              </a:lnSpc>
              <a:spcBef>
                <a:spcPts val="1600"/>
              </a:spcBef>
              <a:spcAft>
                <a:spcPts val="1600"/>
              </a:spcAft>
              <a:buNone/>
            </a:pPr>
            <a:endParaRPr sz="24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62" y="3367110"/>
            <a:ext cx="1659148" cy="17763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p17"/>
          <p:cNvSpPr txBox="1">
            <a:spLocks noGrp="1"/>
          </p:cNvSpPr>
          <p:nvPr>
            <p:ph type="title"/>
          </p:nvPr>
        </p:nvSpPr>
        <p:spPr>
          <a:xfrm>
            <a:off x="311700" y="445025"/>
            <a:ext cx="8520600" cy="1305600"/>
          </a:xfrm>
          <a:prstGeom prst="rect">
            <a:avLst/>
          </a:prstGeom>
          <a:noFill/>
          <a:ln>
            <a:noFill/>
          </a:ln>
        </p:spPr>
        <p:txBody>
          <a:bodyPr spcFirstLastPara="1" wrap="square" lIns="91425" tIns="91425" rIns="91425" bIns="91425" anchor="t" anchorCtr="0">
            <a:noAutofit/>
          </a:bodyPr>
          <a:lstStyle/>
          <a:p>
            <a:pPr algn="r" rtl="1"/>
            <a:r>
              <a:rPr lang="x-none" b="1">
                <a:solidFill>
                  <a:srgbClr val="FF0000"/>
                </a:solidFill>
                <a:effectLst>
                  <a:outerShdw blurRad="38100" dist="38100" dir="2700000" algn="tl">
                    <a:srgbClr val="000000">
                      <a:alpha val="43137"/>
                    </a:srgbClr>
                  </a:outerShdw>
                </a:effectLst>
              </a:rPr>
              <a:t>מה אפשר לעשות??</a:t>
            </a:r>
            <a:endParaRPr b="1" dirty="0">
              <a:solidFill>
                <a:srgbClr val="FF0000"/>
              </a:solidFill>
              <a:effectLst>
                <a:outerShdw blurRad="38100" dist="38100" dir="2700000" algn="tl">
                  <a:srgbClr val="000000">
                    <a:alpha val="43137"/>
                  </a:srgbClr>
                </a:outerShdw>
              </a:effectLst>
            </a:endParaRPr>
          </a:p>
        </p:txBody>
      </p:sp>
      <p:sp>
        <p:nvSpPr>
          <p:cNvPr id="83" name="Google Shape;83;p17"/>
          <p:cNvSpPr txBox="1">
            <a:spLocks noGrp="1"/>
          </p:cNvSpPr>
          <p:nvPr>
            <p:ph type="body" idx="1"/>
          </p:nvPr>
        </p:nvSpPr>
        <p:spPr>
          <a:xfrm>
            <a:off x="311700" y="1160325"/>
            <a:ext cx="8520600" cy="2575800"/>
          </a:xfrm>
          <a:prstGeom prst="rect">
            <a:avLst/>
          </a:prstGeom>
        </p:spPr>
        <p:txBody>
          <a:bodyPr spcFirstLastPara="1" wrap="square" lIns="91425" tIns="91425" rIns="91425" bIns="91425" anchor="t" anchorCtr="0">
            <a:noAutofit/>
          </a:bodyPr>
          <a:lstStyle/>
          <a:p>
            <a:pPr marL="0" lvl="0" indent="0" algn="r" rtl="1">
              <a:spcBef>
                <a:spcPts val="0"/>
              </a:spcBef>
              <a:spcAft>
                <a:spcPts val="0"/>
              </a:spcAft>
              <a:buNone/>
            </a:pPr>
            <a:endParaRPr sz="2400">
              <a:solidFill>
                <a:schemeClr val="dk1"/>
              </a:solidFill>
            </a:endParaRPr>
          </a:p>
          <a:p>
            <a:pPr marL="0" lvl="0" indent="0" algn="r" rtl="1">
              <a:spcBef>
                <a:spcPts val="1600"/>
              </a:spcBef>
              <a:spcAft>
                <a:spcPts val="0"/>
              </a:spcAft>
              <a:buNone/>
            </a:pPr>
            <a:r>
              <a:rPr lang="x-none" sz="2400">
                <a:solidFill>
                  <a:schemeClr val="dk1"/>
                </a:solidFill>
              </a:rPr>
              <a:t>מכיוון שהאצות מורכבות מחומרים אורגנים ניתן לייצר מהם דשן חקלאי ומזון לבע"ח .</a:t>
            </a:r>
            <a:endParaRPr sz="2400">
              <a:solidFill>
                <a:schemeClr val="dk1"/>
              </a:solidFill>
            </a:endParaRPr>
          </a:p>
          <a:p>
            <a:pPr marL="0" lvl="0" indent="0" algn="r" rtl="1">
              <a:spcBef>
                <a:spcPts val="1600"/>
              </a:spcBef>
              <a:spcAft>
                <a:spcPts val="1600"/>
              </a:spcAft>
              <a:buNone/>
            </a:pPr>
            <a:r>
              <a:rPr lang="x-none" sz="2400">
                <a:solidFill>
                  <a:schemeClr val="dk1"/>
                </a:solidFill>
              </a:rPr>
              <a:t>בנוסף אפשר לבדוק שימוש של הפקת אנרגיה מאצות אלה ובכך להפיק תועלת מהכמות הגדולה של האצות הנערמות בחופים.</a:t>
            </a:r>
            <a:endParaRPr sz="2400">
              <a:solidFill>
                <a:schemeClr val="dk1"/>
              </a:solidFill>
            </a:endParaRPr>
          </a:p>
        </p:txBody>
      </p:sp>
      <p:pic>
        <p:nvPicPr>
          <p:cNvPr id="84" name="Google Shape;84;p17"/>
          <p:cNvPicPr preferRelativeResize="0"/>
          <p:nvPr/>
        </p:nvPicPr>
        <p:blipFill>
          <a:blip r:embed="rId3">
            <a:alphaModFix/>
          </a:blip>
          <a:stretch>
            <a:fillRect/>
          </a:stretch>
        </p:blipFill>
        <p:spPr>
          <a:xfrm>
            <a:off x="76198" y="-2"/>
            <a:ext cx="1750625" cy="175062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3"/>
                                        </p:tgtEl>
                                        <p:attrNameLst>
                                          <p:attrName>style.visibility</p:attrName>
                                        </p:attrNameLst>
                                      </p:cBhvr>
                                      <p:to>
                                        <p:strVal val="visible"/>
                                      </p:to>
                                    </p:set>
                                    <p:animEffect transition="in" filter="fade">
                                      <p:cBhvr>
                                        <p:cTn id="7" dur="10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pic>
        <p:nvPicPr>
          <p:cNvPr id="89" name="Google Shape;89;p18" descr="Subscribe to our channel! rupt.ly/subscribe&#10;&#10;Thousands of tonnes of rotting sargassum seaweed has piled up on the beaches of Tulum and across Mexico's eastern coast throughout the state of Quintana Roo, in what has become a yearly economic and environmental disaster.&#10;&#10;Drone footage shot on Thursday shows Mexico's once pristine beaches covered in an endless brown mass, with more of the macroalgae being brought in by the waves, stretching out to the horizon.&#10;&#10;Mexico's President Andres Manuel Lopez Obrador estimates the clean-up cost could be as high as $2.7 million (€2.4 million), which does not take into account the toll taken on the tourism industry, the mainstay of Yucatan's economy.&#10;&#10;The phenomenon has grown in recent years, with 2018's summer bloom of sargassum algae stretching across the entire Atlantic Ocean, from the Gulf of Mexico to West Africa.&#10;&#10;  Video ID: 20190720-021&#10;&#10;  Video on Demand: http://www.ruptly.tv&#10;  Contact: cd@ruptly.tv  &#10;&#10;  Twitter: http://twitter.com/Ruptly&#10;  Facebook: http://www.facebook.com/Ruptly" title="Mexico: Drone footage reveals tonnes of rotting sargassum seaweed swamping Yucatan beaches">
            <a:hlinkClick r:id="rId3"/>
          </p:cNvPr>
          <p:cNvPicPr preferRelativeResize="0"/>
          <p:nvPr/>
        </p:nvPicPr>
        <p:blipFill>
          <a:blip r:embed="rId4">
            <a:alphaModFix/>
          </a:blip>
          <a:stretch>
            <a:fillRect/>
          </a:stretch>
        </p:blipFill>
        <p:spPr>
          <a:xfrm>
            <a:off x="57550" y="20575"/>
            <a:ext cx="3612300" cy="2709225"/>
          </a:xfrm>
          <a:prstGeom prst="rect">
            <a:avLst/>
          </a:prstGeom>
          <a:noFill/>
          <a:ln>
            <a:noFill/>
          </a:ln>
        </p:spPr>
      </p:pic>
      <p:pic>
        <p:nvPicPr>
          <p:cNvPr id="90" name="Google Shape;90;p18"/>
          <p:cNvPicPr preferRelativeResize="0"/>
          <p:nvPr/>
        </p:nvPicPr>
        <p:blipFill rotWithShape="1">
          <a:blip r:embed="rId5">
            <a:alphaModFix/>
          </a:blip>
          <a:srcRect l="36500" t="14154" r="15089" b="11584"/>
          <a:stretch/>
        </p:blipFill>
        <p:spPr>
          <a:xfrm rot="1059003">
            <a:off x="4215031" y="605092"/>
            <a:ext cx="4451706" cy="3839287"/>
          </a:xfrm>
          <a:prstGeom prst="rect">
            <a:avLst/>
          </a:prstGeom>
          <a:noFill/>
          <a:ln>
            <a:noFill/>
          </a:ln>
        </p:spPr>
      </p:pic>
      <p:pic>
        <p:nvPicPr>
          <p:cNvPr id="91" name="Google Shape;91;p18"/>
          <p:cNvPicPr preferRelativeResize="0"/>
          <p:nvPr/>
        </p:nvPicPr>
        <p:blipFill rotWithShape="1">
          <a:blip r:embed="rId6">
            <a:alphaModFix/>
          </a:blip>
          <a:srcRect l="30007" t="9080" r="20871" b="7918"/>
          <a:stretch/>
        </p:blipFill>
        <p:spPr>
          <a:xfrm rot="-1788442">
            <a:off x="1795957" y="536389"/>
            <a:ext cx="4460658" cy="4237670"/>
          </a:xfrm>
          <a:prstGeom prst="rect">
            <a:avLst/>
          </a:prstGeom>
          <a:noFill/>
          <a:ln>
            <a:noFill/>
          </a:ln>
        </p:spPr>
      </p:pic>
      <p:sp>
        <p:nvSpPr>
          <p:cNvPr id="5" name="Google Shape;69;p15"/>
          <p:cNvSpPr txBox="1">
            <a:spLocks noGrp="1"/>
          </p:cNvSpPr>
          <p:nvPr>
            <p:ph type="title"/>
          </p:nvPr>
        </p:nvSpPr>
        <p:spPr>
          <a:xfrm>
            <a:off x="-37324" y="3941760"/>
            <a:ext cx="3284374" cy="1080437"/>
          </a:xfrm>
          <a:prstGeom prst="rect">
            <a:avLst/>
          </a:prstGeom>
          <a:noFill/>
          <a:ln>
            <a:noFill/>
          </a:ln>
        </p:spPr>
        <p:txBody>
          <a:bodyPr spcFirstLastPara="1" wrap="square" lIns="91425" tIns="91425" rIns="91425" bIns="91425" anchor="t" anchorCtr="0">
            <a:noAutofit/>
          </a:bodyPr>
          <a:lstStyle/>
          <a:p>
            <a:pPr algn="r" rtl="1"/>
            <a:r>
              <a:rPr lang="he-IL" b="1" dirty="0" smtClean="0">
                <a:solidFill>
                  <a:srgbClr val="FF0000"/>
                </a:solidFill>
                <a:effectLst>
                  <a:outerShdw blurRad="38100" dist="38100" dir="2700000" algn="tl">
                    <a:srgbClr val="000000">
                      <a:alpha val="43137"/>
                    </a:srgbClr>
                  </a:outerShdw>
                </a:effectLst>
              </a:rPr>
              <a:t>הצגת מאמר או כתבה</a:t>
            </a:r>
            <a:br>
              <a:rPr lang="he-IL" b="1" dirty="0" smtClean="0">
                <a:solidFill>
                  <a:srgbClr val="FF0000"/>
                </a:solidFill>
                <a:effectLst>
                  <a:outerShdw blurRad="38100" dist="38100" dir="2700000" algn="tl">
                    <a:srgbClr val="000000">
                      <a:alpha val="43137"/>
                    </a:srgbClr>
                  </a:outerShdw>
                </a:effectLst>
              </a:rPr>
            </a:br>
            <a:r>
              <a:rPr lang="he-IL" b="1" dirty="0" smtClean="0">
                <a:solidFill>
                  <a:srgbClr val="FF0000"/>
                </a:solidFill>
                <a:effectLst>
                  <a:outerShdw blurRad="38100" dist="38100" dir="2700000" algn="tl">
                    <a:srgbClr val="000000">
                      <a:alpha val="43137"/>
                    </a:srgbClr>
                  </a:outerShdw>
                </a:effectLst>
              </a:rPr>
              <a:t> </a:t>
            </a:r>
            <a:r>
              <a:rPr lang="he-IL" b="1" dirty="0" err="1" smtClean="0">
                <a:solidFill>
                  <a:srgbClr val="FF0000"/>
                </a:solidFill>
                <a:effectLst>
                  <a:outerShdw blurRad="38100" dist="38100" dir="2700000" algn="tl">
                    <a:srgbClr val="000000">
                      <a:alpha val="43137"/>
                    </a:srgbClr>
                  </a:outerShdw>
                </a:effectLst>
              </a:rPr>
              <a:t>מהיימנה</a:t>
            </a:r>
            <a:r>
              <a:rPr lang="he-IL" b="1" dirty="0" smtClean="0">
                <a:solidFill>
                  <a:srgbClr val="FF0000"/>
                </a:solidFill>
                <a:effectLst>
                  <a:outerShdw blurRad="38100" dist="38100" dir="2700000" algn="tl">
                    <a:srgbClr val="000000">
                      <a:alpha val="43137"/>
                    </a:srgbClr>
                  </a:outerShdw>
                </a:effectLst>
              </a:rPr>
              <a:t> רלוונטית</a:t>
            </a:r>
            <a:endParaRPr b="1" dirty="0">
              <a:solidFill>
                <a:srgbClr val="FF00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1000"/>
                                        <p:tgtEl>
                                          <p:spTgt spid="9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1"/>
                                        </p:tgtEl>
                                        <p:attrNameLst>
                                          <p:attrName>style.visibility</p:attrName>
                                        </p:attrNameLst>
                                      </p:cBhvr>
                                      <p:to>
                                        <p:strVal val="visible"/>
                                      </p:to>
                                    </p:set>
                                    <p:animEffect transition="in" filter="fade">
                                      <p:cBhvr>
                                        <p:cTn id="12" dur="10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1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algn="r" rtl="1"/>
            <a:r>
              <a:rPr lang="x-none" b="1">
                <a:solidFill>
                  <a:srgbClr val="FF0000"/>
                </a:solidFill>
                <a:effectLst>
                  <a:outerShdw blurRad="38100" dist="38100" dir="2700000" algn="tl">
                    <a:srgbClr val="000000">
                      <a:alpha val="43137"/>
                    </a:srgbClr>
                  </a:outerShdw>
                </a:effectLst>
              </a:rPr>
              <a:t>רפלקציה על הפרוייקט</a:t>
            </a:r>
            <a:endParaRPr b="1">
              <a:solidFill>
                <a:srgbClr val="FF0000"/>
              </a:solidFill>
              <a:effectLst>
                <a:outerShdw blurRad="38100" dist="38100" dir="2700000" algn="tl">
                  <a:srgbClr val="000000">
                    <a:alpha val="43137"/>
                  </a:srgbClr>
                </a:outerShdw>
              </a:effectLst>
            </a:endParaRPr>
          </a:p>
        </p:txBody>
      </p:sp>
      <p:sp>
        <p:nvSpPr>
          <p:cNvPr id="97" name="Google Shape;97;p1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r" rtl="1">
              <a:spcBef>
                <a:spcPts val="0"/>
              </a:spcBef>
              <a:spcAft>
                <a:spcPts val="1600"/>
              </a:spcAft>
              <a:buNone/>
            </a:pPr>
            <a:r>
              <a:rPr lang="x-none"/>
              <a:t>ניתן לכתוב כצוות או כל אחד בנפרד</a:t>
            </a:r>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42022" y="1500188"/>
            <a:ext cx="2143125"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TotalTime>
  <Words>328</Words>
  <Application>Microsoft Office PowerPoint</Application>
  <PresentationFormat>‫הצגה על המסך (16:9)</PresentationFormat>
  <Paragraphs>28</Paragraphs>
  <Slides>7</Slides>
  <Notes>7</Notes>
  <HiddenSlides>0</HiddenSlides>
  <MMClips>0</MMClips>
  <ScaleCrop>false</ScaleCrop>
  <HeadingPairs>
    <vt:vector size="6" baseType="variant">
      <vt:variant>
        <vt:lpstr>גופנים בשימוש</vt:lpstr>
      </vt:variant>
      <vt:variant>
        <vt:i4>2</vt:i4>
      </vt:variant>
      <vt:variant>
        <vt:lpstr>ערכת נושא</vt:lpstr>
      </vt:variant>
      <vt:variant>
        <vt:i4>1</vt:i4>
      </vt:variant>
      <vt:variant>
        <vt:lpstr>כותרות שקופיות</vt:lpstr>
      </vt:variant>
      <vt:variant>
        <vt:i4>7</vt:i4>
      </vt:variant>
    </vt:vector>
  </HeadingPairs>
  <TitlesOfParts>
    <vt:vector size="10" baseType="lpstr">
      <vt:lpstr>Assistant</vt:lpstr>
      <vt:lpstr>Arial</vt:lpstr>
      <vt:lpstr>Simple Light</vt:lpstr>
      <vt:lpstr>האצה סרגסום שנופשת בקריביים</vt:lpstr>
      <vt:lpstr>התפשטות הסרגסום...</vt:lpstr>
      <vt:lpstr>מה גרם להיווצרות התופעה?</vt:lpstr>
      <vt:lpstr>כיצד התופעה משפיעה על כדור הארץ, האדם ומגוון המינים?</vt:lpstr>
      <vt:lpstr>מה אפשר לעשות??</vt:lpstr>
      <vt:lpstr>הצגת מאמר או כתבה  מהיימנה רלוונטית</vt:lpstr>
      <vt:lpstr>רפלקציה על הפרוייקט</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האצה סרגסום שנופשת בקריביים</dc:title>
  <dc:creator>user</dc:creator>
  <cp:lastModifiedBy>Owner</cp:lastModifiedBy>
  <cp:revision>3</cp:revision>
  <dcterms:modified xsi:type="dcterms:W3CDTF">2020-07-05T10:12:12Z</dcterms:modified>
</cp:coreProperties>
</file>