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67" r:id="rId4"/>
    <p:sldId id="282" r:id="rId5"/>
    <p:sldId id="270" r:id="rId6"/>
    <p:sldId id="285" r:id="rId7"/>
    <p:sldId id="273" r:id="rId8"/>
    <p:sldId id="275" r:id="rId9"/>
    <p:sldId id="268" r:id="rId10"/>
    <p:sldId id="286" r:id="rId11"/>
    <p:sldId id="287" r:id="rId12"/>
    <p:sldId id="280" r:id="rId13"/>
    <p:sldId id="272" r:id="rId14"/>
    <p:sldId id="274" r:id="rId15"/>
    <p:sldId id="271" r:id="rId16"/>
    <p:sldId id="269" r:id="rId17"/>
    <p:sldId id="281" r:id="rId18"/>
    <p:sldId id="261" r:id="rId19"/>
    <p:sldId id="266" r:id="rId20"/>
    <p:sldId id="284" r:id="rId21"/>
    <p:sldId id="265" r:id="rId22"/>
    <p:sldId id="26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9577EB-825C-4D70-9A77-A5BE195C698D}" type="datetimeFigureOut">
              <a:rPr lang="he-IL" smtClean="0"/>
              <a:t>ג'/תמוז/תש"פ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41B88D1-7681-4DE3-B7C7-49B5E8744C8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9925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5102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0" y="3"/>
            <a:ext cx="12192000" cy="7574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1633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047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8043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9962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3376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9103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2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131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7815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097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 defTabSz="1219170">
              <a:buClr>
                <a:srgbClr val="000000"/>
              </a:buClr>
            </a:pPr>
            <a:fld id="{00000000-1234-1234-1234-123412341234}" type="slidenum">
              <a:rPr lang="x-none" kern="0" smtClean="0">
                <a:solidFill>
                  <a:srgbClr val="595959"/>
                </a:solidFill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‹#›</a:t>
            </a:fld>
            <a:endParaRPr lang="x-none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01602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s://www.youtube.com/watch?v=2uj5eZdWgk0" TargetMode="External"/><Relationship Id="rId7" Type="http://schemas.openxmlformats.org/officeDocument/2006/relationships/image" Target="../media/image2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hyperlink" Target="https://www.youtube.com/watch?v=o6U6l85YYOM" TargetMode="External"/><Relationship Id="rId4" Type="http://schemas.openxmlformats.org/officeDocument/2006/relationships/hyperlink" Target="&#1492;&#1514;&#1495;&#1502;&#1502;&#1493;&#1514;%20&#1490;&#1500;&#1493;&#1489;&#1500;&#1497;&#1514;%20&#1495;&#1500;&#1511;%20&#1488;%20&#1502;&#1514;&#1495;&#1502;&#1502;&#1497;&#1501;" TargetMode="External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Qb6x63QKb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תמונה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4" y="138596"/>
            <a:ext cx="3524720" cy="2637855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2706887" y="1252042"/>
            <a:ext cx="8679915" cy="1748729"/>
          </a:xfrm>
        </p:spPr>
        <p:txBody>
          <a:bodyPr>
            <a:normAutofit fontScale="90000"/>
          </a:bodyPr>
          <a:lstStyle/>
          <a:p>
            <a:r>
              <a:rPr lang="he-IL" sz="8800" dirty="0" smtClean="0"/>
              <a:t>התחממות כדור הארץ</a:t>
            </a:r>
            <a:br>
              <a:rPr lang="he-IL" sz="8800" dirty="0" smtClean="0"/>
            </a:br>
            <a:r>
              <a:rPr lang="he-IL" sz="8800" dirty="0" smtClean="0"/>
              <a:t>משבר האקלים</a:t>
            </a:r>
            <a:endParaRPr lang="he-IL" sz="880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e-IL" sz="3600" dirty="0" smtClean="0">
                <a:solidFill>
                  <a:srgbClr val="FFFF00"/>
                </a:solidFill>
              </a:rPr>
              <a:t>העלאת המודעות</a:t>
            </a:r>
          </a:p>
          <a:p>
            <a:r>
              <a:rPr lang="he-IL" sz="3600" dirty="0" smtClean="0">
                <a:solidFill>
                  <a:srgbClr val="FFFF00"/>
                </a:solidFill>
              </a:rPr>
              <a:t>מה אפשר לעשות?</a:t>
            </a:r>
            <a:endParaRPr lang="he-IL" sz="3600" dirty="0">
              <a:solidFill>
                <a:srgbClr val="FFFF00"/>
              </a:solidFill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800" r="29368" b="5981"/>
          <a:stretch/>
        </p:blipFill>
        <p:spPr>
          <a:xfrm>
            <a:off x="9252067" y="3824233"/>
            <a:ext cx="2876204" cy="3062720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545" y="5677494"/>
            <a:ext cx="1770524" cy="11140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0128" y="4026394"/>
            <a:ext cx="3890681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ד"ר </a:t>
            </a:r>
            <a:r>
              <a:rPr lang="he-I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אורית</a:t>
            </a:r>
            <a:r>
              <a:rPr lang="he-I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לשם </a:t>
            </a:r>
            <a:r>
              <a:rPr lang="he-I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זוכוביצקי</a:t>
            </a:r>
            <a:endParaRPr lang="he-IL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e-I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רכזת </a:t>
            </a:r>
            <a:r>
              <a:rPr lang="he-I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ביולוגיה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e-I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עם צוות ביולוגיה </a:t>
            </a:r>
            <a:r>
              <a:rPr lang="he-I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חט"ע</a:t>
            </a:r>
            <a:endParaRPr lang="he-IL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e-I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שנת </a:t>
            </a:r>
            <a:r>
              <a:rPr lang="he-I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תש"ף</a:t>
            </a:r>
            <a:endParaRPr lang="he-IL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e-I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ביס הרב תחומי עמל</a:t>
            </a:r>
          </a:p>
          <a:p>
            <a:pPr algn="ctr"/>
            <a:r>
              <a:rPr lang="he-I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ליידי דייויס תל אביב</a:t>
            </a:r>
            <a:endParaRPr lang="he-I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503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קבוצה 5"/>
          <p:cNvGrpSpPr/>
          <p:nvPr/>
        </p:nvGrpSpPr>
        <p:grpSpPr>
          <a:xfrm>
            <a:off x="3131833" y="180583"/>
            <a:ext cx="9060167" cy="6795126"/>
            <a:chOff x="1143000" y="278027"/>
            <a:chExt cx="9060167" cy="6795126"/>
          </a:xfrm>
        </p:grpSpPr>
        <p:pic>
          <p:nvPicPr>
            <p:cNvPr id="4" name="תמונה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3000" y="278027"/>
              <a:ext cx="9060167" cy="6795126"/>
            </a:xfrm>
            <a:prstGeom prst="rect">
              <a:avLst/>
            </a:prstGeom>
          </p:spPr>
        </p:pic>
        <p:sp>
          <p:nvSpPr>
            <p:cNvPr id="5" name="מלבן 4"/>
            <p:cNvSpPr/>
            <p:nvPr/>
          </p:nvSpPr>
          <p:spPr>
            <a:xfrm>
              <a:off x="5311588" y="3657600"/>
              <a:ext cx="1264024" cy="282389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  <p:sp>
        <p:nvSpPr>
          <p:cNvPr id="7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e-IL" sz="5400" dirty="0" smtClean="0"/>
              <a:t>דוגמאות </a:t>
            </a:r>
            <a:br>
              <a:rPr lang="he-IL" sz="5400" dirty="0" smtClean="0"/>
            </a:br>
            <a:r>
              <a:rPr lang="he-IL" sz="5400" dirty="0" smtClean="0"/>
              <a:t>לתוצרים</a:t>
            </a:r>
            <a:endParaRPr lang="he-IL" sz="5400" dirty="0"/>
          </a:p>
        </p:txBody>
      </p:sp>
    </p:spTree>
    <p:extLst>
      <p:ext uri="{BB962C8B-B14F-4D97-AF65-F5344CB8AC3E}">
        <p14:creationId xmlns:p14="http://schemas.microsoft.com/office/powerpoint/2010/main" val="210838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תוצאת תמונה עבור swamp">
            <a:extLst>
              <a:ext uri="{FF2B5EF4-FFF2-40B4-BE49-F238E27FC236}">
                <a16:creationId xmlns:a16="http://schemas.microsoft.com/office/drawing/2014/main" id="{EF2AC4E9-41CC-4600-8D1C-EFA9148D4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98" y="228599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227C2744-7C04-4EDF-8B61-C227ECB9A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3061" y="-43070"/>
            <a:ext cx="4371975" cy="1569048"/>
          </a:xfrm>
        </p:spPr>
        <p:txBody>
          <a:bodyPr>
            <a:normAutofit/>
          </a:bodyPr>
          <a:lstStyle/>
          <a:p>
            <a:r>
              <a:rPr lang="he-IL" sz="3536" b="1" dirty="0">
                <a:ln w="9525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chemeClr val="bg2">
                      <a:alpha val="6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Ruehl" panose="020E0503060101010101" pitchFamily="34" charset="-79"/>
                <a:cs typeface="FrankRuehl" panose="020E0503060101010101" pitchFamily="34" charset="-79"/>
              </a:rPr>
              <a:t>הפצת מחלות</a:t>
            </a:r>
            <a:br>
              <a:rPr lang="he-IL" sz="3536" b="1" dirty="0">
                <a:ln w="9525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chemeClr val="bg2">
                      <a:alpha val="6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Ruehl" panose="020E0503060101010101" pitchFamily="34" charset="-79"/>
                <a:cs typeface="FrankRuehl" panose="020E0503060101010101" pitchFamily="34" charset="-79"/>
              </a:rPr>
            </a:br>
            <a:r>
              <a:rPr lang="he-IL" sz="1714" b="1" dirty="0">
                <a:ln w="9525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chemeClr val="bg2">
                      <a:alpha val="6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Ruehl" panose="020E0503060101010101" pitchFamily="34" charset="-79"/>
                <a:cs typeface="FrankRuehl" panose="020E0503060101010101" pitchFamily="34" charset="-79"/>
              </a:rPr>
              <a:t>מגישים: תומר גול, דן גילון, שגב אורי ואופק </a:t>
            </a:r>
            <a:r>
              <a:rPr lang="he-IL" sz="1714" b="1" dirty="0" err="1">
                <a:ln w="9525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chemeClr val="bg2">
                      <a:alpha val="6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Ruehl" panose="020E0503060101010101" pitchFamily="34" charset="-79"/>
                <a:cs typeface="FrankRuehl" panose="020E0503060101010101" pitchFamily="34" charset="-79"/>
              </a:rPr>
              <a:t>נוה</a:t>
            </a:r>
            <a:r>
              <a:rPr lang="he-IL" sz="1714" b="1" dirty="0">
                <a:ln w="9525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chemeClr val="bg2">
                      <a:alpha val="6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Ruehl" panose="020E0503060101010101" pitchFamily="34" charset="-79"/>
                <a:cs typeface="FrankRuehl" panose="020E0503060101010101" pitchFamily="34" charset="-79"/>
              </a:rPr>
              <a:t> (י9)</a:t>
            </a:r>
            <a:br>
              <a:rPr lang="he-IL" sz="1714" b="1" dirty="0">
                <a:ln w="9525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chemeClr val="bg2">
                      <a:alpha val="6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Ruehl" panose="020E0503060101010101" pitchFamily="34" charset="-79"/>
                <a:cs typeface="FrankRuehl" panose="020E0503060101010101" pitchFamily="34" charset="-79"/>
              </a:rPr>
            </a:br>
            <a:r>
              <a:rPr lang="he-IL" sz="1714" b="1" dirty="0">
                <a:ln w="9525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chemeClr val="bg2">
                      <a:alpha val="6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Ruehl" panose="020E0503060101010101" pitchFamily="34" charset="-79"/>
                <a:cs typeface="FrankRuehl" panose="020E0503060101010101" pitchFamily="34" charset="-79"/>
              </a:rPr>
              <a:t>מורה: יקי גואטה</a:t>
            </a:r>
            <a:br>
              <a:rPr lang="he-IL" sz="1714" b="1" dirty="0">
                <a:ln w="9525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chemeClr val="bg2">
                      <a:alpha val="6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Ruehl" panose="020E0503060101010101" pitchFamily="34" charset="-79"/>
                <a:cs typeface="FrankRuehl" panose="020E0503060101010101" pitchFamily="34" charset="-79"/>
              </a:rPr>
            </a:br>
            <a:r>
              <a:rPr lang="he-IL" sz="1714" b="1" dirty="0">
                <a:ln w="9525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chemeClr val="bg2">
                      <a:alpha val="60000"/>
                    </a:schemeClr>
                  </a:glow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Ruehl" panose="020E0503060101010101" pitchFamily="34" charset="-79"/>
                <a:cs typeface="FrankRuehl" panose="020E0503060101010101" pitchFamily="34" charset="-79"/>
              </a:rPr>
              <a:t>בי"ס: ליידי דייויס</a:t>
            </a:r>
            <a:endParaRPr lang="he-IL" sz="3536" b="1" dirty="0">
              <a:ln w="9525">
                <a:solidFill>
                  <a:sysClr val="windowText" lastClr="000000"/>
                </a:solidFill>
                <a:prstDash val="solid"/>
              </a:ln>
              <a:effectLst>
                <a:glow rad="101600">
                  <a:schemeClr val="bg2">
                    <a:alpha val="60000"/>
                  </a:schemeClr>
                </a:glow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FrankRuehl" panose="020E0503060101010101" pitchFamily="34" charset="-79"/>
              <a:cs typeface="FrankRuehl" panose="020E0503060101010101" pitchFamily="34" charset="-79"/>
            </a:endParaRPr>
          </a:p>
        </p:txBody>
      </p:sp>
      <p:pic>
        <p:nvPicPr>
          <p:cNvPr id="1028" name="Picture 4" descr="תוצאת תמונה עבור graphs about mosquitoes">
            <a:extLst>
              <a:ext uri="{FF2B5EF4-FFF2-40B4-BE49-F238E27FC236}">
                <a16:creationId xmlns:a16="http://schemas.microsoft.com/office/drawing/2014/main" id="{CBD7274B-47BE-49A0-A875-9E1F05510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98" y="1525979"/>
            <a:ext cx="3023968" cy="19115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תוצאת תמונה עבור graphs about mosquitoes">
            <a:extLst>
              <a:ext uri="{FF2B5EF4-FFF2-40B4-BE49-F238E27FC236}">
                <a16:creationId xmlns:a16="http://schemas.microsoft.com/office/drawing/2014/main" id="{B778587C-84CA-4035-8012-E4AFFF5E30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9" r="23661"/>
          <a:stretch/>
        </p:blipFill>
        <p:spPr bwMode="auto">
          <a:xfrm>
            <a:off x="3438924" y="1525978"/>
            <a:ext cx="1897084" cy="17889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תמונה 7" descr="תמונה שמכילה טקסט, מפה&#10;&#10;התיאור נוצר באופן אוטומטי">
            <a:extLst>
              <a:ext uri="{FF2B5EF4-FFF2-40B4-BE49-F238E27FC236}">
                <a16:creationId xmlns:a16="http://schemas.microsoft.com/office/drawing/2014/main" id="{368AAA95-6742-4386-AB1C-AA838F5D6B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759" y="3586574"/>
            <a:ext cx="4070249" cy="2620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תמונה 11" descr="תמונה שמכילה אובייקט, שעון&#10;&#10;התיאור נוצר באופן אוטומטי">
            <a:extLst>
              <a:ext uri="{FF2B5EF4-FFF2-40B4-BE49-F238E27FC236}">
                <a16:creationId xmlns:a16="http://schemas.microsoft.com/office/drawing/2014/main" id="{0CCB680C-074C-4F7E-87B8-BF7DF3F12A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89" y="5789219"/>
            <a:ext cx="799965" cy="1149283"/>
          </a:xfrm>
          <a:prstGeom prst="rect">
            <a:avLst/>
          </a:prstGeom>
        </p:spPr>
      </p:pic>
      <p:grpSp>
        <p:nvGrpSpPr>
          <p:cNvPr id="7" name="קבוצה 6"/>
          <p:cNvGrpSpPr/>
          <p:nvPr/>
        </p:nvGrpSpPr>
        <p:grpSpPr>
          <a:xfrm>
            <a:off x="6023497" y="-170646"/>
            <a:ext cx="7709115" cy="5781837"/>
            <a:chOff x="6023497" y="-170646"/>
            <a:chExt cx="7709115" cy="5781837"/>
          </a:xfrm>
        </p:grpSpPr>
        <p:pic>
          <p:nvPicPr>
            <p:cNvPr id="3" name="תמונה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23497" y="-170646"/>
              <a:ext cx="7709115" cy="5781837"/>
            </a:xfrm>
            <a:prstGeom prst="rect">
              <a:avLst/>
            </a:prstGeom>
          </p:spPr>
        </p:pic>
        <p:sp>
          <p:nvSpPr>
            <p:cNvPr id="6" name="מלבן 5"/>
            <p:cNvSpPr/>
            <p:nvPr/>
          </p:nvSpPr>
          <p:spPr>
            <a:xfrm>
              <a:off x="10663518" y="4612341"/>
              <a:ext cx="2286000" cy="1882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  <p:sp>
        <p:nvSpPr>
          <p:cNvPr id="9" name="מלבן 8"/>
          <p:cNvSpPr/>
          <p:nvPr/>
        </p:nvSpPr>
        <p:spPr>
          <a:xfrm>
            <a:off x="1492624" y="954741"/>
            <a:ext cx="2312894" cy="1075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5287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247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 rtl="1"/>
            <a:r>
              <a:rPr lang="x-none" b="1">
                <a:solidFill>
                  <a:srgbClr val="000000"/>
                </a:solidFill>
              </a:rPr>
              <a:t>שם חברי הצוות</a:t>
            </a:r>
            <a:endParaRPr b="1">
              <a:solidFill>
                <a:srgbClr val="000000"/>
              </a:solidFill>
            </a:endParaRPr>
          </a:p>
          <a:p>
            <a:pPr marL="0" indent="0" rtl="1"/>
            <a:r>
              <a:rPr lang="x-none" b="1">
                <a:solidFill>
                  <a:srgbClr val="000000"/>
                </a:solidFill>
              </a:rPr>
              <a:t>כיתה</a:t>
            </a:r>
            <a:endParaRPr b="1">
              <a:solidFill>
                <a:srgbClr val="000000"/>
              </a:solidFill>
            </a:endParaRPr>
          </a:p>
          <a:p>
            <a:pPr marL="0" indent="0" rtl="1"/>
            <a:r>
              <a:rPr lang="x-none" b="1">
                <a:solidFill>
                  <a:srgbClr val="000000"/>
                </a:solidFill>
              </a:rPr>
              <a:t>מורה</a:t>
            </a:r>
            <a:endParaRPr b="1">
              <a:solidFill>
                <a:srgbClr val="000000"/>
              </a:solidFill>
            </a:endParaRPr>
          </a:p>
          <a:p>
            <a:pPr marL="0" indent="0" rtl="1"/>
            <a:r>
              <a:rPr lang="x-none" b="1">
                <a:solidFill>
                  <a:srgbClr val="000000"/>
                </a:solidFill>
              </a:rPr>
              <a:t>תאריך</a:t>
            </a:r>
            <a:endParaRPr b="1">
              <a:solidFill>
                <a:srgbClr val="000000"/>
              </a:solidFill>
            </a:endParaRPr>
          </a:p>
          <a:p>
            <a:pPr marL="0" indent="0" rtl="1"/>
            <a:endParaRPr/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528" y="665018"/>
            <a:ext cx="9406943" cy="3023878"/>
          </a:xfrm>
          <a:prstGeom prst="rect">
            <a:avLst/>
          </a:prstGeom>
        </p:spPr>
      </p:pic>
      <p:sp>
        <p:nvSpPr>
          <p:cNvPr id="4" name="מלבן 3"/>
          <p:cNvSpPr/>
          <p:nvPr/>
        </p:nvSpPr>
        <p:spPr>
          <a:xfrm>
            <a:off x="6733310" y="25380"/>
            <a:ext cx="50979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שלב שלישי- </a:t>
            </a:r>
            <a:r>
              <a:rPr lang="he-IL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דוגמא למצגת </a:t>
            </a:r>
            <a:endParaRPr lang="en-US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6635" y="4948519"/>
            <a:ext cx="2637260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טל אדר רונן</a:t>
            </a:r>
            <a:endParaRPr lang="he-IL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782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80566" y="2349925"/>
            <a:ext cx="3616867" cy="245644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he-IL" dirty="0"/>
              <a:t>התחממות כדור הארץ </a:t>
            </a:r>
            <a:r>
              <a:rPr lang="he-IL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למידה מרחוק </a:t>
            </a:r>
            <a:r>
              <a:rPr lang="he-IL" dirty="0"/>
              <a:t>שכבת י 4.3.2020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71880" y="242449"/>
            <a:ext cx="6281873" cy="1107996"/>
          </a:xfr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e-IL" sz="2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במסגרת יום למידה מרחוק שהיה, טרם הקורונה, </a:t>
            </a:r>
            <a:r>
              <a:rPr lang="he-IL" sz="2200" b="1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התנודבתי</a:t>
            </a:r>
            <a:r>
              <a:rPr lang="he-IL" sz="2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בשמחה להכין תרגול למידה מרחוק לכל שכבת י.</a:t>
            </a: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746" y="103031"/>
            <a:ext cx="2972254" cy="3960254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244" y="1247413"/>
            <a:ext cx="3173012" cy="4866147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939" y="2884195"/>
            <a:ext cx="2357063" cy="384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62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dirty="0" smtClean="0"/>
              <a:t>שכבת יא מגמת ביולוגיה: </a:t>
            </a:r>
            <a:br>
              <a:rPr lang="he-IL" dirty="0" smtClean="0"/>
            </a:br>
            <a:r>
              <a:rPr lang="he-IL" dirty="0" smtClean="0"/>
              <a:t>קבלת התלמידים בבוקר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" t="4789" r="6694" b="5421"/>
          <a:stretch/>
        </p:blipFill>
        <p:spPr>
          <a:xfrm>
            <a:off x="6616933" y="0"/>
            <a:ext cx="5112326" cy="6858000"/>
          </a:xfr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9752" y="-40148"/>
            <a:ext cx="6276112" cy="1846659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altLang="he-IL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האם התחזיות על ההתחממות הגלובלית התגשמו? </a:t>
            </a:r>
            <a:r>
              <a:rPr kumimoji="0" lang="he-IL" altLang="he-IL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פוסטרים ופתיחת היום בשתי כניסות בית </a:t>
            </a:r>
            <a:r>
              <a:rPr kumimoji="0" lang="he-IL" altLang="he-IL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הספרץ</a:t>
            </a:r>
            <a:endParaRPr kumimoji="0" lang="he-IL" altLang="he-IL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e-IL" altLang="he-IL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יא</a:t>
            </a:r>
            <a:r>
              <a:rPr kumimoji="0" lang="he-IL" altLang="he-IL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בוגרי מגמת ביולוגיה</a:t>
            </a:r>
            <a:endParaRPr kumimoji="0" lang="en-US" altLang="he-I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lvl="0" indent="-28575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he-IL" altLang="he-I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כבר לפני יותר ממאה שנה התריעו על משבר</a:t>
            </a:r>
            <a:r>
              <a:rPr kumimoji="0" lang="he-IL" altLang="he-IL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האקלים. מה נאמר אז והאם הצליחו לחזות את העתיד. </a:t>
            </a:r>
          </a:p>
          <a:p>
            <a:pPr marL="285750" marR="0" lvl="0" indent="-28575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he-IL" altLang="he-IL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האם מה שחוזים היום יגשים את עצמו בעתיד לבוא?</a:t>
            </a:r>
          </a:p>
          <a:p>
            <a:pPr marL="285750" marR="0" lvl="0" indent="-28575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e-IL" altLang="he-IL" sz="1400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האם</a:t>
            </a:r>
            <a:r>
              <a:rPr lang="he-IL" altLang="he-IL" sz="1400" dirty="0" smtClean="0">
                <a:latin typeface="Calibri" panose="020F0502020204030204" pitchFamily="34" charset="0"/>
                <a:cs typeface="Arial" panose="020B0604020202020204" pitchFamily="34" charset="0"/>
              </a:rPr>
              <a:t> הגענו לנקודת האל חזור?</a:t>
            </a:r>
            <a:endParaRPr kumimoji="0" lang="en-US" altLang="he-I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7087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dirty="0" err="1" smtClean="0"/>
              <a:t>פרוייקט</a:t>
            </a:r>
            <a:r>
              <a:rPr lang="he-IL" dirty="0" smtClean="0"/>
              <a:t> שכבת </a:t>
            </a:r>
            <a:r>
              <a:rPr lang="he-IL" dirty="0" err="1" smtClean="0"/>
              <a:t>יב</a:t>
            </a:r>
            <a:r>
              <a:rPr lang="he-IL" dirty="0" smtClean="0"/>
              <a:t>- מגמת ביולוגיה.</a:t>
            </a:r>
            <a:br>
              <a:rPr lang="he-IL" dirty="0" smtClean="0"/>
            </a:br>
            <a:r>
              <a:rPr lang="he-IL" dirty="0" smtClean="0"/>
              <a:t>שולחנות עגולים ברחבת ביה"ס</a:t>
            </a:r>
            <a:endParaRPr lang="he-IL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860618"/>
              </p:ext>
            </p:extLst>
          </p:nvPr>
        </p:nvGraphicFramePr>
        <p:xfrm>
          <a:off x="6402292" y="17348"/>
          <a:ext cx="4661004" cy="6819057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330502">
                  <a:extLst>
                    <a:ext uri="{9D8B030D-6E8A-4147-A177-3AD203B41FA5}">
                      <a16:colId xmlns:a16="http://schemas.microsoft.com/office/drawing/2014/main" val="1353631853"/>
                    </a:ext>
                  </a:extLst>
                </a:gridCol>
                <a:gridCol w="2330502">
                  <a:extLst>
                    <a:ext uri="{9D8B030D-6E8A-4147-A177-3AD203B41FA5}">
                      <a16:colId xmlns:a16="http://schemas.microsoft.com/office/drawing/2014/main" val="4106508733"/>
                    </a:ext>
                  </a:extLst>
                </a:gridCol>
              </a:tblGrid>
              <a:tr h="75477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solidFill>
                            <a:srgbClr val="92D050"/>
                          </a:solidFill>
                          <a:effectLst/>
                        </a:rPr>
                        <a:t>כן</a:t>
                      </a:r>
                      <a:endParaRPr lang="en-US" sz="1800" dirty="0">
                        <a:solidFill>
                          <a:srgbClr val="92D050"/>
                        </a:solidFill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 dirty="0">
                          <a:effectLst/>
                        </a:rPr>
                        <a:t>ההתחממות הגלובלית הינה מעשה ידי אדם ולא חלק מהתנהלות מחזורית טבעית של כדור הארץ.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effectLst/>
                        </a:rPr>
                        <a:t>לא</a:t>
                      </a:r>
                      <a:endParaRPr lang="en-US" sz="2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 dirty="0">
                          <a:effectLst/>
                        </a:rPr>
                        <a:t>ההתחממות הגלובלית הינה מהלך של מחזוריות טבעית על כדור הארץ. 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1817882358"/>
                  </a:ext>
                </a:extLst>
              </a:tr>
              <a:tr h="72458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עד 2100 מדענים צופים עלייה ממוצעת של 3 מעלות צלזיוס וטוענים כי היא משמעותית.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ההתחממות ב100 השנים האחרונות הינה רק ב-1.18 מעלות צלזיוס. זו תנודה קטנה יותר ממה שהיה עד כה באקלים של כדור הארץ לאורך נים רבות אחורה.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1338498525"/>
                  </a:ext>
                </a:extLst>
              </a:tr>
              <a:tr h="72458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הנזק של ההתחממות הגלובלית שוות ערך לפצצת אטום וחצי כל שנייה למשך 150 שנים.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ההתחממות תלויה בשינויים מחזוריים בקרינת השמש. מכיוון ששינויים אלו הגיעו לשיא תעצר ההתחממות והעלייה תתמתן ב100 השנים הקרובות.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1763876954"/>
                  </a:ext>
                </a:extLst>
              </a:tr>
              <a:tr h="54343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העלייה של 1.1 מעלות צלזיוס מאז המהפכה התעשייתית היא משמעותית.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ריכוז הפחמן הדו חמצני עלה מ0.03 ל-0.04. זה לא משמעותי מאחר והצמחים קולטים את הפד"ח בתהליך הפוטוסינתזה.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3955977922"/>
                  </a:ext>
                </a:extLst>
              </a:tr>
              <a:tr h="54343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ב1950 נמדדה הרמה הגבוהה ביותר של גזי החממה באוויר ב800000 השנים האחרונות.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לפני 1000 שנים היה יותר חם מהיום וכמעט ולא היה קרח בקוטב הצפוני.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2834936610"/>
                  </a:ext>
                </a:extLst>
              </a:tr>
              <a:tr h="72458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 dirty="0">
                          <a:effectLst/>
                        </a:rPr>
                        <a:t>בקהילה המדעית סבורים מרבית המדענים כי הסיבה העיקרית להתחממות היא פעילות האדם שגורמת לפליטה מוגברת של גזי חממה, כתוצאה משריפת </a:t>
                      </a:r>
                      <a:r>
                        <a:rPr lang="he-IL" sz="1000" dirty="0" err="1">
                          <a:effectLst/>
                        </a:rPr>
                        <a:t>דלקים</a:t>
                      </a:r>
                      <a:r>
                        <a:rPr lang="he-IL" sz="1000" dirty="0">
                          <a:effectLst/>
                        </a:rPr>
                        <a:t>. 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הבעיה בהתחממות היא אדי המים שממילא נמצאים על הכדור הכחול ולא בהתאספות הפד"ח באטמוספירה.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1219703553"/>
                  </a:ext>
                </a:extLst>
              </a:tr>
              <a:tr h="54343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ניתן לראות כי יש עלייה של גובה פני הים. יש פחות שלגים שמכסים את העולם.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מתוך 10000 אחרונות של ציוויליזציה, התקופה שלנו היא ב10% של השנים הקרות ביותר.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4192911799"/>
                  </a:ext>
                </a:extLst>
              </a:tr>
              <a:tr h="54343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2019 הייתה השנה השנייה הכי חמה מאז 1880.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הקורלציה בין ריכוז הפד"ח לטמפרטורה היא של 4%. סטטיסטית זה אומר שאין קשר ביניהם.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1395986471"/>
                  </a:ext>
                </a:extLst>
              </a:tr>
              <a:tr h="36229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ישנן השערות שיש קשר בין קרינה קוסמית לבין שינויים אקלימיים.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4186592940"/>
                  </a:ext>
                </a:extLst>
              </a:tr>
              <a:tr h="72458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אמצעי המחשה: </a:t>
                      </a:r>
                      <a:endParaRPr lang="en-US" sz="90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סרט: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אפקט החממה כשלעצמו חיוני לחיים על פני הארץ. לולא הוא היינו נאלצים לחיות בטמפרטורה של 18 מעלות צלזיוס מתחת לאפס.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1465574286"/>
                  </a:ext>
                </a:extLst>
              </a:tr>
              <a:tr h="54343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 dirty="0">
                          <a:effectLst/>
                        </a:rPr>
                        <a:t>אמצעי המחשה: </a:t>
                      </a:r>
                      <a:endParaRPr lang="en-US" sz="9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000" dirty="0">
                          <a:effectLst/>
                        </a:rPr>
                        <a:t>סרט: התרמית הגדולה של ההתחממות העולמית  - </a:t>
                      </a:r>
                      <a:r>
                        <a:rPr lang="he-IL" sz="1000" dirty="0" err="1">
                          <a:effectLst/>
                        </a:rPr>
                        <a:t>דוקו</a:t>
                      </a:r>
                      <a:r>
                        <a:rPr lang="he-IL" sz="1000" dirty="0">
                          <a:effectLst/>
                        </a:rPr>
                        <a:t> – </a:t>
                      </a:r>
                      <a:r>
                        <a:rPr lang="en-US" sz="1000" dirty="0">
                          <a:effectLst/>
                        </a:rPr>
                        <a:t>IPCC</a:t>
                      </a:r>
                      <a:r>
                        <a:rPr lang="he-IL" sz="1000" dirty="0">
                          <a:effectLst/>
                        </a:rPr>
                        <a:t>. 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069" marR="59069" marT="0" marB="0"/>
                </a:tc>
                <a:extLst>
                  <a:ext uri="{0D108BD9-81ED-4DB2-BD59-A6C34878D82A}">
                    <a16:rowId xmlns:a16="http://schemas.microsoft.com/office/drawing/2014/main" val="244505538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0821" y="125417"/>
            <a:ext cx="5403273" cy="1415772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altLang="he-IL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האם ההתחממות הגלובלית משמעותית? </a:t>
            </a:r>
            <a:r>
              <a:rPr kumimoji="0" lang="he-IL" altLang="he-IL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שולחנות עגולים – בוגרי מגמת ביולוגיה</a:t>
            </a:r>
            <a:endParaRPr kumimoji="0" lang="en-US" altLang="he-I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altLang="he-I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לאחר ויכוח ארוך שנים באשר לתרומתו של האדם להתחממות הגלובלית, ניתן לראות בספרות המקצועית וברשתות החברתיות דעות לכאן ולכאן. </a:t>
            </a:r>
            <a:endParaRPr kumimoji="0" lang="en-US" altLang="he-I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altLang="he-I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איילת פרל</a:t>
            </a:r>
            <a:endParaRPr kumimoji="0" lang="en-US" altLang="he-I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dirty="0"/>
              <a:t>התחממות גלובלית </a:t>
            </a:r>
            <a:r>
              <a:rPr lang="he-IL" dirty="0" smtClean="0"/>
              <a:t>- </a:t>
            </a:r>
            <a:r>
              <a:rPr lang="he-IL" dirty="0"/>
              <a:t>נקודת האל חזור</a:t>
            </a:r>
            <a:br>
              <a:rPr lang="he-IL" dirty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720629" y="1576556"/>
            <a:ext cx="7340138" cy="245511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e-IL" dirty="0" smtClean="0">
                <a:hlinkClick r:id="rId2" action="ppaction://hlinksldjump"/>
              </a:rPr>
              <a:t>התחממות </a:t>
            </a:r>
            <a:r>
              <a:rPr lang="he-IL" dirty="0" smtClean="0">
                <a:hlinkClick r:id="rId2" action="ppaction://hlinksldjump"/>
              </a:rPr>
              <a:t>גלובלית חלק א </a:t>
            </a:r>
            <a:r>
              <a:rPr lang="he-IL" dirty="0" smtClean="0">
                <a:hlinkClick r:id="rId2" action="ppaction://hlinksldjump"/>
              </a:rPr>
              <a:t>מתחממים</a:t>
            </a:r>
            <a:r>
              <a:rPr lang="he-IL" dirty="0" smtClean="0"/>
              <a:t>- </a:t>
            </a:r>
            <a:r>
              <a:rPr lang="en-US" dirty="0">
                <a:hlinkClick r:id="rId3"/>
              </a:rPr>
              <a:t>https://www.youtube.com/watch?v=2uj5eZdWgk0</a:t>
            </a:r>
            <a:endParaRPr lang="en-US" dirty="0" smtClean="0">
              <a:hlinkClick r:id="rId4" action="ppaction://hlinkfile"/>
            </a:endParaRPr>
          </a:p>
          <a:p>
            <a:pPr marL="0" indent="0">
              <a:buNone/>
            </a:pPr>
            <a:r>
              <a:rPr lang="he-IL" dirty="0" smtClean="0">
                <a:hlinkClick r:id="rId2" action="ppaction://hlinksldjump"/>
              </a:rPr>
              <a:t>התחממות גלובלית חלק ג נקודת האל </a:t>
            </a:r>
            <a:r>
              <a:rPr lang="he-IL" dirty="0" smtClean="0">
                <a:hlinkClick r:id="rId2" action="ppaction://hlinksldjump"/>
              </a:rPr>
              <a:t>חזור</a:t>
            </a:r>
            <a:r>
              <a:rPr lang="he-IL" dirty="0" smtClean="0"/>
              <a:t>- </a:t>
            </a:r>
            <a:r>
              <a:rPr lang="en-US" dirty="0">
                <a:hlinkClick r:id="rId5"/>
              </a:rPr>
              <a:t>https://www.youtube.com/watch?v=o6U6l85YYOM</a:t>
            </a:r>
            <a:endParaRPr lang="he-IL" dirty="0" smtClean="0"/>
          </a:p>
          <a:p>
            <a:pPr marL="0" indent="0">
              <a:buNone/>
            </a:pPr>
            <a:r>
              <a:rPr lang="he-IL" dirty="0" smtClean="0"/>
              <a:t>1997- פרוטוקול </a:t>
            </a:r>
            <a:r>
              <a:rPr lang="he-IL" dirty="0" err="1" smtClean="0"/>
              <a:t>קיוטו</a:t>
            </a:r>
            <a:r>
              <a:rPr lang="he-IL" dirty="0" smtClean="0"/>
              <a:t> -המדינות </a:t>
            </a:r>
            <a:r>
              <a:rPr lang="he-IL" dirty="0"/>
              <a:t>המפותחות מחויבות להפחתת פליטות גזי חממה.</a:t>
            </a:r>
            <a:endParaRPr lang="he-IL" dirty="0" smtClean="0"/>
          </a:p>
          <a:p>
            <a:pPr marL="0" indent="0">
              <a:buNone/>
            </a:pPr>
            <a:r>
              <a:rPr lang="he-IL" dirty="0" err="1" smtClean="0"/>
              <a:t>מכחישי</a:t>
            </a:r>
            <a:r>
              <a:rPr lang="he-IL" dirty="0" smtClean="0"/>
              <a:t> שינויי האקלים </a:t>
            </a:r>
          </a:p>
          <a:p>
            <a:pPr marL="0" indent="0">
              <a:buNone/>
            </a:pPr>
            <a:r>
              <a:rPr lang="he-IL" dirty="0" smtClean="0"/>
              <a:t>מי מפסיד מהסכם פריז? מי מפסיד מכלכלה דלת פחמן?</a:t>
            </a:r>
          </a:p>
          <a:p>
            <a:pPr marL="0" indent="0">
              <a:buNone/>
            </a:pPr>
            <a:r>
              <a:rPr lang="he-IL" dirty="0" smtClean="0"/>
              <a:t>2019 ארה"ב פרשה מההסכם </a:t>
            </a:r>
            <a:endParaRPr lang="he-IL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8987" y="2811149"/>
            <a:ext cx="2342280" cy="1304892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324" y="148932"/>
            <a:ext cx="3980286" cy="19503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89396" y="164138"/>
            <a:ext cx="6914927" cy="126188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algn="ctr" defTabSz="914400" rt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2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he-IL" sz="3200" dirty="0" smtClean="0"/>
              <a:t>מורה על הבמה- </a:t>
            </a:r>
            <a:r>
              <a:rPr lang="he-IL" dirty="0" smtClean="0"/>
              <a:t>השתלמות בבית הספר לכל המורים</a:t>
            </a:r>
          </a:p>
          <a:p>
            <a:r>
              <a:rPr lang="he-IL" dirty="0" smtClean="0"/>
              <a:t>כדור הארץ מתחמם </a:t>
            </a:r>
          </a:p>
          <a:p>
            <a:r>
              <a:rPr lang="he-I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מה אנחנו יכולים לעשות בתור צוות חינוכי?</a:t>
            </a:r>
            <a:endParaRPr lang="he-I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מציין מיקום תוכן 2"/>
          <p:cNvSpPr txBox="1">
            <a:spLocks/>
          </p:cNvSpPr>
          <p:nvPr/>
        </p:nvSpPr>
        <p:spPr>
          <a:xfrm>
            <a:off x="5910127" y="4031674"/>
            <a:ext cx="6281873" cy="2596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he-IL" b="1" smtClean="0">
                <a:solidFill>
                  <a:srgbClr val="00B050"/>
                </a:solidFill>
              </a:rPr>
              <a:t>2015</a:t>
            </a:r>
            <a:r>
              <a:rPr lang="he-IL" smtClean="0"/>
              <a:t> נחתם </a:t>
            </a:r>
            <a:r>
              <a:rPr lang="he-IL" b="1" smtClean="0">
                <a:solidFill>
                  <a:srgbClr val="00B050"/>
                </a:solidFill>
              </a:rPr>
              <a:t>הסכם פריז- </a:t>
            </a:r>
            <a:r>
              <a:rPr lang="he-IL" smtClean="0"/>
              <a:t>כל מדינות העולם הסכימו לקחת חלק</a:t>
            </a:r>
          </a:p>
          <a:p>
            <a:r>
              <a:rPr lang="he-IL" smtClean="0"/>
              <a:t>להסכם פריז קדמה הסכמה רחבה כי על </a:t>
            </a:r>
            <a:r>
              <a:rPr lang="he-IL" b="1" smtClean="0"/>
              <a:t>המדינות לפעול ביחד </a:t>
            </a:r>
            <a:r>
              <a:rPr lang="he-IL" smtClean="0"/>
              <a:t>על-מנת </a:t>
            </a:r>
            <a:r>
              <a:rPr lang="he-IL" b="1" smtClean="0"/>
              <a:t>לעצור את התפתחותו של משבר האקלים</a:t>
            </a:r>
            <a:r>
              <a:rPr lang="he-IL" smtClean="0"/>
              <a:t>, שאת השפעותיו כבר ניתן </a:t>
            </a:r>
            <a:r>
              <a:rPr lang="he-IL" b="1" smtClean="0"/>
              <a:t>להרגיש ברחבי העולם</a:t>
            </a:r>
            <a:r>
              <a:rPr lang="he-IL" smtClean="0"/>
              <a:t>, והמהווה </a:t>
            </a:r>
            <a:r>
              <a:rPr lang="he-IL" b="1" smtClean="0">
                <a:solidFill>
                  <a:srgbClr val="FF0000"/>
                </a:solidFill>
              </a:rPr>
              <a:t>סכנה לכדור הארץ</a:t>
            </a:r>
            <a:r>
              <a:rPr lang="he-IL" smtClean="0"/>
              <a:t>, </a:t>
            </a:r>
            <a:r>
              <a:rPr lang="he-IL" b="1" smtClean="0">
                <a:solidFill>
                  <a:srgbClr val="FF0000"/>
                </a:solidFill>
              </a:rPr>
              <a:t>ולאנושות בפרט</a:t>
            </a:r>
            <a:r>
              <a:rPr lang="he-IL" smtClean="0"/>
              <a:t>. </a:t>
            </a:r>
          </a:p>
          <a:p>
            <a:r>
              <a:rPr lang="he-IL" b="1" smtClean="0"/>
              <a:t>המטרה המשותפת </a:t>
            </a:r>
            <a:r>
              <a:rPr lang="he-IL" smtClean="0"/>
              <a:t>והמוסכמת היא כי יש </a:t>
            </a:r>
            <a:r>
              <a:rPr lang="he-IL" b="1" smtClean="0">
                <a:solidFill>
                  <a:srgbClr val="FF0000"/>
                </a:solidFill>
              </a:rPr>
              <a:t>לעצור את הגידול בפליטות גזי החממה </a:t>
            </a:r>
            <a:r>
              <a:rPr lang="he-IL" smtClean="0"/>
              <a:t>במידה כזו </a:t>
            </a:r>
            <a:r>
              <a:rPr lang="he-IL" b="1" smtClean="0"/>
              <a:t>שתגביל את </a:t>
            </a:r>
            <a:r>
              <a:rPr lang="he-IL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העלייה הצפויה </a:t>
            </a:r>
            <a:r>
              <a:rPr lang="he-IL" b="1" smtClean="0"/>
              <a:t>בטמפרטורה הממוצע של כדור הארץ </a:t>
            </a:r>
            <a:r>
              <a:rPr lang="he-IL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למתחת</a:t>
            </a:r>
            <a:r>
              <a:rPr lang="he-IL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ל-2 מעלות </a:t>
            </a:r>
            <a:r>
              <a:rPr lang="he-IL" b="1" smtClean="0"/>
              <a:t>צלסיוס</a:t>
            </a:r>
            <a:r>
              <a:rPr lang="he-IL" smtClean="0"/>
              <a:t>. </a:t>
            </a:r>
          </a:p>
          <a:p>
            <a:r>
              <a:rPr lang="he-IL" b="1" smtClean="0"/>
              <a:t>עלייה של למעלה משתי מעלות תביא </a:t>
            </a:r>
            <a:r>
              <a:rPr lang="he-IL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להשלכ</a:t>
            </a:r>
            <a:r>
              <a:rPr lang="he-IL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ות קיצוניות ובלתי </a:t>
            </a:r>
            <a:r>
              <a:rPr lang="he-IL" b="1" smtClean="0"/>
              <a:t>הפיכות. </a:t>
            </a:r>
            <a:endParaRPr lang="he-IL" b="1" dirty="0"/>
          </a:p>
        </p:txBody>
      </p:sp>
      <p:pic>
        <p:nvPicPr>
          <p:cNvPr id="9" name="תמונה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884" y="4116041"/>
            <a:ext cx="3146194" cy="2097463"/>
          </a:xfrm>
          <a:prstGeom prst="rect">
            <a:avLst/>
          </a:prstGeom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94590" y="5023415"/>
            <a:ext cx="2362889" cy="154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664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614572" cy="2851265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sz="6000" dirty="0" smtClean="0">
                <a:solidFill>
                  <a:srgbClr val="FFFF00"/>
                </a:solidFill>
              </a:rPr>
              <a:t>שיתוף והצגה עם ההנהלה</a:t>
            </a:r>
            <a:r>
              <a:rPr lang="he-IL" sz="6000" dirty="0" smtClean="0">
                <a:solidFill>
                  <a:srgbClr val="92D050"/>
                </a:solidFill>
              </a:rPr>
              <a:t/>
            </a:r>
            <a:br>
              <a:rPr lang="he-IL" sz="6000" dirty="0" smtClean="0">
                <a:solidFill>
                  <a:srgbClr val="92D050"/>
                </a:solidFill>
              </a:rPr>
            </a:br>
            <a:r>
              <a:rPr lang="he-IL" sz="6000" dirty="0" smtClean="0"/>
              <a:t>מה בתוכנית?</a:t>
            </a:r>
            <a:endParaRPr lang="he-IL" sz="6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03203" y="1230287"/>
            <a:ext cx="6249405" cy="5411804"/>
          </a:xfrm>
        </p:spPr>
        <p:txBody>
          <a:bodyPr>
            <a:normAutofit fontScale="77500" lnSpcReduction="20000"/>
          </a:bodyPr>
          <a:lstStyle/>
          <a:p>
            <a:r>
              <a:rPr lang="he-IL" dirty="0" smtClean="0"/>
              <a:t>בשתי הכניסות לבית הספר יעמדו תלמידי מגמת יא ויקבלו את התלמידים הנכנסים בפוסטרים שהכינו מראש, קוד </a:t>
            </a:r>
            <a:r>
              <a:rPr lang="en-US" dirty="0" smtClean="0"/>
              <a:t>QR</a:t>
            </a:r>
            <a:r>
              <a:rPr lang="he-IL" dirty="0" smtClean="0"/>
              <a:t> לינק לשאלון קצר "מה אני יודע על התחממות כדור הארץ". בסוף יאספו הנתונים ויוצגו. </a:t>
            </a:r>
          </a:p>
          <a:p>
            <a:r>
              <a:rPr lang="he-IL" b="1" dirty="0" smtClean="0">
                <a:solidFill>
                  <a:srgbClr val="00B050"/>
                </a:solidFill>
              </a:rPr>
              <a:t>8:30 </a:t>
            </a:r>
            <a:r>
              <a:rPr lang="he-IL" dirty="0" smtClean="0"/>
              <a:t>בכל הכיתות בבית הספר יתחיל היום בהצגת הנושא של התחממות כדור הארץ: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e-IL" dirty="0" smtClean="0"/>
              <a:t>סרטון קצר 5-10 דקות המציג את הנושא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e-IL" dirty="0" smtClean="0"/>
              <a:t>קהות קצר של 10 שאלות לעורר מחשבות וסקרנות אצל התלמידים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e-IL" dirty="0" smtClean="0"/>
              <a:t>מצגת קצרה של 5-7 שקופיות המעלה את המודעות לנושא, כיצד מדינת ישראל לוקחת חלק, ואיפה אנחנו כתלמידים ומורים יכולים לעשות משהו</a:t>
            </a:r>
          </a:p>
          <a:p>
            <a:r>
              <a:rPr lang="he-IL" dirty="0" smtClean="0"/>
              <a:t>ברחבת בית הספר שולחנות עגולים, עמדות עשה ואל תעשה התחממות כדור הארץ, מפעילים, מגמת ביולוגיה </a:t>
            </a:r>
            <a:r>
              <a:rPr lang="he-IL" dirty="0" err="1" smtClean="0"/>
              <a:t>יב</a:t>
            </a:r>
            <a:endParaRPr lang="he-IL" dirty="0" smtClean="0"/>
          </a:p>
          <a:p>
            <a:r>
              <a:rPr lang="he-IL" dirty="0" smtClean="0"/>
              <a:t>באודיטוריום הרצאה של אדר ים- כל הרצאה 45דקות בחצאי שכבה לחטיבה עליונה.</a:t>
            </a:r>
          </a:p>
          <a:p>
            <a:r>
              <a:rPr lang="he-IL" dirty="0" smtClean="0"/>
              <a:t>שכבת י מתחילת השנה עשו </a:t>
            </a:r>
            <a:r>
              <a:rPr lang="he-IL" dirty="0" err="1" smtClean="0"/>
              <a:t>פרוייקט</a:t>
            </a:r>
            <a:r>
              <a:rPr lang="he-IL" dirty="0" smtClean="0"/>
              <a:t> על התחממות כדור הארץ- התוצרים: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e-IL" dirty="0" smtClean="0"/>
              <a:t> פוסטרים שיתלו ברחבי בית הספר ( -אולי נעשה תחרות.....)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e-IL" dirty="0" smtClean="0"/>
              <a:t>שכבת י יעבירו הרצאות בעזרת מצגות שהכינו מראש והעבירו בכיתות. את ההרצאות יעבירו לתלמידי חטיבת הביניים</a:t>
            </a:r>
          </a:p>
          <a:p>
            <a:r>
              <a:rPr lang="he-IL" dirty="0" smtClean="0"/>
              <a:t>בהפסקות שירים שגם עוסקים בנושא</a:t>
            </a:r>
          </a:p>
          <a:p>
            <a:r>
              <a:rPr lang="he-IL" dirty="0" smtClean="0"/>
              <a:t>יהיו פוסטרים גם של מצעד האקלים הצפוי שבוע אח"כ</a:t>
            </a:r>
          </a:p>
          <a:p>
            <a:endParaRPr lang="he-IL" dirty="0" smtClean="0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2608" y="5370165"/>
            <a:ext cx="1205421" cy="12054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29353" y="407324"/>
            <a:ext cx="277992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החזון שלי......</a:t>
            </a:r>
            <a:endParaRPr lang="he-IL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8631" y="4656439"/>
            <a:ext cx="5862503" cy="178510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algn="ctr" defTabSz="914400" rt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2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he-IL" dirty="0"/>
              <a:t>תוך כדי התהוות הרעיון והתפתחות יום השיא</a:t>
            </a:r>
          </a:p>
          <a:p>
            <a:r>
              <a:rPr lang="he-IL" dirty="0"/>
              <a:t> ישבנו עם צוות מדעים חטיבת ביניים</a:t>
            </a:r>
          </a:p>
          <a:p>
            <a:r>
              <a:rPr lang="he-IL" dirty="0"/>
              <a:t>ושילבנו גם את </a:t>
            </a:r>
            <a:r>
              <a:rPr lang="he-IL" dirty="0" err="1"/>
              <a:t>הפרוייקטים</a:t>
            </a:r>
            <a:r>
              <a:rPr lang="he-IL" dirty="0"/>
              <a:t> שלהם בנושא</a:t>
            </a:r>
          </a:p>
          <a:p>
            <a:r>
              <a:rPr lang="he-IL" dirty="0"/>
              <a:t>אבל זו כבר מצגת נוספת בפני עצמה</a:t>
            </a:r>
          </a:p>
          <a:p>
            <a:r>
              <a:rPr lang="he-I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תודה לסנדרה ולכל צוות מדעים חטב בליידי דיוויס </a:t>
            </a:r>
          </a:p>
        </p:txBody>
      </p:sp>
    </p:spTree>
    <p:extLst>
      <p:ext uri="{BB962C8B-B14F-4D97-AF65-F5344CB8AC3E}">
        <p14:creationId xmlns:p14="http://schemas.microsoft.com/office/powerpoint/2010/main" val="243682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מטרות היום: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430583" y="423721"/>
            <a:ext cx="6281873" cy="6057761"/>
          </a:xfrm>
        </p:spPr>
        <p:txBody>
          <a:bodyPr>
            <a:noAutofit/>
          </a:bodyPr>
          <a:lstStyle/>
          <a:p>
            <a:r>
              <a:rPr lang="he-IL" sz="2800" dirty="0" smtClean="0"/>
              <a:t>העלאת המודעות בקרב כל באי ליידי דייויס</a:t>
            </a:r>
          </a:p>
          <a:p>
            <a:r>
              <a:rPr lang="he-IL" sz="2800" dirty="0" smtClean="0"/>
              <a:t>ליצור יום שהוא קצת שונה</a:t>
            </a:r>
          </a:p>
          <a:p>
            <a:r>
              <a:rPr lang="he-IL" sz="2800" dirty="0" smtClean="0"/>
              <a:t>יום שמנוהל כולו על ידי התלמידים</a:t>
            </a:r>
          </a:p>
          <a:p>
            <a:r>
              <a:rPr lang="he-IL" sz="2800" dirty="0" smtClean="0"/>
              <a:t>יום חוויתי </a:t>
            </a:r>
          </a:p>
          <a:p>
            <a:r>
              <a:rPr lang="he-IL" sz="2800" dirty="0" smtClean="0"/>
              <a:t>לעורר מחשבה</a:t>
            </a:r>
          </a:p>
          <a:p>
            <a:r>
              <a:rPr lang="he-IL" sz="2800" dirty="0" smtClean="0"/>
              <a:t>והכי חשוב- שהתלמידים יצאו עם תובנות איך הם יכולים לתרום ומה הם יכולים לעשות. להבין ששינוי יכול להתחיל גם בנערה או בנער אחת/ד בליידי דייויס......</a:t>
            </a:r>
          </a:p>
          <a:p>
            <a:r>
              <a:rPr lang="he-IL" sz="2800" dirty="0" smtClean="0"/>
              <a:t>לכל אחד ואחת יש משמעות בעשייה</a:t>
            </a:r>
            <a:endParaRPr lang="he-IL" sz="2800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3" y="108066"/>
            <a:ext cx="4876800" cy="2019992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3"/>
          <a:srcRect l="9785" r="9246" b="9542"/>
          <a:stretch/>
        </p:blipFill>
        <p:spPr>
          <a:xfrm>
            <a:off x="4736470" y="5036547"/>
            <a:ext cx="1388225" cy="168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6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שבוע העלאת המודעות </a:t>
            </a:r>
            <a:br>
              <a:rPr lang="he-IL" dirty="0" smtClean="0"/>
            </a:br>
            <a:r>
              <a:rPr lang="he-IL" dirty="0" smtClean="0"/>
              <a:t> </a:t>
            </a:r>
            <a:r>
              <a:rPr lang="he-IL" sz="4800" dirty="0" smtClean="0"/>
              <a:t>משבר האקלים</a:t>
            </a:r>
            <a:endParaRPr lang="he-IL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4922715" y="755840"/>
            <a:ext cx="6914927" cy="156966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algn="ctr" defTabSz="914400" rt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2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he-IL" sz="3200" dirty="0">
                <a:solidFill>
                  <a:srgbClr val="002060"/>
                </a:solidFill>
              </a:rPr>
              <a:t>מזמינה את כל הצוותים להצטרף לימי שיא בשבוע של מצעד הקלים 2021</a:t>
            </a:r>
          </a:p>
          <a:p>
            <a:endParaRPr lang="he-IL" sz="3200" dirty="0">
              <a:solidFill>
                <a:srgbClr val="002060"/>
              </a:solidFill>
            </a:endParaRPr>
          </a:p>
        </p:txBody>
      </p:sp>
      <p:graphicFrame>
        <p:nvGraphicFramePr>
          <p:cNvPr id="6" name="טבלה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201976"/>
              </p:ext>
            </p:extLst>
          </p:nvPr>
        </p:nvGraphicFramePr>
        <p:xfrm>
          <a:off x="2716695" y="5145891"/>
          <a:ext cx="9475305" cy="149344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53615">
                  <a:extLst>
                    <a:ext uri="{9D8B030D-6E8A-4147-A177-3AD203B41FA5}">
                      <a16:colId xmlns:a16="http://schemas.microsoft.com/office/drawing/2014/main" val="2182607624"/>
                    </a:ext>
                  </a:extLst>
                </a:gridCol>
                <a:gridCol w="1353615">
                  <a:extLst>
                    <a:ext uri="{9D8B030D-6E8A-4147-A177-3AD203B41FA5}">
                      <a16:colId xmlns:a16="http://schemas.microsoft.com/office/drawing/2014/main" val="682502718"/>
                    </a:ext>
                  </a:extLst>
                </a:gridCol>
                <a:gridCol w="1353615">
                  <a:extLst>
                    <a:ext uri="{9D8B030D-6E8A-4147-A177-3AD203B41FA5}">
                      <a16:colId xmlns:a16="http://schemas.microsoft.com/office/drawing/2014/main" val="1486382362"/>
                    </a:ext>
                  </a:extLst>
                </a:gridCol>
                <a:gridCol w="1353615">
                  <a:extLst>
                    <a:ext uri="{9D8B030D-6E8A-4147-A177-3AD203B41FA5}">
                      <a16:colId xmlns:a16="http://schemas.microsoft.com/office/drawing/2014/main" val="3834987663"/>
                    </a:ext>
                  </a:extLst>
                </a:gridCol>
                <a:gridCol w="1353615">
                  <a:extLst>
                    <a:ext uri="{9D8B030D-6E8A-4147-A177-3AD203B41FA5}">
                      <a16:colId xmlns:a16="http://schemas.microsoft.com/office/drawing/2014/main" val="266654340"/>
                    </a:ext>
                  </a:extLst>
                </a:gridCol>
                <a:gridCol w="1353615">
                  <a:extLst>
                    <a:ext uri="{9D8B030D-6E8A-4147-A177-3AD203B41FA5}">
                      <a16:colId xmlns:a16="http://schemas.microsoft.com/office/drawing/2014/main" val="230709065"/>
                    </a:ext>
                  </a:extLst>
                </a:gridCol>
                <a:gridCol w="1353615">
                  <a:extLst>
                    <a:ext uri="{9D8B030D-6E8A-4147-A177-3AD203B41FA5}">
                      <a16:colId xmlns:a16="http://schemas.microsoft.com/office/drawing/2014/main" val="3673338961"/>
                    </a:ext>
                  </a:extLst>
                </a:gridCol>
              </a:tblGrid>
              <a:tr h="1493447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יום ראשון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יום שני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יום שלישי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יום רביעי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יום חמישי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יום שישי</a:t>
                      </a:r>
                    </a:p>
                    <a:p>
                      <a:pPr rtl="1"/>
                      <a:r>
                        <a:rPr lang="he-IL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מצעד האקלים</a:t>
                      </a:r>
                      <a:endParaRPr lang="he-IL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שבת הרווחנו את המנוחה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181421"/>
                  </a:ext>
                </a:extLst>
              </a:tr>
            </a:tbl>
          </a:graphicData>
        </a:graphic>
      </p:graphicFrame>
      <p:sp>
        <p:nvSpPr>
          <p:cNvPr id="7" name="חץ למטה 6"/>
          <p:cNvSpPr/>
          <p:nvPr/>
        </p:nvSpPr>
        <p:spPr>
          <a:xfrm>
            <a:off x="11323981" y="3980599"/>
            <a:ext cx="357809" cy="10560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חץ למטה 7"/>
          <p:cNvSpPr/>
          <p:nvPr/>
        </p:nvSpPr>
        <p:spPr>
          <a:xfrm>
            <a:off x="7244263" y="3980599"/>
            <a:ext cx="357809" cy="10560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חץ למטה 8"/>
          <p:cNvSpPr/>
          <p:nvPr/>
        </p:nvSpPr>
        <p:spPr>
          <a:xfrm>
            <a:off x="8723439" y="3980599"/>
            <a:ext cx="357809" cy="10560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חץ למטה 9"/>
          <p:cNvSpPr/>
          <p:nvPr/>
        </p:nvSpPr>
        <p:spPr>
          <a:xfrm>
            <a:off x="10023710" y="3980599"/>
            <a:ext cx="357809" cy="10560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1" name="חץ למטה 10"/>
          <p:cNvSpPr/>
          <p:nvPr/>
        </p:nvSpPr>
        <p:spPr>
          <a:xfrm>
            <a:off x="5765087" y="3980599"/>
            <a:ext cx="357809" cy="10560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2" name="TextBox 11"/>
          <p:cNvSpPr txBox="1"/>
          <p:nvPr/>
        </p:nvSpPr>
        <p:spPr>
          <a:xfrm>
            <a:off x="4922715" y="2679459"/>
            <a:ext cx="703910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4800" dirty="0" smtClean="0"/>
              <a:t>ימי שיא כל השבוע בכל הארץ</a:t>
            </a:r>
            <a:endParaRPr lang="he-IL" sz="4800" dirty="0"/>
          </a:p>
        </p:txBody>
      </p:sp>
      <p:pic>
        <p:nvPicPr>
          <p:cNvPr id="13" name="תמונה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981033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0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488" y="847898"/>
            <a:ext cx="7650025" cy="5118494"/>
          </a:xfrm>
        </p:spPr>
      </p:pic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61994" y="2532461"/>
            <a:ext cx="372249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altLang="he-IL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שרפה של יער </a:t>
            </a:r>
            <a:br>
              <a:rPr kumimoji="0" lang="he-IL" altLang="he-IL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r>
              <a:rPr kumimoji="0" lang="he-IL" altLang="he-IL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כתוצאה מיובש ומהחום הכבד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3613" y="78457"/>
            <a:ext cx="5862503" cy="769441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R="0" lvl="0" indent="0" algn="ctr" defTabSz="914400" rt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2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he-IL" dirty="0" smtClean="0"/>
              <a:t>כדור הארץ מתחמם </a:t>
            </a:r>
          </a:p>
          <a:p>
            <a:r>
              <a:rPr lang="he-I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מה אנחנו יכולים לעשות בתור צוות חינוכי?</a:t>
            </a:r>
            <a:endParaRPr lang="he-I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164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z="5400" dirty="0" smtClean="0"/>
              <a:t>מצעד האקלים </a:t>
            </a:r>
            <a:r>
              <a:rPr lang="he-IL" dirty="0" smtClean="0"/>
              <a:t>2020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72426" y="881054"/>
            <a:ext cx="6669001" cy="5248622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he-IL" sz="6000" b="1" cap="all" dirty="0">
                <a:solidFill>
                  <a:srgbClr val="00B594"/>
                </a:solidFill>
                <a:latin typeface="LieblingPro"/>
              </a:rPr>
              <a:t>מצעד האקלים 2020</a:t>
            </a:r>
          </a:p>
          <a:p>
            <a:pPr marL="0" indent="0" algn="ctr" fontAlgn="base">
              <a:buNone/>
            </a:pPr>
            <a:r>
              <a:rPr lang="he-IL" sz="6000" b="1" dirty="0">
                <a:solidFill>
                  <a:srgbClr val="5CC5C5"/>
                </a:solidFill>
                <a:latin typeface="inherit"/>
              </a:rPr>
              <a:t>תאריך</a:t>
            </a:r>
            <a:r>
              <a:rPr lang="he-IL" sz="6000" dirty="0">
                <a:solidFill>
                  <a:srgbClr val="58585B"/>
                </a:solidFill>
                <a:latin typeface="Heebo"/>
              </a:rPr>
              <a:t> 27.3.2020</a:t>
            </a:r>
          </a:p>
          <a:p>
            <a:pPr marL="0" indent="0" algn="ctr" fontAlgn="base">
              <a:buNone/>
            </a:pPr>
            <a:r>
              <a:rPr lang="he-IL" sz="6000" dirty="0">
                <a:solidFill>
                  <a:srgbClr val="58585B"/>
                </a:solidFill>
                <a:latin typeface="Heebo"/>
              </a:rPr>
              <a:t> </a:t>
            </a:r>
          </a:p>
          <a:p>
            <a:pPr marL="0" indent="0" algn="ctr">
              <a:buNone/>
            </a:pPr>
            <a:endParaRPr lang="he-IL" sz="6000" dirty="0"/>
          </a:p>
        </p:txBody>
      </p:sp>
      <p:pic>
        <p:nvPicPr>
          <p:cNvPr id="1028" name="Picture 4" descr="חיים וסביבה - תשתית לתנועה הסביבתית 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1260" y="202277"/>
            <a:ext cx="2091334" cy="95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894" y="108066"/>
            <a:ext cx="3308451" cy="2481338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3908" y="3712912"/>
            <a:ext cx="4051069" cy="3038302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6342" y="0"/>
            <a:ext cx="1975658" cy="1481743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715" y="3712912"/>
            <a:ext cx="4052742" cy="3039557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77998" y="4221615"/>
            <a:ext cx="2890970" cy="216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11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e-IL" sz="6600" dirty="0" smtClean="0"/>
              <a:t>כדור הארץ </a:t>
            </a:r>
            <a:br>
              <a:rPr lang="he-IL" sz="6600" dirty="0" smtClean="0"/>
            </a:br>
            <a:r>
              <a:rPr lang="he-IL" sz="6600" dirty="0" smtClean="0"/>
              <a:t>זה בידיים שלנו</a:t>
            </a:r>
            <a:endParaRPr lang="he-IL" sz="6600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5207" y="300489"/>
            <a:ext cx="6201293" cy="64062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8927" y="5411450"/>
            <a:ext cx="1495922" cy="144655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תודה</a:t>
            </a:r>
          </a:p>
          <a:p>
            <a:r>
              <a:rPr lang="he-IL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אורית</a:t>
            </a:r>
            <a:endParaRPr lang="he-IL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553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6284" y="3249407"/>
            <a:ext cx="3378507" cy="3325029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92918" y="2275110"/>
            <a:ext cx="3498979" cy="2456442"/>
          </a:xfrm>
        </p:spPr>
        <p:txBody>
          <a:bodyPr/>
          <a:lstStyle/>
          <a:p>
            <a:r>
              <a:rPr lang="he-IL" dirty="0" smtClean="0"/>
              <a:t>סיכום </a:t>
            </a:r>
            <a:r>
              <a:rPr lang="he-IL" dirty="0" err="1" smtClean="0"/>
              <a:t>תוכנית</a:t>
            </a:r>
            <a:r>
              <a:rPr lang="he-IL" dirty="0" smtClean="0"/>
              <a:t> פעולה שנתית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020887" y="432262"/>
            <a:ext cx="7044451" cy="583567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e-IL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מה היה לנו השנה? מה אציג לכם?</a:t>
            </a:r>
          </a:p>
          <a:p>
            <a:r>
              <a:rPr lang="he-IL" sz="2400" b="1" dirty="0" smtClean="0"/>
              <a:t>התקבלה החלטה התחממות כדור הארץ </a:t>
            </a:r>
            <a:r>
              <a:rPr lang="he-IL" sz="2400" b="1" dirty="0" err="1" smtClean="0"/>
              <a:t>כפרוייקט</a:t>
            </a:r>
            <a:r>
              <a:rPr lang="he-IL" sz="2400" b="1" dirty="0" smtClean="0"/>
              <a:t> השנתי</a:t>
            </a:r>
          </a:p>
          <a:p>
            <a:r>
              <a:rPr lang="he-IL" sz="2400" b="1" dirty="0" smtClean="0"/>
              <a:t>בניית פרויקט שכבתי-לכל אחת מהשכבות-  י, יא, </a:t>
            </a:r>
            <a:r>
              <a:rPr lang="he-IL" sz="2400" b="1" dirty="0" err="1" smtClean="0"/>
              <a:t>יב</a:t>
            </a:r>
            <a:endParaRPr lang="he-IL" sz="2400" b="1" dirty="0" smtClean="0"/>
          </a:p>
          <a:p>
            <a:r>
              <a:rPr lang="he-IL" sz="2400" b="1" dirty="0" smtClean="0"/>
              <a:t>לאחר שהיה בסיס ותאריך שיתוף והתייעצות עם ההנהלה</a:t>
            </a:r>
          </a:p>
          <a:p>
            <a:r>
              <a:rPr lang="he-IL" sz="2400" b="1" dirty="0" smtClean="0"/>
              <a:t>שיתוף צוות מדעים חטיבת ביניים</a:t>
            </a:r>
          </a:p>
          <a:p>
            <a:r>
              <a:rPr lang="he-IL" sz="2400" b="1" dirty="0" smtClean="0"/>
              <a:t>מורה על הבמה- העלאת תודעת המורים</a:t>
            </a:r>
          </a:p>
          <a:p>
            <a:r>
              <a:rPr lang="he-IL" sz="2400" b="1" dirty="0" smtClean="0"/>
              <a:t>הוצאת הודעה חגיגית בבי"ס על יום השיא </a:t>
            </a:r>
          </a:p>
          <a:p>
            <a:r>
              <a:rPr lang="he-IL" sz="2400" b="1" dirty="0" smtClean="0"/>
              <a:t>מצעד האקלים</a:t>
            </a:r>
          </a:p>
          <a:p>
            <a:r>
              <a:rPr lang="he-I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משבר הקורונה......</a:t>
            </a:r>
          </a:p>
          <a:p>
            <a:endParaRPr lang="he-IL" b="1" dirty="0" smtClean="0"/>
          </a:p>
          <a:p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80845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err="1" smtClean="0"/>
              <a:t>פרוייקט</a:t>
            </a:r>
            <a:r>
              <a:rPr lang="he-IL" dirty="0" smtClean="0"/>
              <a:t> שכבת י</a:t>
            </a:r>
            <a:br>
              <a:rPr lang="he-IL" dirty="0" smtClean="0"/>
            </a:br>
            <a:r>
              <a:rPr lang="he-IL" dirty="0" smtClean="0"/>
              <a:t>9 כיתות י</a:t>
            </a:r>
            <a:br>
              <a:rPr lang="he-IL" dirty="0" smtClean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005330" y="128789"/>
            <a:ext cx="8010659" cy="666270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e-IL" sz="46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פרוייקט</a:t>
            </a:r>
            <a:r>
              <a:rPr lang="he-IL" sz="4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שכבת י- התחממות כדור הארץ</a:t>
            </a:r>
            <a:endParaRPr lang="en-US" sz="4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he-IL" sz="2600" b="1" dirty="0" smtClean="0"/>
              <a:t>1. </a:t>
            </a:r>
            <a:r>
              <a:rPr lang="he-IL" sz="2600" b="1" u="sng" dirty="0" smtClean="0"/>
              <a:t>שלב </a:t>
            </a:r>
            <a:r>
              <a:rPr lang="he-IL" sz="2600" b="1" u="sng" dirty="0"/>
              <a:t>ראשון- הצגת הנושא</a:t>
            </a:r>
            <a:endParaRPr lang="en-US" sz="2600" b="1" dirty="0"/>
          </a:p>
          <a:p>
            <a:r>
              <a:rPr lang="he-IL" sz="2200" dirty="0"/>
              <a:t>הרצאת </a:t>
            </a:r>
            <a:r>
              <a:rPr lang="he-IL" sz="2200" dirty="0" smtClean="0"/>
              <a:t>פתיחה- יש המון מצגות בנושא כשכותבים בגוגל- תפתחו והתאימו למידת העומק הנדרש.</a:t>
            </a:r>
            <a:endParaRPr lang="en-US" sz="2200" dirty="0" smtClean="0"/>
          </a:p>
          <a:p>
            <a:r>
              <a:rPr lang="he-IL" sz="2200" dirty="0" smtClean="0"/>
              <a:t>סרטון על הנושא עם דף </a:t>
            </a:r>
            <a:r>
              <a:rPr lang="he-IL" sz="2200" dirty="0" smtClean="0"/>
              <a:t>מלווה</a:t>
            </a:r>
            <a:endParaRPr lang="he-IL" sz="2400" dirty="0" smtClean="0"/>
          </a:p>
          <a:p>
            <a:r>
              <a:rPr lang="he-IL" sz="2400" dirty="0" smtClean="0"/>
              <a:t>כדור הארץ השתגע</a:t>
            </a:r>
            <a:endParaRPr lang="en-US" sz="2200" dirty="0" smtClean="0"/>
          </a:p>
          <a:p>
            <a:r>
              <a:rPr lang="he-IL" sz="2200" dirty="0" smtClean="0"/>
              <a:t>הרצאת </a:t>
            </a:r>
            <a:r>
              <a:rPr lang="he-IL" sz="2200" dirty="0"/>
              <a:t>אורח </a:t>
            </a:r>
            <a:r>
              <a:rPr lang="he-IL" sz="2200" dirty="0" smtClean="0"/>
              <a:t>?</a:t>
            </a:r>
            <a:endParaRPr lang="en-US" sz="2200" dirty="0"/>
          </a:p>
          <a:p>
            <a:pPr marL="0" indent="0">
              <a:buNone/>
            </a:pPr>
            <a:r>
              <a:rPr lang="en-US" sz="2200" dirty="0"/>
              <a:t> </a:t>
            </a:r>
          </a:p>
          <a:p>
            <a:pPr marL="0" indent="0">
              <a:buNone/>
            </a:pPr>
            <a:r>
              <a:rPr lang="he-IL" sz="2600" b="1" dirty="0" smtClean="0"/>
              <a:t>2. </a:t>
            </a:r>
            <a:r>
              <a:rPr lang="he-IL" sz="2600" b="1" u="sng" dirty="0" smtClean="0"/>
              <a:t>שלב </a:t>
            </a:r>
            <a:r>
              <a:rPr lang="he-IL" sz="2600" b="1" u="sng" dirty="0"/>
              <a:t>שני- חקר</a:t>
            </a:r>
            <a:endParaRPr lang="en-US" sz="2600" b="1" dirty="0"/>
          </a:p>
          <a:p>
            <a:r>
              <a:rPr lang="he-IL" sz="2200" dirty="0"/>
              <a:t>חלוקת הכיתה לצוותים של עד 3 תלמידים בצוות</a:t>
            </a:r>
            <a:endParaRPr lang="en-US" sz="2200" dirty="0"/>
          </a:p>
          <a:p>
            <a:r>
              <a:rPr lang="he-IL" sz="2200" dirty="0"/>
              <a:t>כל צוות בוחר תופעה אשר נגרמה עקב או גרמה להתחממות כדור הארץ, כל הקודם זוכה(פר כיתה) אישור המורה.</a:t>
            </a:r>
            <a:endParaRPr lang="en-US" sz="2200" dirty="0"/>
          </a:p>
          <a:p>
            <a:r>
              <a:rPr lang="he-IL" sz="2200" dirty="0"/>
              <a:t>לענות על דף שאלות אשר יעזור להם אח"כ לבנות את התוצר</a:t>
            </a:r>
            <a:endParaRPr lang="en-US" sz="2200" dirty="0"/>
          </a:p>
          <a:p>
            <a:pPr marL="0" indent="0">
              <a:buNone/>
            </a:pPr>
            <a:r>
              <a:rPr lang="en-US" sz="2200" dirty="0"/>
              <a:t> </a:t>
            </a:r>
          </a:p>
          <a:p>
            <a:pPr marL="0" indent="0">
              <a:buNone/>
            </a:pPr>
            <a:r>
              <a:rPr lang="he-IL" sz="2600" b="1" dirty="0" smtClean="0"/>
              <a:t>3. </a:t>
            </a:r>
            <a:r>
              <a:rPr lang="he-IL" sz="2600" b="1" u="sng" dirty="0" smtClean="0"/>
              <a:t>שלב </a:t>
            </a:r>
            <a:r>
              <a:rPr lang="he-IL" sz="2600" b="1" u="sng" dirty="0"/>
              <a:t>שלישי- תוצר</a:t>
            </a:r>
            <a:endParaRPr lang="en-US" sz="2600" b="1" u="sng" dirty="0"/>
          </a:p>
          <a:p>
            <a:r>
              <a:rPr lang="he-IL" sz="2200" dirty="0"/>
              <a:t>מצגת מובנית של מספר שקופיות להצגת הנושא מול הכיתה</a:t>
            </a:r>
            <a:endParaRPr lang="en-US" sz="2200" dirty="0"/>
          </a:p>
          <a:p>
            <a:r>
              <a:rPr lang="he-IL" sz="2200" dirty="0"/>
              <a:t>פוסטר מובנה(</a:t>
            </a:r>
            <a:r>
              <a:rPr lang="en-US" sz="2200" dirty="0"/>
              <a:t>A</a:t>
            </a:r>
            <a:r>
              <a:rPr lang="he-IL" sz="2200" dirty="0"/>
              <a:t>3) להצגה ביום התחממות כדור הארץ ובערב תוצרים</a:t>
            </a:r>
            <a:endParaRPr lang="en-US" sz="2200" dirty="0"/>
          </a:p>
          <a:p>
            <a:r>
              <a:rPr lang="he-IL" sz="2200" dirty="0"/>
              <a:t>הצגת המצגת הנ"ל ביום התחממות כדור הארץ הבית ספרי לכיתות בחטיבת </a:t>
            </a:r>
            <a:r>
              <a:rPr lang="he-IL" sz="2200" dirty="0" smtClean="0"/>
              <a:t>ביניים</a:t>
            </a:r>
            <a:endParaRPr lang="en-US" sz="2200" dirty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38833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err="1" smtClean="0"/>
              <a:t>פרוייקט</a:t>
            </a:r>
            <a:r>
              <a:rPr lang="he-IL" dirty="0" smtClean="0"/>
              <a:t> שכבת י</a:t>
            </a:r>
            <a:br>
              <a:rPr lang="he-IL" dirty="0" smtClean="0"/>
            </a:br>
            <a:r>
              <a:rPr lang="he-IL" dirty="0" smtClean="0"/>
              <a:t>9 כיתות י</a:t>
            </a:r>
            <a:br>
              <a:rPr lang="he-IL" dirty="0" smtClean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640825" y="0"/>
            <a:ext cx="7551175" cy="27101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e-IL" sz="46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פרוייקט</a:t>
            </a:r>
            <a:r>
              <a:rPr lang="he-IL" sz="4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שכבת י- התחממות כדור הארץ</a:t>
            </a:r>
            <a:endParaRPr lang="en-US" sz="4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he-IL" sz="2600" b="1" dirty="0" smtClean="0"/>
              <a:t>1. </a:t>
            </a:r>
            <a:r>
              <a:rPr lang="he-IL" sz="2600" b="1" u="sng" dirty="0" smtClean="0"/>
              <a:t>שלב </a:t>
            </a:r>
            <a:r>
              <a:rPr lang="he-IL" sz="2600" b="1" u="sng" dirty="0"/>
              <a:t>ראשון- הצגת הנושא</a:t>
            </a:r>
            <a:endParaRPr lang="en-US" sz="2600" b="1" dirty="0"/>
          </a:p>
          <a:p>
            <a:r>
              <a:rPr lang="he-IL" sz="2200" dirty="0"/>
              <a:t>הרצאת </a:t>
            </a:r>
            <a:r>
              <a:rPr lang="he-IL" sz="2200" dirty="0" smtClean="0"/>
              <a:t>פתיחה- יש המון מצגות בנושא כשכותבים בגוגל- תפתחו והתאימו למידת העומק הנדרש.</a:t>
            </a:r>
            <a:endParaRPr lang="en-US" sz="2200" dirty="0" smtClean="0"/>
          </a:p>
          <a:p>
            <a:r>
              <a:rPr lang="he-IL" sz="2200" dirty="0" smtClean="0"/>
              <a:t>סרטון על הנושא עם דף </a:t>
            </a:r>
            <a:r>
              <a:rPr lang="he-IL" sz="2200" dirty="0" smtClean="0"/>
              <a:t>מלווה- </a:t>
            </a: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www.youtube.com/watch?v=hQb6x63QKbE</a:t>
            </a:r>
            <a:endParaRPr lang="he-IL" sz="2400" dirty="0" smtClean="0"/>
          </a:p>
          <a:p>
            <a:pPr marL="0" indent="0">
              <a:buNone/>
            </a:pPr>
            <a:r>
              <a:rPr lang="he-IL" sz="2400" dirty="0" smtClean="0"/>
              <a:t>כדור הארץ השתגע- שאלון מלווה לסרטון:</a:t>
            </a:r>
            <a:endParaRPr lang="en-US" sz="2200" dirty="0" smtClean="0"/>
          </a:p>
        </p:txBody>
      </p:sp>
      <p:sp>
        <p:nvSpPr>
          <p:cNvPr id="4" name="מלבן 3"/>
          <p:cNvSpPr/>
          <p:nvPr/>
        </p:nvSpPr>
        <p:spPr>
          <a:xfrm>
            <a:off x="1262200" y="2510988"/>
            <a:ext cx="1076673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800"/>
              </a:spcAft>
            </a:pPr>
            <a:r>
              <a:rPr lang="he-IL" sz="1200" b="1" i="1" dirty="0"/>
              <a:t>תאריך:_______________ כיתה_______ שם:___________________________</a:t>
            </a:r>
            <a:endParaRPr lang="he-IL" sz="1200" b="1" i="1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 rtl="1">
              <a:spcAft>
                <a:spcPts val="800"/>
              </a:spcAft>
            </a:pPr>
            <a:r>
              <a:rPr lang="he-IL" sz="1400" b="1" i="1" dirty="0" smtClean="0">
                <a:latin typeface="Calibri" panose="020F0502020204030204" pitchFamily="34" charset="0"/>
                <a:ea typeface="Calibri" panose="020F0502020204030204" pitchFamily="34" charset="0"/>
              </a:rPr>
              <a:t>האם </a:t>
            </a:r>
            <a:r>
              <a:rPr lang="he-IL" sz="1400" b="1" i="1" dirty="0">
                <a:latin typeface="Calibri" panose="020F0502020204030204" pitchFamily="34" charset="0"/>
                <a:ea typeface="Calibri" panose="020F0502020204030204" pitchFamily="34" charset="0"/>
              </a:rPr>
              <a:t>כדור הארץ השתגע?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spcAft>
                <a:spcPts val="800"/>
              </a:spcAft>
            </a:pPr>
            <a:r>
              <a:rPr lang="he-IL" sz="1400" b="1" dirty="0">
                <a:latin typeface="Calibri" panose="020F0502020204030204" pitchFamily="34" charset="0"/>
                <a:ea typeface="Calibri" panose="020F0502020204030204" pitchFamily="34" charset="0"/>
              </a:rPr>
              <a:t>כתבה/סרטון של ערוץ " 11 כאן" 7:28דקות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spcAft>
                <a:spcPts val="800"/>
              </a:spcAft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צפו בסרטון וענו על השאלות הבאות: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0"/>
              </a:spcAft>
              <a:buFont typeface="+mj-lt"/>
              <a:buAutoNum type="arabicPeriod"/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מה הנושא העיקרי עליו מדובר בסרטון?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he-I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מי </a:t>
            </a: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האנשים שמדברים בסרטון? מאיזה תחומי חיים הם מגיעים? (רפואה, חינוך, מדע </a:t>
            </a:r>
            <a:r>
              <a:rPr lang="he-IL" sz="1400" dirty="0" err="1">
                <a:latin typeface="Calibri" panose="020F0502020204030204" pitchFamily="34" charset="0"/>
                <a:ea typeface="Calibri" panose="020F0502020204030204" pitchFamily="34" charset="0"/>
              </a:rPr>
              <a:t>כו</a:t>
            </a: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...).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0"/>
              </a:spcAft>
              <a:buFont typeface="+mj-lt"/>
              <a:buAutoNum type="arabicPeriod"/>
            </a:pPr>
            <a:r>
              <a:rPr lang="he-I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התחממות </a:t>
            </a: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כדור הארץ מה זה אומר?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0"/>
              </a:spcAft>
              <a:buFont typeface="+mj-lt"/>
              <a:buAutoNum type="arabicPeriod"/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מה השפעות התחממות כדור הארץ בעולם? תנו לפחות 3 דוגמאות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0"/>
              </a:spcAft>
              <a:buFont typeface="+mj-lt"/>
              <a:buAutoNum type="arabicPeriod"/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מה השפעת התחממות כדור הארץ </a:t>
            </a:r>
            <a:r>
              <a:rPr lang="he-IL" sz="1400" dirty="0" err="1">
                <a:latin typeface="Calibri" panose="020F0502020204030204" pitchFamily="34" charset="0"/>
                <a:ea typeface="Calibri" panose="020F0502020204030204" pitchFamily="34" charset="0"/>
              </a:rPr>
              <a:t>אצלינו</a:t>
            </a: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? בחיי היום יום שלנו כאן בתל אביב?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0"/>
              </a:spcAft>
              <a:buFont typeface="+mj-lt"/>
              <a:buAutoNum type="arabicPeriod"/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בסרט דובר על עליה של מעלה אחת- למה זה קריטי.? ואיך זה נקשר לנושא ההומאוסטזיס אשר למדנו בשיעור?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0"/>
              </a:spcAft>
              <a:buFont typeface="+mj-lt"/>
              <a:buAutoNum type="arabicPeriod"/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מה הסכנה בהתמוססות קרחונים?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0"/>
              </a:spcAft>
              <a:buFont typeface="+mj-lt"/>
              <a:buAutoNum type="arabicPeriod"/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מה הם הגורמים להתחממות כדור הארץ המוזכרים בסרטון?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0"/>
              </a:spcAft>
              <a:buFont typeface="+mj-lt"/>
              <a:buAutoNum type="arabicPeriod"/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האם אנחנו כאן החיים בתל אביב יכולים לעזור כנגד התחממות כדור הארץ? האם אנחנו יכולים לעזור לכדור הארץ להשתגע פחות?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0"/>
              </a:spcAft>
              <a:buFont typeface="+mj-lt"/>
              <a:buAutoNum type="arabicPeriod"/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מה דעתך על התחממות כדור הארץ?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r" rtl="1">
              <a:spcAft>
                <a:spcPts val="800"/>
              </a:spcAft>
              <a:buFont typeface="+mj-lt"/>
              <a:buAutoNum type="arabicPeriod"/>
            </a:pPr>
            <a:r>
              <a:rPr lang="he-IL" sz="1400" dirty="0">
                <a:latin typeface="Calibri" panose="020F0502020204030204" pitchFamily="34" charset="0"/>
                <a:ea typeface="Calibri" panose="020F0502020204030204" pitchFamily="34" charset="0"/>
              </a:rPr>
              <a:t>האם היה מעניין לעשות תרגיל זה</a:t>
            </a:r>
            <a:r>
              <a:rPr lang="he-IL" sz="1400" dirty="0" smtClean="0">
                <a:latin typeface="Calibri" panose="020F0502020204030204" pitchFamily="34" charset="0"/>
                <a:ea typeface="Calibri" panose="020F0502020204030204" pitchFamily="34" charset="0"/>
              </a:rPr>
              <a:t>?</a:t>
            </a:r>
          </a:p>
          <a:p>
            <a:pPr lvl="0" algn="r" rtl="1">
              <a:spcAft>
                <a:spcPts val="800"/>
              </a:spcAft>
            </a:pPr>
            <a:r>
              <a:rPr lang="he-IL" sz="1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בהצלחה</a:t>
            </a:r>
          </a:p>
          <a:p>
            <a:pPr lvl="0" algn="r" rtl="1">
              <a:spcAft>
                <a:spcPts val="800"/>
              </a:spcAft>
            </a:pPr>
            <a:r>
              <a:rPr lang="he-IL" sz="1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אורית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27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הרצאת הפתיחה לכל שכבת י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521152" y="174569"/>
            <a:ext cx="6281873" cy="15582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e-IL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שלב ראשון- הצגת </a:t>
            </a:r>
            <a:r>
              <a:rPr lang="he-IL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הנושא</a:t>
            </a:r>
          </a:p>
          <a:p>
            <a:pPr marL="0" indent="0">
              <a:buNone/>
            </a:pPr>
            <a:r>
              <a:rPr lang="he-IL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מצגת שיצרנו בשיתוף כל צוות </a:t>
            </a:r>
            <a:r>
              <a:rPr lang="he-IL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י- </a:t>
            </a:r>
          </a:p>
          <a:p>
            <a:pPr marL="0" indent="0">
              <a:buNone/>
            </a:pPr>
            <a:r>
              <a:rPr lang="he-IL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חלק מהשקופיות שהצגנו במצגת:</a:t>
            </a:r>
            <a:endParaRPr 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91"/>
            <a:ext cx="3138928" cy="2477046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594" y="26885"/>
            <a:ext cx="3342782" cy="2452952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089" y="1732835"/>
            <a:ext cx="3129566" cy="2384278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598" y="4466502"/>
            <a:ext cx="2975507" cy="2391498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216" y="4486660"/>
            <a:ext cx="2846382" cy="2417568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86660"/>
            <a:ext cx="3129566" cy="2352288"/>
          </a:xfrm>
          <a:prstGeom prst="rect">
            <a:avLst/>
          </a:prstGeom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918" y="4486660"/>
            <a:ext cx="3152719" cy="235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0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שלב החקר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387610" y="244698"/>
            <a:ext cx="7439131" cy="63364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e-IL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שלב </a:t>
            </a:r>
            <a:r>
              <a:rPr lang="he-IL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שני- </a:t>
            </a:r>
          </a:p>
          <a:p>
            <a:pPr marL="0" indent="0">
              <a:buNone/>
            </a:pPr>
            <a:r>
              <a:rPr lang="he-IL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שלב החקר- </a:t>
            </a:r>
            <a:r>
              <a:rPr lang="he-IL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התחממות כדור הארץ שכבת י תש"פ</a:t>
            </a:r>
            <a:endParaRPr 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תן כותרת לתופעה שאתה חוקר</a:t>
            </a: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ציין האם התופעה התרחשה בעקבות התחממות כדור הארץ או גרמה להתחממות כדור הארץ.</a:t>
            </a: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ציין האם קיימת מעורבות האדם בגרימת התופעה באופן ישיר או לא ישיר(עקיף?) ופרט</a:t>
            </a: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במידה והתופעה לא קשורה למעורבות האדם בטבע, ציין מה גרם לה. גם אם התופעה קשורה למעורבות האדם אך כוללת גורמים נוספים אנא פרט עליהם בסעיף זה.</a:t>
            </a: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ציין כיצד התופעה משפיעה על כדור הארץ בהווה</a:t>
            </a: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האם לדעתכם או מהמידע שקראתם ניתן לראות את השפעת התופעה בעתיד הרחוק?</a:t>
            </a: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כיצד התופעה משפיעה על חיי היום יום של האדם</a:t>
            </a: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האם התופעה משפיעה על אורגניזמים נוספים מלבד האדם? אם כן ציין את היצורים הנוספים. השפעה על מגוון המינים.</a:t>
            </a: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איך לדעתכם היה ניתן </a:t>
            </a:r>
            <a:r>
              <a:rPr lang="he-IL" sz="1400" dirty="0" err="1"/>
              <a:t>להמנע</a:t>
            </a:r>
            <a:r>
              <a:rPr lang="he-IL" sz="1400" dirty="0"/>
              <a:t> מהתופעה אותה בחרתם? או למזער נזקים?</a:t>
            </a: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he-IL" sz="1400" dirty="0"/>
              <a:t>האם החקר עזר לכם להבין את חשיבות הנושא? פרטו</a:t>
            </a:r>
            <a:r>
              <a:rPr lang="he-IL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705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פוסטר לדוגמא </a:t>
            </a:r>
            <a:r>
              <a:rPr lang="he-IL" dirty="0"/>
              <a:t>בגודל המתאים וכל הנתונים שצריך לשים</a:t>
            </a:r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507323"/>
            <a:ext cx="7977444" cy="6001541"/>
          </a:xfrm>
          <a:prstGeom prst="rect">
            <a:avLst/>
          </a:prstGeom>
        </p:spPr>
      </p:pic>
      <p:sp>
        <p:nvSpPr>
          <p:cNvPr id="5" name="מציין מיקום תוכן 2"/>
          <p:cNvSpPr txBox="1">
            <a:spLocks/>
          </p:cNvSpPr>
          <p:nvPr/>
        </p:nvSpPr>
        <p:spPr>
          <a:xfrm>
            <a:off x="89248" y="0"/>
            <a:ext cx="6281873" cy="430887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he-IL" sz="2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שלב שלישי- תוצרים</a:t>
            </a:r>
            <a:endParaRPr lang="he-IL" sz="22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14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e-IL" sz="5400" dirty="0" smtClean="0"/>
              <a:t>דוגמאות </a:t>
            </a:r>
            <a:br>
              <a:rPr lang="he-IL" sz="5400" dirty="0" smtClean="0"/>
            </a:br>
            <a:r>
              <a:rPr lang="he-IL" sz="5400" dirty="0" smtClean="0"/>
              <a:t>לתוצרים</a:t>
            </a:r>
            <a:endParaRPr lang="he-IL" sz="5400" dirty="0"/>
          </a:p>
        </p:txBody>
      </p:sp>
      <p:grpSp>
        <p:nvGrpSpPr>
          <p:cNvPr id="6" name="קבוצה 5"/>
          <p:cNvGrpSpPr/>
          <p:nvPr/>
        </p:nvGrpSpPr>
        <p:grpSpPr>
          <a:xfrm>
            <a:off x="3028918" y="-238359"/>
            <a:ext cx="9163082" cy="7096359"/>
            <a:chOff x="133764" y="-190205"/>
            <a:chExt cx="9163082" cy="7096359"/>
          </a:xfrm>
        </p:grpSpPr>
        <p:pic>
          <p:nvPicPr>
            <p:cNvPr id="4" name="תמונה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764" y="-190205"/>
              <a:ext cx="9163082" cy="7096359"/>
            </a:xfrm>
            <a:prstGeom prst="rect">
              <a:avLst/>
            </a:prstGeom>
          </p:spPr>
        </p:pic>
        <p:sp>
          <p:nvSpPr>
            <p:cNvPr id="5" name="מלבן 4"/>
            <p:cNvSpPr/>
            <p:nvPr/>
          </p:nvSpPr>
          <p:spPr>
            <a:xfrm>
              <a:off x="3509682" y="3429000"/>
              <a:ext cx="1976718" cy="188259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131145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TM16401371[[fn=אטלס]]</Template>
  <TotalTime>21697</TotalTime>
  <Words>1550</Words>
  <Application>Microsoft Office PowerPoint</Application>
  <PresentationFormat>מסך רחב</PresentationFormat>
  <Paragraphs>188</Paragraphs>
  <Slides>21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10</vt:i4>
      </vt:variant>
      <vt:variant>
        <vt:lpstr>ערכת נושא</vt:lpstr>
      </vt:variant>
      <vt:variant>
        <vt:i4>2</vt:i4>
      </vt:variant>
      <vt:variant>
        <vt:lpstr>כותרות שקופיות</vt:lpstr>
      </vt:variant>
      <vt:variant>
        <vt:i4>21</vt:i4>
      </vt:variant>
    </vt:vector>
  </HeadingPairs>
  <TitlesOfParts>
    <vt:vector size="33" baseType="lpstr">
      <vt:lpstr>Arial</vt:lpstr>
      <vt:lpstr>Calibri</vt:lpstr>
      <vt:lpstr>Calibri Light</vt:lpstr>
      <vt:lpstr>FrankRuehl</vt:lpstr>
      <vt:lpstr>Heebo</vt:lpstr>
      <vt:lpstr>inherit</vt:lpstr>
      <vt:lpstr>LieblingPro</vt:lpstr>
      <vt:lpstr>Rockwell</vt:lpstr>
      <vt:lpstr>Times New Roman</vt:lpstr>
      <vt:lpstr>Wingdings</vt:lpstr>
      <vt:lpstr>Atlas</vt:lpstr>
      <vt:lpstr>Simple Light</vt:lpstr>
      <vt:lpstr>התחממות כדור הארץ משבר האקלים</vt:lpstr>
      <vt:lpstr>שרפה של יער  כתוצאה מיובש ומהחום הכבד</vt:lpstr>
      <vt:lpstr>סיכום תוכנית פעולה שנתית</vt:lpstr>
      <vt:lpstr>פרוייקט שכבת י 9 כיתות י </vt:lpstr>
      <vt:lpstr>פרוייקט שכבת י 9 כיתות י </vt:lpstr>
      <vt:lpstr>הרצאת הפתיחה לכל שכבת י</vt:lpstr>
      <vt:lpstr>שלב החקר</vt:lpstr>
      <vt:lpstr>פוסטר לדוגמא בגודל המתאים וכל הנתונים שצריך לשים</vt:lpstr>
      <vt:lpstr>דוגמאות  לתוצרים</vt:lpstr>
      <vt:lpstr>דוגמאות  לתוצרים</vt:lpstr>
      <vt:lpstr>הפצת מחלות מגישים: תומר גול, דן גילון, שגב אורי ואופק נוה (י9) מורה: יקי גואטה בי"ס: ליידי דייויס</vt:lpstr>
      <vt:lpstr>מצגת של PowerPoint‏</vt:lpstr>
      <vt:lpstr>התחממות כדור הארץ למידה מרחוק שכבת י 4.3.2020</vt:lpstr>
      <vt:lpstr>שכבת יא מגמת ביולוגיה:  קבלת התלמידים בבוקר</vt:lpstr>
      <vt:lpstr>פרוייקט שכבת יב- מגמת ביולוגיה. שולחנות עגולים ברחבת ביה"ס</vt:lpstr>
      <vt:lpstr>התחממות גלובלית - נקודת האל חזור </vt:lpstr>
      <vt:lpstr>שיתוף והצגה עם ההנהלה מה בתוכנית?</vt:lpstr>
      <vt:lpstr>מטרות היום:</vt:lpstr>
      <vt:lpstr>שבוע העלאת המודעות   משבר האקלים</vt:lpstr>
      <vt:lpstr>מצעד האקלים 2020</vt:lpstr>
      <vt:lpstr>כדור הארץ  זה בידיים שלנו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התחממות כדור הארץ</dc:title>
  <dc:creator>user</dc:creator>
  <cp:lastModifiedBy>Owner</cp:lastModifiedBy>
  <cp:revision>70</cp:revision>
  <dcterms:created xsi:type="dcterms:W3CDTF">2020-01-27T10:46:37Z</dcterms:created>
  <dcterms:modified xsi:type="dcterms:W3CDTF">2020-07-05T10:10:33Z</dcterms:modified>
</cp:coreProperties>
</file>